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398.xml" ContentType="application/vnd.openxmlformats-officedocument.presentationml.notesSlide+xml"/>
  <Override PartName="/ppt/notesSlides/notesSlide373.xml" ContentType="application/vnd.openxmlformats-officedocument.presentationml.notesSlide+xml"/>
  <Override PartName="/ppt/notesSlides/notesSlide156.xml" ContentType="application/vnd.openxmlformats-officedocument.presentationml.notesSlide+xml"/>
  <Override PartName="/ppt/notesSlides/notesSlide483.xml" ContentType="application/vnd.openxmlformats-officedocument.presentationml.notesSlide+xml"/>
  <Override PartName="/ppt/notesSlides/notesSlide302.xml" ContentType="application/vnd.openxmlformats-officedocument.presentationml.notesSlid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notesSlides/_rels/notesSlide156.xml.rels" ContentType="application/vnd.openxmlformats-package.relationships+xml"/>
  <Override PartName="/ppt/notesSlides/_rels/notesSlide74.xml.rels" ContentType="application/vnd.openxmlformats-package.relationships+xml"/>
  <Override PartName="/ppt/notesSlides/_rels/notesSlide483.xml.rels" ContentType="application/vnd.openxmlformats-package.relationships+xml"/>
  <Override PartName="/ppt/notesSlides/_rels/notesSlide398.xml.rels" ContentType="application/vnd.openxmlformats-package.relationships+xml"/>
  <Override PartName="/ppt/notesSlides/_rels/notesSlide305.xml.rels" ContentType="application/vnd.openxmlformats-package.relationships+xml"/>
  <Override PartName="/ppt/notesSlides/_rels/notesSlide373.xml.rels" ContentType="application/vnd.openxmlformats-package.relationships+xml"/>
  <Override PartName="/ppt/notesSlides/_rels/notesSlide288.xml.rels" ContentType="application/vnd.openxmlformats-package.relationships+xml"/>
  <Override PartName="/ppt/notesSlides/_rels/notesSlide302.xml.rels" ContentType="application/vnd.openxmlformats-package.relationships+xml"/>
  <Override PartName="/ppt/notesSlides/_rels/notesSlide304.xml.rels" ContentType="application/vnd.openxmlformats-package.relationships+xml"/>
  <Override PartName="/ppt/notesSlides/notesSlide74.xml" ContentType="application/vnd.openxmlformats-officedocument.presentationml.notesSlide+xml"/>
  <Override PartName="/ppt/notesSlides/notesSlide305.xml" ContentType="application/vnd.openxmlformats-officedocument.presentationml.notesSlide+xml"/>
  <Override PartName="/ppt/media/image160.jpeg" ContentType="image/jpeg"/>
  <Override PartName="/ppt/media/image156.png" ContentType="image/png"/>
  <Override PartName="/ppt/media/image155.png" ContentType="image/png"/>
  <Override PartName="/ppt/media/image154.png" ContentType="image/png"/>
  <Override PartName="/ppt/media/image153.gif" ContentType="image/gif"/>
  <Override PartName="/ppt/media/image152.gif" ContentType="image/gif"/>
  <Override PartName="/ppt/media/image151.png" ContentType="image/png"/>
  <Override PartName="/ppt/media/image150.png" ContentType="image/png"/>
  <Override PartName="/ppt/media/image145.png" ContentType="image/png"/>
  <Override PartName="/ppt/media/image143.png" ContentType="image/png"/>
  <Override PartName="/ppt/media/image142.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24.png" ContentType="image/png"/>
  <Override PartName="/ppt/media/image123.png" ContentType="image/png"/>
  <Override PartName="/ppt/media/image121.png" ContentType="image/png"/>
  <Override PartName="/ppt/media/image120.png" ContentType="image/png"/>
  <Override PartName="/ppt/media/image118.png" ContentType="image/png"/>
  <Override PartName="/ppt/media/image122.png" ContentType="image/png"/>
  <Override PartName="/ppt/media/image108.jpeg" ContentType="image/jpeg"/>
  <Override PartName="/ppt/media/image103.jpeg" ContentType="image/jpeg"/>
  <Override PartName="/ppt/media/image116.png" ContentType="image/png"/>
  <Override PartName="/ppt/media/image98.png" ContentType="image/png"/>
  <Override PartName="/ppt/media/image115.png" ContentType="image/png"/>
  <Override PartName="/ppt/media/image97.png" ContentType="image/png"/>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107.jpeg" ContentType="image/jpe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106.png" ContentType="image/png"/>
  <Override PartName="/ppt/media/image88.png" ContentType="image/png"/>
  <Override PartName="/ppt/media/image105.png" ContentType="image/png"/>
  <Override PartName="/ppt/media/image87.png" ContentType="image/png"/>
  <Override PartName="/ppt/media/image104.png" ContentType="image/png"/>
  <Override PartName="/ppt/media/image86.png" ContentType="image/png"/>
  <Override PartName="/ppt/media/image102.png" ContentType="image/png"/>
  <Override PartName="/ppt/media/image84.png" ContentType="image/png"/>
  <Override PartName="/ppt/media/image100.png" ContentType="image/png"/>
  <Override PartName="/ppt/media/image82.png" ContentType="image/png"/>
  <Override PartName="/ppt/media/image81.png" ContentType="image/png"/>
  <Override PartName="/ppt/media/image80.png" ContentType="image/png"/>
  <Override PartName="/ppt/media/image79.png" ContentType="image/png"/>
  <Override PartName="/ppt/media/image36.jpeg" ContentType="image/jpeg"/>
  <Override PartName="/ppt/media/image138.png" ContentType="image/png"/>
  <Override PartName="/ppt/media/image29.png" ContentType="image/png"/>
  <Override PartName="/ppt/media/image34.jpeg" ContentType="image/jpeg"/>
  <Override PartName="/ppt/media/image33.jpeg" ContentType="image/jpeg"/>
  <Override PartName="/ppt/media/image25.gif" ContentType="image/gif"/>
  <Override PartName="/ppt/media/image159.png" ContentType="image/png"/>
  <Override PartName="/ppt/media/image47.jpeg" ContentType="image/jpeg"/>
  <Override PartName="/ppt/media/image24.gif" ContentType="image/gif"/>
  <Override PartName="/ppt/media/image23.gif" ContentType="image/gif"/>
  <Override PartName="/ppt/media/image125.png" ContentType="image/png"/>
  <Override PartName="/ppt/media/image16.png" ContentType="image/png"/>
  <Override PartName="/ppt/media/image90.png" ContentType="image/png"/>
  <Override PartName="/ppt/media/image7.gif" ContentType="image/gif"/>
  <Override PartName="/ppt/media/image158.png" ContentType="image/png"/>
  <Override PartName="/ppt/media/image49.png" ContentType="image/png"/>
  <Override PartName="/ppt/media/image85.png" ContentType="image/png"/>
  <Override PartName="/ppt/media/image4.png" ContentType="image/png"/>
  <Override PartName="/ppt/media/image53.jpeg" ContentType="image/jpeg"/>
  <Override PartName="/ppt/media/image89.png" ContentType="image/png"/>
  <Override PartName="/ppt/media/image83.jpeg" ContentType="image/jpeg"/>
  <Override PartName="/ppt/media/image8.png" ContentType="image/png"/>
  <Override PartName="/ppt/media/image63.png" ContentType="image/png"/>
  <Override PartName="/ppt/media/image101.png" ContentType="image/png"/>
  <Override PartName="/ppt/media/image2.png" ContentType="image/png"/>
  <Override PartName="/ppt/media/image9.png" ContentType="image/png"/>
  <Override PartName="/ppt/media/image51.jpeg" ContentType="image/jpeg"/>
  <Override PartName="/ppt/media/image64.png" ContentType="image/png"/>
  <Override PartName="/ppt/media/image144.png" ContentType="image/png"/>
  <Override PartName="/ppt/media/image35.png" ContentType="image/png"/>
  <Override PartName="/ppt/media/image10.png" ContentType="image/png"/>
  <Override PartName="/ppt/media/image141.png" ContentType="image/png"/>
  <Override PartName="/ppt/media/image32.png" ContentType="image/png"/>
  <Override PartName="/ppt/media/image5.jpeg" ContentType="image/jpeg"/>
  <Override PartName="/ppt/media/image57.png" ContentType="image/png"/>
  <Override PartName="/ppt/media/image140.png" ContentType="image/png"/>
  <Override PartName="/ppt/media/image31.png" ContentType="image/png"/>
  <Override PartName="/ppt/media/image56.png" ContentType="image/png"/>
  <Override PartName="/ppt/media/image30.png" ContentType="image/png"/>
  <Override PartName="/ppt/media/image55.png" ContentType="image/png"/>
  <Override PartName="/ppt/media/image130.png" ContentType="image/png"/>
  <Override PartName="/ppt/media/image21.png" ContentType="image/png"/>
  <Override PartName="/ppt/media/image20.png" ContentType="image/png"/>
  <Override PartName="/ppt/media/image128.png" ContentType="image/png"/>
  <Override PartName="/ppt/media/image19.png" ContentType="image/png"/>
  <Override PartName="/ppt/media/image126.png" ContentType="image/png"/>
  <Override PartName="/ppt/media/image1.jpeg" ContentType="image/jpeg"/>
  <Override PartName="/ppt/media/image157.png" ContentType="image/png"/>
  <Override PartName="/ppt/media/image15.jpeg" ContentType="image/jpeg"/>
  <Override PartName="/ppt/media/image48.jpeg" ContentType="image/jpeg"/>
  <Override PartName="/ppt/media/image137.png" ContentType="image/png"/>
  <Override PartName="/ppt/media/image27.jpeg" ContentType="image/jpeg"/>
  <Override PartName="/ppt/media/image13.jpeg" ContentType="image/jpeg"/>
  <Override PartName="/ppt/media/image149.png" ContentType="image/png"/>
  <Override PartName="/ppt/media/image46.jpeg" ContentType="image/jpeg"/>
  <Override PartName="/ppt/media/image117.png" ContentType="image/png"/>
  <Override PartName="/ppt/media/image99.png" ContentType="image/png"/>
  <Override PartName="/ppt/media/image11.jpeg" ContentType="image/jpeg"/>
  <Override PartName="/ppt/media/image129.png" ContentType="image/png"/>
  <Override PartName="/ppt/media/image44.jpeg" ContentType="image/jpeg"/>
  <Override PartName="/ppt/media/image127.png" ContentType="image/png"/>
  <Override PartName="/ppt/media/image26.jpeg" ContentType="image/jpeg"/>
  <Override PartName="/ppt/media/image18.png" ContentType="image/png"/>
  <Override PartName="/ppt/media/image12.jpeg" ContentType="image/jpeg"/>
  <Override PartName="/ppt/media/image139.png" ContentType="image/png"/>
  <Override PartName="/ppt/media/image45.jpeg" ContentType="image/jpeg"/>
  <Override PartName="/ppt/media/image146.png" ContentType="image/png"/>
  <Override PartName="/ppt/media/image3.jpeg" ContentType="image/jpeg"/>
  <Override PartName="/ppt/media/image37.png" ContentType="image/png"/>
  <Override PartName="/ppt/media/image147.png" ContentType="image/png"/>
  <Override PartName="/ppt/media/image14.jpeg" ContentType="image/jpeg"/>
  <Override PartName="/ppt/media/image28.jpeg" ContentType="image/jpeg"/>
  <Override PartName="/ppt/media/image38.png" ContentType="image/png"/>
  <Override PartName="/ppt/media/image148.png" ContentType="image/png"/>
  <Override PartName="/ppt/media/image39.png" ContentType="image/png"/>
  <Override PartName="/ppt/media/image40.jpeg" ContentType="image/jpeg"/>
  <Override PartName="/ppt/media/image41.jpeg" ContentType="image/jpeg"/>
  <Override PartName="/ppt/media/image109.png" ContentType="image/png"/>
  <Override PartName="/ppt/media/image42.jpeg" ContentType="image/jpeg"/>
  <Override PartName="/ppt/media/image60.png" ContentType="image/png"/>
  <Override PartName="/ppt/media/image119.png" ContentType="image/png"/>
  <Override PartName="/ppt/media/image43.jpeg" ContentType="image/jpeg"/>
  <Override PartName="/ppt/media/image70.png" ContentType="image/png"/>
  <Override PartName="/ppt/media/image50.png" ContentType="image/png"/>
  <Override PartName="/ppt/media/image75.png" ContentType="image/png"/>
  <Override PartName="/ppt/media/image52.jpeg" ContentType="image/jpeg"/>
  <Override PartName="/ppt/media/image74.png" ContentType="image/png"/>
  <Override PartName="/ppt/media/image54.jpeg" ContentType="image/jpeg"/>
  <Override PartName="/ppt/media/image58.png" ContentType="image/png"/>
  <Override PartName="/ppt/media/image59.png" ContentType="image/png"/>
  <Override PartName="/ppt/media/image91.png" ContentType="image/png"/>
  <Override PartName="/ppt/media/image61.jpeg" ContentType="image/jpeg"/>
  <Override PartName="/ppt/media/image62.png" ContentType="image/png"/>
  <Override PartName="/ppt/media/image65.png" ContentType="image/png"/>
  <Override PartName="/ppt/media/image66.png" ContentType="image/png"/>
  <Override PartName="/ppt/media/image6.jpeg" ContentType="image/jpeg"/>
  <Override PartName="/ppt/media/image67.png" ContentType="image/png"/>
  <Override PartName="/ppt/media/image17.jpeg" ContentType="image/jpeg"/>
  <Override PartName="/ppt/media/image68.png" ContentType="image/png"/>
  <Override PartName="/ppt/media/image22.jpeg" ContentType="image/jpeg"/>
  <Override PartName="/ppt/media/image69.png" ContentType="image/png"/>
  <Override PartName="/ppt/media/image71.png" ContentType="image/png"/>
  <Override PartName="/ppt/media/image72.jpeg" ContentType="image/jpeg"/>
  <Override PartName="/ppt/media/image73.png" ContentType="image/png"/>
  <Override PartName="/ppt/media/image76.png" ContentType="image/png"/>
  <Override PartName="/ppt/media/image77.png" ContentType="image/png"/>
  <Override PartName="/ppt/media/image78.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09.xml" ContentType="application/vnd.openxmlformats-officedocument.presentationml.slide+xml"/>
  <Override PartName="/ppt/slides/slide508.xml" ContentType="application/vnd.openxmlformats-officedocument.presentationml.slide+xml"/>
  <Override PartName="/ppt/slides/slide507.xml" ContentType="application/vnd.openxmlformats-officedocument.presentationml.slide+xml"/>
  <Override PartName="/ppt/slides/slide491.xml" ContentType="application/vnd.openxmlformats-officedocument.presentationml.slide+xml"/>
  <Override PartName="/ppt/slides/slide490.xml" ContentType="application/vnd.openxmlformats-officedocument.presentationml.slide+xml"/>
  <Override PartName="/ppt/slides/slide481.xml" ContentType="application/vnd.openxmlformats-officedocument.presentationml.slide+xml"/>
  <Override PartName="/ppt/slides/slide480.xml" ContentType="application/vnd.openxmlformats-officedocument.presentationml.slide+xml"/>
  <Override PartName="/ppt/slides/slide471.xml" ContentType="application/vnd.openxmlformats-officedocument.presentationml.slide+xml"/>
  <Override PartName="/ppt/slides/slide470.xml" ContentType="application/vnd.openxmlformats-officedocument.presentationml.slide+xml"/>
  <Override PartName="/ppt/slides/slide461.xml" ContentType="application/vnd.openxmlformats-officedocument.presentationml.slide+xml"/>
  <Override PartName="/ppt/slides/slide460.xml" ContentType="application/vnd.openxmlformats-officedocument.presentationml.slide+xml"/>
  <Override PartName="/ppt/slides/slide451.xml" ContentType="application/vnd.openxmlformats-officedocument.presentationml.slide+xml"/>
  <Override PartName="/ppt/slides/_rels/slide495.xml.rels" ContentType="application/vnd.openxmlformats-package.relationships+xml"/>
  <Override PartName="/ppt/slides/_rels/slide494.xml.rels" ContentType="application/vnd.openxmlformats-package.relationships+xml"/>
  <Override PartName="/ppt/slides/_rels/slide493.xml.rels" ContentType="application/vnd.openxmlformats-package.relationships+xml"/>
  <Override PartName="/ppt/slides/_rels/slide492.xml.rels" ContentType="application/vnd.openxmlformats-package.relationships+xml"/>
  <Override PartName="/ppt/slides/_rels/slide491.xml.rels" ContentType="application/vnd.openxmlformats-package.relationships+xml"/>
  <Override PartName="/ppt/slides/_rels/slide490.xml.rels" ContentType="application/vnd.openxmlformats-package.relationships+xml"/>
  <Override PartName="/ppt/slides/_rels/slide487.xml.rels" ContentType="application/vnd.openxmlformats-package.relationships+xml"/>
  <Override PartName="/ppt/slides/_rels/slide480.xml.rels" ContentType="application/vnd.openxmlformats-package.relationships+xml"/>
  <Override PartName="/ppt/slides/_rels/slide479.xml.rels" ContentType="application/vnd.openxmlformats-package.relationships+xml"/>
  <Override PartName="/ppt/slides/_rels/slide478.xml.rels" ContentType="application/vnd.openxmlformats-package.relationships+xml"/>
  <Override PartName="/ppt/slides/_rels/slide477.xml.rels" ContentType="application/vnd.openxmlformats-package.relationships+xml"/>
  <Override PartName="/ppt/slides/_rels/slide476.xml.rels" ContentType="application/vnd.openxmlformats-package.relationships+xml"/>
  <Override PartName="/ppt/slides/_rels/slide475.xml.rels" ContentType="application/vnd.openxmlformats-package.relationships+xml"/>
  <Override PartName="/ppt/slides/_rels/slide474.xml.rels" ContentType="application/vnd.openxmlformats-package.relationships+xml"/>
  <Override PartName="/ppt/slides/_rels/slide469.xml.rels" ContentType="application/vnd.openxmlformats-package.relationships+xml"/>
  <Override PartName="/ppt/slides/_rels/slide468.xml.rels" ContentType="application/vnd.openxmlformats-package.relationships+xml"/>
  <Override PartName="/ppt/slides/_rels/slide467.xml.rels" ContentType="application/vnd.openxmlformats-package.relationships+xml"/>
  <Override PartName="/ppt/slides/_rels/slide466.xml.rels" ContentType="application/vnd.openxmlformats-package.relationships+xml"/>
  <Override PartName="/ppt/slides/_rels/slide464.xml.rels" ContentType="application/vnd.openxmlformats-package.relationships+xml"/>
  <Override PartName="/ppt/slides/_rels/slide463.xml.rels" ContentType="application/vnd.openxmlformats-package.relationships+xml"/>
  <Override PartName="/ppt/slides/_rels/slide462.xml.rels" ContentType="application/vnd.openxmlformats-package.relationships+xml"/>
  <Override PartName="/ppt/slides/_rels/slide461.xml.rels" ContentType="application/vnd.openxmlformats-package.relationships+xml"/>
  <Override PartName="/ppt/slides/_rels/slide459.xml.rels" ContentType="application/vnd.openxmlformats-package.relationships+xml"/>
  <Override PartName="/ppt/slides/_rels/slide458.xml.rels" ContentType="application/vnd.openxmlformats-package.relationships+xml"/>
  <Override PartName="/ppt/slides/_rels/slide457.xml.rels" ContentType="application/vnd.openxmlformats-package.relationships+xml"/>
  <Override PartName="/ppt/slides/_rels/slide456.xml.rels" ContentType="application/vnd.openxmlformats-package.relationships+xml"/>
  <Override PartName="/ppt/slides/_rels/slide455.xml.rels" ContentType="application/vnd.openxmlformats-package.relationships+xml"/>
  <Override PartName="/ppt/slides/_rels/slide451.xml.rels" ContentType="application/vnd.openxmlformats-package.relationships+xml"/>
  <Override PartName="/ppt/slides/_rels/slide450.xml.rels" ContentType="application/vnd.openxmlformats-package.relationships+xml"/>
  <Override PartName="/ppt/slides/_rels/slide449.xml.rels" ContentType="application/vnd.openxmlformats-package.relationships+xml"/>
  <Override PartName="/ppt/slides/_rels/slide448.xml.rels" ContentType="application/vnd.openxmlformats-package.relationships+xml"/>
  <Override PartName="/ppt/slides/_rels/slide447.xml.rels" ContentType="application/vnd.openxmlformats-package.relationships+xml"/>
  <Override PartName="/ppt/slides/_rels/slide446.xml.rels" ContentType="application/vnd.openxmlformats-package.relationships+xml"/>
  <Override PartName="/ppt/slides/_rels/slide445.xml.rels" ContentType="application/vnd.openxmlformats-package.relationships+xml"/>
  <Override PartName="/ppt/slides/_rels/slide444.xml.rels" ContentType="application/vnd.openxmlformats-package.relationships+xml"/>
  <Override PartName="/ppt/slides/_rels/slide443.xml.rels" ContentType="application/vnd.openxmlformats-package.relationships+xml"/>
  <Override PartName="/ppt/slides/_rels/slide442.xml.rels" ContentType="application/vnd.openxmlformats-package.relationships+xml"/>
  <Override PartName="/ppt/slides/_rels/slide439.xml.rels" ContentType="application/vnd.openxmlformats-package.relationships+xml"/>
  <Override PartName="/ppt/slides/_rels/slide438.xml.rels" ContentType="application/vnd.openxmlformats-package.relationships+xml"/>
  <Override PartName="/ppt/slides/_rels/slide437.xml.rels" ContentType="application/vnd.openxmlformats-package.relationships+xml"/>
  <Override PartName="/ppt/slides/_rels/slide436.xml.rels" ContentType="application/vnd.openxmlformats-package.relationships+xml"/>
  <Override PartName="/ppt/slides/_rels/slide432.xml.rels" ContentType="application/vnd.openxmlformats-package.relationships+xml"/>
  <Override PartName="/ppt/slides/_rels/slide431.xml.rels" ContentType="application/vnd.openxmlformats-package.relationships+xml"/>
  <Override PartName="/ppt/slides/_rels/slide430.xml.rels" ContentType="application/vnd.openxmlformats-package.relationships+xml"/>
  <Override PartName="/ppt/slides/_rels/slide429.xml.rels" ContentType="application/vnd.openxmlformats-package.relationships+xml"/>
  <Override PartName="/ppt/slides/_rels/slide428.xml.rels" ContentType="application/vnd.openxmlformats-package.relationships+xml"/>
  <Override PartName="/ppt/slides/_rels/slide427.xml.rels" ContentType="application/vnd.openxmlformats-package.relationships+xml"/>
  <Override PartName="/ppt/slides/_rels/slide426.xml.rels" ContentType="application/vnd.openxmlformats-package.relationships+xml"/>
  <Override PartName="/ppt/slides/_rels/slide425.xml.rels" ContentType="application/vnd.openxmlformats-package.relationships+xml"/>
  <Override PartName="/ppt/slides/_rels/slide424.xml.rels" ContentType="application/vnd.openxmlformats-package.relationships+xml"/>
  <Override PartName="/ppt/slides/_rels/slide423.xml.rels" ContentType="application/vnd.openxmlformats-package.relationships+xml"/>
  <Override PartName="/ppt/slides/_rels/slide420.xml.rels" ContentType="application/vnd.openxmlformats-package.relationships+xml"/>
  <Override PartName="/ppt/slides/_rels/slide419.xml.rels" ContentType="application/vnd.openxmlformats-package.relationships+xml"/>
  <Override PartName="/ppt/slides/_rels/slide418.xml.rels" ContentType="application/vnd.openxmlformats-package.relationships+xml"/>
  <Override PartName="/ppt/slides/_rels/slide417.xml.rels" ContentType="application/vnd.openxmlformats-package.relationships+xml"/>
  <Override PartName="/ppt/slides/_rels/slide416.xml.rels" ContentType="application/vnd.openxmlformats-package.relationships+xml"/>
  <Override PartName="/ppt/slides/_rels/slide413.xml.rels" ContentType="application/vnd.openxmlformats-package.relationships+xml"/>
  <Override PartName="/ppt/slides/_rels/slide412.xml.rels" ContentType="application/vnd.openxmlformats-package.relationships+xml"/>
  <Override PartName="/ppt/slides/_rels/slide411.xml.rels" ContentType="application/vnd.openxmlformats-package.relationships+xml"/>
  <Override PartName="/ppt/slides/_rels/slide410.xml.rels" ContentType="application/vnd.openxmlformats-package.relationships+xml"/>
  <Override PartName="/ppt/slides/_rels/slide409.xml.rels" ContentType="application/vnd.openxmlformats-package.relationships+xml"/>
  <Override PartName="/ppt/slides/_rels/slide408.xml.rels" ContentType="application/vnd.openxmlformats-package.relationships+xml"/>
  <Override PartName="/ppt/slides/_rels/slide407.xml.rels" ContentType="application/vnd.openxmlformats-package.relationships+xml"/>
  <Override PartName="/ppt/slides/_rels/slide406.xml.rels" ContentType="application/vnd.openxmlformats-package.relationships+xml"/>
  <Override PartName="/ppt/slides/_rels/slide405.xml.rels" ContentType="application/vnd.openxmlformats-package.relationships+xml"/>
  <Override PartName="/ppt/slides/_rels/slide404.xml.rels" ContentType="application/vnd.openxmlformats-package.relationships+xml"/>
  <Override PartName="/ppt/slides/_rels/slide401.xml.rels" ContentType="application/vnd.openxmlformats-package.relationships+xml"/>
  <Override PartName="/ppt/slides/_rels/slide400.xml.rels" ContentType="application/vnd.openxmlformats-package.relationships+xml"/>
  <Override PartName="/ppt/slides/_rels/slide399.xml.rels" ContentType="application/vnd.openxmlformats-package.relationships+xml"/>
  <Override PartName="/ppt/slides/_rels/slide398.xml.rels" ContentType="application/vnd.openxmlformats-package.relationships+xml"/>
  <Override PartName="/ppt/slides/_rels/slide397.xml.rels" ContentType="application/vnd.openxmlformats-package.relationships+xml"/>
  <Override PartName="/ppt/slides/_rels/slide396.xml.rels" ContentType="application/vnd.openxmlformats-package.relationships+xml"/>
  <Override PartName="/ppt/slides/_rels/slide395.xml.rels" ContentType="application/vnd.openxmlformats-package.relationships+xml"/>
  <Override PartName="/ppt/slides/_rels/slide394.xml.rels" ContentType="application/vnd.openxmlformats-package.relationships+xml"/>
  <Override PartName="/ppt/slides/_rels/slide393.xml.rels" ContentType="application/vnd.openxmlformats-package.relationships+xml"/>
  <Override PartName="/ppt/slides/_rels/slide392.xml.rels" ContentType="application/vnd.openxmlformats-package.relationships+xml"/>
  <Override PartName="/ppt/slides/_rels/slide391.xml.rels" ContentType="application/vnd.openxmlformats-package.relationships+xml"/>
  <Override PartName="/ppt/slides/_rels/slide390.xml.rels" ContentType="application/vnd.openxmlformats-package.relationships+xml"/>
  <Override PartName="/ppt/slides/_rels/slide389.xml.rels" ContentType="application/vnd.openxmlformats-package.relationships+xml"/>
  <Override PartName="/ppt/slides/_rels/slide388.xml.rels" ContentType="application/vnd.openxmlformats-package.relationships+xml"/>
  <Override PartName="/ppt/slides/_rels/slide387.xml.rels" ContentType="application/vnd.openxmlformats-package.relationships+xml"/>
  <Override PartName="/ppt/slides/_rels/slide386.xml.rels" ContentType="application/vnd.openxmlformats-package.relationships+xml"/>
  <Override PartName="/ppt/slides/_rels/slide385.xml.rels" ContentType="application/vnd.openxmlformats-package.relationships+xml"/>
  <Override PartName="/ppt/slides/_rels/slide381.xml.rels" ContentType="application/vnd.openxmlformats-package.relationships+xml"/>
  <Override PartName="/ppt/slides/_rels/slide380.xml.rels" ContentType="application/vnd.openxmlformats-package.relationships+xml"/>
  <Override PartName="/ppt/slides/_rels/slide377.xml.rels" ContentType="application/vnd.openxmlformats-package.relationships+xml"/>
  <Override PartName="/ppt/slides/_rels/slide376.xml.rels" ContentType="application/vnd.openxmlformats-package.relationships+xml"/>
  <Override PartName="/ppt/slides/_rels/slide375.xml.rels" ContentType="application/vnd.openxmlformats-package.relationships+xml"/>
  <Override PartName="/ppt/slides/_rels/slide374.xml.rels" ContentType="application/vnd.openxmlformats-package.relationships+xml"/>
  <Override PartName="/ppt/slides/_rels/slide373.xml.rels" ContentType="application/vnd.openxmlformats-package.relationships+xml"/>
  <Override PartName="/ppt/slides/_rels/slide372.xml.rels" ContentType="application/vnd.openxmlformats-package.relationships+xml"/>
  <Override PartName="/ppt/slides/_rels/slide369.xml.rels" ContentType="application/vnd.openxmlformats-package.relationships+xml"/>
  <Override PartName="/ppt/slides/_rels/slide368.xml.rels" ContentType="application/vnd.openxmlformats-package.relationships+xml"/>
  <Override PartName="/ppt/slides/_rels/slide367.xml.rels" ContentType="application/vnd.openxmlformats-package.relationships+xml"/>
  <Override PartName="/ppt/slides/_rels/slide366.xml.rels" ContentType="application/vnd.openxmlformats-package.relationships+xml"/>
  <Override PartName="/ppt/slides/_rels/slide362.xml.rels" ContentType="application/vnd.openxmlformats-package.relationships+xml"/>
  <Override PartName="/ppt/slides/_rels/slide361.xml.rels" ContentType="application/vnd.openxmlformats-package.relationships+xml"/>
  <Override PartName="/ppt/slides/_rels/slide360.xml.rels" ContentType="application/vnd.openxmlformats-package.relationships+xml"/>
  <Override PartName="/ppt/slides/_rels/slide359.xml.rels" ContentType="application/vnd.openxmlformats-package.relationships+xml"/>
  <Override PartName="/ppt/slides/_rels/slide358.xml.rels" ContentType="application/vnd.openxmlformats-package.relationships+xml"/>
  <Override PartName="/ppt/slides/_rels/slide357.xml.rels" ContentType="application/vnd.openxmlformats-package.relationships+xml"/>
  <Override PartName="/ppt/slides/_rels/slide356.xml.rels" ContentType="application/vnd.openxmlformats-package.relationships+xml"/>
  <Override PartName="/ppt/slides/_rels/slide355.xml.rels" ContentType="application/vnd.openxmlformats-package.relationships+xml"/>
  <Override PartName="/ppt/slides/_rels/slide354.xml.rels" ContentType="application/vnd.openxmlformats-package.relationships+xml"/>
  <Override PartName="/ppt/slides/_rels/slide353.xml.rels" ContentType="application/vnd.openxmlformats-package.relationships+xml"/>
  <Override PartName="/ppt/slides/_rels/slide349.xml.rels" ContentType="application/vnd.openxmlformats-package.relationships+xml"/>
  <Override PartName="/ppt/slides/_rels/slide348.xml.rels" ContentType="application/vnd.openxmlformats-package.relationships+xml"/>
  <Override PartName="/ppt/slides/_rels/slide347.xml.rels" ContentType="application/vnd.openxmlformats-package.relationships+xml"/>
  <Override PartName="/ppt/slides/_rels/slide346.xml.rels" ContentType="application/vnd.openxmlformats-package.relationships+xml"/>
  <Override PartName="/ppt/slides/_rels/slide343.xml.rels" ContentType="application/vnd.openxmlformats-package.relationships+xml"/>
  <Override PartName="/ppt/slides/_rels/slide342.xml.rels" ContentType="application/vnd.openxmlformats-package.relationships+xml"/>
  <Override PartName="/ppt/slides/_rels/slide341.xml.rels" ContentType="application/vnd.openxmlformats-package.relationships+xml"/>
  <Override PartName="/ppt/slides/_rels/slide338.xml.rels" ContentType="application/vnd.openxmlformats-package.relationships+xml"/>
  <Override PartName="/ppt/slides/_rels/slide337.xml.rels" ContentType="application/vnd.openxmlformats-package.relationships+xml"/>
  <Override PartName="/ppt/slides/_rels/slide352.xml.rels" ContentType="application/vnd.openxmlformats-package.relationships+xml"/>
  <Override PartName="/ppt/slides/_rels/slide166.xml.rels" ContentType="application/vnd.openxmlformats-package.relationships+xml"/>
  <Override PartName="/ppt/slides/_rels/slide70.xml.rels" ContentType="application/vnd.openxmlformats-package.relationships+xml"/>
  <Override PartName="/ppt/slides/_rels/slide55.xml.rels" ContentType="application/vnd.openxmlformats-package.relationships+xml"/>
  <Override PartName="/ppt/slides/_rels/slide160.xml.rels" ContentType="application/vnd.openxmlformats-package.relationships+xml"/>
  <Override PartName="/ppt/slides/_rels/slide145.xml.rels" ContentType="application/vnd.openxmlformats-package.relationships+xml"/>
  <Override PartName="/ppt/slides/_rels/slide34.xml.rels" ContentType="application/vnd.openxmlformats-package.relationships+xml"/>
  <Override PartName="/ppt/slides/_rels/slide208.xml.rels" ContentType="application/vnd.openxmlformats-package.relationships+xml"/>
  <Override PartName="/ppt/slides/_rels/slide223.xml.rels" ContentType="application/vnd.openxmlformats-package.relationships+xml"/>
  <Override PartName="/ppt/slides/_rels/slide340.xml.rels" ContentType="application/vnd.openxmlformats-package.relationships+xml"/>
  <Override PartName="/ppt/slides/_rels/slide154.xml.rels" ContentType="application/vnd.openxmlformats-package.relationships+xml"/>
  <Override PartName="/ppt/slides/_rels/slide139.xml.rels" ContentType="application/vnd.openxmlformats-package.relationships+xml"/>
  <Override PartName="/ppt/slides/_rels/slide28.xml.rels" ContentType="application/vnd.openxmlformats-package.relationships+xml"/>
  <Override PartName="/ppt/slides/_rels/slide43.xml.rels" ContentType="application/vnd.openxmlformats-package.relationships+xml"/>
  <Override PartName="/ppt/slides/_rels/slide153.xml.rels" ContentType="application/vnd.openxmlformats-package.relationships+xml"/>
  <Override PartName="/ppt/slides/_rels/slide138.xml.rels" ContentType="application/vnd.openxmlformats-package.relationships+xml"/>
  <Override PartName="/ppt/slides/_rels/slide27.xml.rels" ContentType="application/vnd.openxmlformats-package.relationships+xml"/>
  <Override PartName="/ppt/slides/_rels/slide42.xml.rels" ContentType="application/vnd.openxmlformats-package.relationships+xml"/>
  <Override PartName="/ppt/slides/_rels/slide149.xml.rels" ContentType="application/vnd.openxmlformats-package.relationships+xml"/>
  <Override PartName="/ppt/slides/_rels/slide2.xml.rels" ContentType="application/vnd.openxmlformats-package.relationships+xml"/>
  <Override PartName="/ppt/slides/_rels/slide509.xml.rels" ContentType="application/vnd.openxmlformats-package.relationships+xml"/>
  <Override PartName="/ppt/slides/_rels/slide164.xml.rels" ContentType="application/vnd.openxmlformats-package.relationships+xml"/>
  <Override PartName="/ppt/slides/_rels/slide53.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209.xml.rels" ContentType="application/vnd.openxmlformats-package.relationships+xml"/>
  <Override PartName="/ppt/slides/_rels/slide144.xml.rels" ContentType="application/vnd.openxmlformats-package.relationships+xml"/>
  <Override PartName="/ppt/slides/_rels/slide33.xml.rels" ContentType="application/vnd.openxmlformats-package.relationships+xml"/>
  <Override PartName="/ppt/slides/_rels/slide207.xml.rels" ContentType="application/vnd.openxmlformats-package.relationships+xml"/>
  <Override PartName="/ppt/slides/_rels/slide222.xml.rels" ContentType="application/vnd.openxmlformats-package.relationships+xml"/>
  <Override PartName="/ppt/slides/_rels/slide141.xml.rels" ContentType="application/vnd.openxmlformats-package.relationships+xml"/>
  <Override PartName="/ppt/slides/_rels/slide126.xml.rels" ContentType="application/vnd.openxmlformats-package.relationships+xml"/>
  <Override PartName="/ppt/slides/_rels/slide15.xml.rels" ContentType="application/vnd.openxmlformats-package.relationships+xml"/>
  <Override PartName="/ppt/slides/_rels/slide137.xml.rels" ContentType="application/vnd.openxmlformats-package.relationships+xml"/>
  <Override PartName="/ppt/slides/_rels/slide152.xml.rels" ContentType="application/vnd.openxmlformats-package.relationships+xml"/>
  <Override PartName="/ppt/slides/_rels/slide41.xml.rels" ContentType="application/vnd.openxmlformats-package.relationships+xml"/>
  <Override PartName="/ppt/slides/_rels/slide136.xml.rels" ContentType="application/vnd.openxmlformats-package.relationships+xml"/>
  <Override PartName="/ppt/slides/_rels/slide151.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483.xml.rels" ContentType="application/vnd.openxmlformats-package.relationships+xml"/>
  <Override PartName="/ppt/slides/_rels/slide119.xml.rels" ContentType="application/vnd.openxmlformats-package.relationships+xml"/>
  <Override PartName="/ppt/slides/_rels/slide23.xml.rels" ContentType="application/vnd.openxmlformats-package.relationships+xml"/>
  <Override PartName="/ppt/slides/_rels/slide497.xml.rels" ContentType="application/vnd.openxmlformats-package.relationships+xml"/>
  <Override PartName="/ppt/slides/_rels/slide133.xml.rels" ContentType="application/vnd.openxmlformats-package.relationships+xml"/>
  <Override PartName="/ppt/slides/_rels/slide482.xml.rels" ContentType="application/vnd.openxmlformats-package.relationships+xml"/>
  <Override PartName="/ppt/slides/_rels/slide118.xml.rels" ContentType="application/vnd.openxmlformats-package.relationships+xml"/>
  <Override PartName="/ppt/slides/_rels/slide22.xml.rels" ContentType="application/vnd.openxmlformats-package.relationships+xml"/>
  <Override PartName="/ppt/slides/_rels/slide211.xml.rels" ContentType="application/vnd.openxmlformats-package.relationships+xml"/>
  <Override PartName="/ppt/slides/_rels/slide496.xml.rels" ContentType="application/vnd.openxmlformats-package.relationships+xml"/>
  <Override PartName="/ppt/slides/_rels/slide132.xml.rels" ContentType="application/vnd.openxmlformats-package.relationships+xml"/>
  <Override PartName="/ppt/slides/_rels/slide21.xml.rels" ContentType="application/vnd.openxmlformats-package.relationships+xml"/>
  <Override PartName="/ppt/slides/_rels/slide481.xml.rels" ContentType="application/vnd.openxmlformats-package.relationships+xml"/>
  <Override PartName="/ppt/slides/_rels/slide117.xml.rels" ContentType="application/vnd.openxmlformats-package.relationships+xml"/>
  <Override PartName="/ppt/slides/_rels/slide210.xml.rels" ContentType="application/vnd.openxmlformats-package.relationships+xml"/>
  <Override PartName="/ppt/slides/_rels/slide289.xml.rels" ContentType="application/vnd.openxmlformats-package.relationships+xml"/>
  <Override PartName="/ppt/slides/_rels/slide131.xml.rels" ContentType="application/vnd.openxmlformats-package.relationships+xml"/>
  <Override PartName="/ppt/slides/_rels/slide20.xml.rels" ContentType="application/vnd.openxmlformats-package.relationships+xml"/>
  <Override PartName="/ppt/slides/_rels/slide28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486.xml.rels" ContentType="application/vnd.openxmlformats-package.relationships+xml"/>
  <Override PartName="/ppt/slides/_rels/slide122.xml.rels" ContentType="application/vnd.openxmlformats-package.relationships+xml"/>
  <Override PartName="/ppt/slides/_rels/slide107.xml.rels" ContentType="application/vnd.openxmlformats-package.relationships+xml"/>
  <Override PartName="/ppt/slides/_rels/slide11.xml.rels" ContentType="application/vnd.openxmlformats-package.relationships+xml"/>
  <Override PartName="/ppt/slides/_rels/slide465.xml.rels" ContentType="application/vnd.openxmlformats-package.relationships+xml"/>
  <Override PartName="/ppt/slides/_rels/slide279.xml.rels" ContentType="application/vnd.openxmlformats-package.relationships+xml"/>
  <Override PartName="/ppt/slides/_rels/slide485.xml.rels" ContentType="application/vnd.openxmlformats-package.relationships+xml"/>
  <Override PartName="/ppt/slides/_rels/slide299.xml.rels" ContentType="application/vnd.openxmlformats-package.relationships+xml"/>
  <Override PartName="/ppt/slides/_rels/slide121.xml.rels" ContentType="application/vnd.openxmlformats-package.relationships+xml"/>
  <Override PartName="/ppt/slides/_rels/slide470.xml.rels" ContentType="application/vnd.openxmlformats-package.relationships+xml"/>
  <Override PartName="/ppt/slides/_rels/slide106.xml.rels" ContentType="application/vnd.openxmlformats-package.relationships+xml"/>
  <Override PartName="/ppt/slides/_rels/slide10.xml.rels" ContentType="application/vnd.openxmlformats-package.relationships+xml"/>
  <Override PartName="/ppt/slides/_rels/slide278.xml.rels" ContentType="application/vnd.openxmlformats-package.relationships+xml"/>
  <Override PartName="/ppt/slides/_rels/slide293.xml.rels" ContentType="application/vnd.openxmlformats-package.relationships+xml"/>
  <Override PartName="/ppt/slides/_rels/slide484.xml.rels" ContentType="application/vnd.openxmlformats-package.relationships+xml"/>
  <Override PartName="/ppt/slides/_rels/slide298.xml.rels" ContentType="application/vnd.openxmlformats-package.relationships+xml"/>
  <Override PartName="/ppt/slides/_rels/slide120.xml.rels" ContentType="application/vnd.openxmlformats-package.relationships+xml"/>
  <Override PartName="/ppt/slides/_rels/slide105.xml.rels" ContentType="application/vnd.openxmlformats-package.relationships+xml"/>
  <Override PartName="/ppt/slides/_rels/slide277.xml.rels" ContentType="application/vnd.openxmlformats-package.relationships+xml"/>
  <Override PartName="/ppt/slides/_rels/slide292.xml.rels" ContentType="application/vnd.openxmlformats-package.relationships+xml"/>
  <Override PartName="/ppt/slides/_rels/slide158.xml.rels" ContentType="application/vnd.openxmlformats-package.relationships+xml"/>
  <Override PartName="/ppt/slides/_rels/slide500.xml.rels" ContentType="application/vnd.openxmlformats-package.relationships+xml"/>
  <Override PartName="/ppt/slides/_rels/slide47.xml.rels" ContentType="application/vnd.openxmlformats-package.relationships+xml"/>
  <Override PartName="/ppt/slides/_rels/slide422.xml.rels" ContentType="application/vnd.openxmlformats-package.relationships+xml"/>
  <Override PartName="/ppt/slides/_rels/slide236.xml.rels" ContentType="application/vnd.openxmlformats-package.relationships+xml"/>
  <Override PartName="/ppt/slides/_rels/slide109.xml.rels" ContentType="application/vnd.openxmlformats-package.relationships+xml"/>
  <Override PartName="/ppt/slides/_rels/slide13.xml.rels" ContentType="application/vnd.openxmlformats-package.relationships+xml"/>
  <Override PartName="/ppt/slides/_rels/slide157.xml.rels" ContentType="application/vnd.openxmlformats-package.relationships+xml"/>
  <Override PartName="/ppt/slides/_rels/slide46.xml.rels" ContentType="application/vnd.openxmlformats-package.relationships+xml"/>
  <Override PartName="/ppt/slides/_rels/slide172.xml.rels" ContentType="application/vnd.openxmlformats-package.relationships+xml"/>
  <Override PartName="/ppt/slides/_rels/slide421.xml.rels" ContentType="application/vnd.openxmlformats-package.relationships+xml"/>
  <Override PartName="/ppt/slides/_rels/slide235.xml.rels" ContentType="application/vnd.openxmlformats-package.relationships+xml"/>
  <Override PartName="/ppt/slides/_rels/slide108.xml.rels" ContentType="application/vnd.openxmlformats-package.relationships+xml"/>
  <Override PartName="/ppt/slides/_rels/slide12.xml.rels" ContentType="application/vnd.openxmlformats-package.relationships+xml"/>
  <Override PartName="/ppt/slides/_rels/slide156.xml.rels" ContentType="application/vnd.openxmlformats-package.relationships+xml"/>
  <Override PartName="/ppt/slides/_rels/slide171.xml.rels" ContentType="application/vnd.openxmlformats-package.relationships+xml"/>
  <Override PartName="/ppt/slides/_rels/slide219.xml.rels" ContentType="application/vnd.openxmlformats-package.relationships+xml"/>
  <Override PartName="/ppt/slides/_rels/slide234.xml.rels" ContentType="application/vnd.openxmlformats-package.relationships+xml"/>
  <Override PartName="/ppt/slides/_rels/slide155.xml.rels" ContentType="application/vnd.openxmlformats-package.relationships+xml"/>
  <Override PartName="/ppt/slides/_rels/slide170.xml.rels" ContentType="application/vnd.openxmlformats-package.relationships+xml"/>
  <Override PartName="/ppt/slides/_rels/slide218.xml.rels" ContentType="application/vnd.openxmlformats-package.relationships+xml"/>
  <Override PartName="/ppt/slides/_rels/slide233.xml.rels" ContentType="application/vnd.openxmlformats-package.relationships+xml"/>
  <Override PartName="/ppt/slides/_rels/slide99.xml.rels" ContentType="application/vnd.openxmlformats-package.relationships+xml"/>
  <Override PartName="/ppt/slides/_rels/slide143.xml.rels" ContentType="application/vnd.openxmlformats-package.relationships+xml"/>
  <Override PartName="/ppt/slides/_rels/slide206.xml.rels" ContentType="application/vnd.openxmlformats-package.relationships+xml"/>
  <Override PartName="/ppt/slides/_rels/slide221.xml.rels" ContentType="application/vnd.openxmlformats-package.relationships+xml"/>
  <Override PartName="/ppt/slides/_rels/slide95.xml.rels" ContentType="application/vnd.openxmlformats-package.relationships+xml"/>
  <Override PartName="/ppt/slides/_rels/slide351.xml.rels" ContentType="application/vnd.openxmlformats-package.relationships+xml"/>
  <Override PartName="/ppt/slides/_rels/slide165.xml.rels" ContentType="application/vnd.openxmlformats-package.relationships+xml"/>
  <Override PartName="/ppt/slides/_rels/slide3.xml.rels" ContentType="application/vnd.openxmlformats-package.relationships+xml"/>
  <Override PartName="/ppt/slides/_rels/slide54.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67.xml.rels" ContentType="application/vnd.openxmlformats-package.relationships+xml"/>
  <Override PartName="/ppt/slides/_rels/slide364.xml.rels" ContentType="application/vnd.openxmlformats-package.relationships+xml"/>
  <Override PartName="/ppt/slides/_rels/slide178.xml.rels" ContentType="application/vnd.openxmlformats-package.relationships+xml"/>
  <Override PartName="/ppt/slides/_rels/slide79.xml.rels" ContentType="application/vnd.openxmlformats-package.relationships+xml"/>
  <Override PartName="/ppt/slides/_rels/slide94.xml.rels" ContentType="application/vnd.openxmlformats-package.relationships+xml"/>
  <Override PartName="/ppt/slides/_rels/slide81.xml.rels" ContentType="application/vnd.openxmlformats-package.relationships+xml"/>
  <Override PartName="/ppt/slides/_rels/slide66.xml.rels" ContentType="application/vnd.openxmlformats-package.relationships+xml"/>
  <Override PartName="/ppt/slides/_rels/slide363.xml.rels" ContentType="application/vnd.openxmlformats-package.relationships+xml"/>
  <Override PartName="/ppt/slides/_rels/slide177.xml.rels" ContentType="application/vnd.openxmlformats-package.relationships+xml"/>
  <Override PartName="/ppt/slides/_rels/slide80.xml.rels" ContentType="application/vnd.openxmlformats-package.relationships+xml"/>
  <Override PartName="/ppt/slides/_rels/slide65.xml.rels" ContentType="application/vnd.openxmlformats-package.relationships+xml"/>
  <Override PartName="/ppt/slides/_rels/slide176.xml.rels" ContentType="application/vnd.openxmlformats-package.relationships+xml"/>
  <Override PartName="/ppt/slides/_rels/slide191.xml.rels" ContentType="application/vnd.openxmlformats-package.relationships+xml"/>
  <Override PartName="/ppt/slides/_rels/slide29.xml.rels" ContentType="application/vnd.openxmlformats-package.relationships+xml"/>
  <Override PartName="/ppt/slides/_rels/slide44.xml.rels" ContentType="application/vnd.openxmlformats-package.relationships+xml"/>
  <Override PartName="/ppt/slides/_rels/slide78.xml.rels" ContentType="application/vnd.openxmlformats-package.relationships+xml"/>
  <Override PartName="/ppt/slides/_rels/slide93.xml.rels" ContentType="application/vnd.openxmlformats-package.relationships+xml"/>
  <Override PartName="/ppt/slides/_rels/slide189.xml.rels" ContentType="application/vnd.openxmlformats-package.relationships+xml"/>
  <Override PartName="/ppt/slides/_rels/slide344.xml.rels" ContentType="application/vnd.openxmlformats-package.relationships+xml"/>
  <Override PartName="/ppt/slides/_rels/slide77.xml.rels" ContentType="application/vnd.openxmlformats-package.relationships+xml"/>
  <Override PartName="/ppt/slides/_rels/slide92.xml.rels" ContentType="application/vnd.openxmlformats-package.relationships+xml"/>
  <Override PartName="/ppt/slides/_rels/slide188.xml.rels" ContentType="application/vnd.openxmlformats-package.relationships+xml"/>
  <Override PartName="/ppt/slides/_rels/slide123.xml.rels" ContentType="application/vnd.openxmlformats-package.relationships+xml"/>
  <Override PartName="/ppt/slides/_rels/slide295.xml.rels" ContentType="application/vnd.openxmlformats-package.relationships+xml"/>
  <Override PartName="/ppt/slides/_rels/slide96.xml.rels" ContentType="application/vnd.openxmlformats-package.relationships+xml"/>
  <Override PartName="/ppt/slides/_rels/slide113.xml.rels" ContentType="application/vnd.openxmlformats-package.relationships+xml"/>
  <Override PartName="/ppt/slides/_rels/slide471.xml.rels" ContentType="application/vnd.openxmlformats-package.relationships+xml"/>
  <Override PartName="/ppt/slides/_rels/slide285.xml.rels" ContentType="application/vnd.openxmlformats-package.relationships+xml"/>
  <Override PartName="/ppt/slides/_rels/slide102.xml.rels" ContentType="application/vnd.openxmlformats-package.relationships+xml"/>
  <Override PartName="/ppt/slides/_rels/slide85.xml.rels" ContentType="application/vnd.openxmlformats-package.relationships+xml"/>
  <Override PartName="/ppt/slides/_rels/slide382.xml.rels" ContentType="application/vnd.openxmlformats-package.relationships+xml"/>
  <Override PartName="/ppt/slides/_rels/slide196.xml.rels" ContentType="application/vnd.openxmlformats-package.relationships+xml"/>
  <Override PartName="/ppt/slides/_rels/slide259.xml.rels" ContentType="application/vnd.openxmlformats-package.relationships+xml"/>
  <Override PartName="/ppt/slides/_rels/slide460.xml.rels" ContentType="application/vnd.openxmlformats-package.relationships+xml"/>
  <Override PartName="/ppt/slides/_rels/slide274.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435.xml.rels" ContentType="application/vnd.openxmlformats-package.relationships+xml"/>
  <Override PartName="/ppt/slides/_rels/slide249.xml.rels" ContentType="application/vnd.openxmlformats-package.relationships+xml"/>
  <Override PartName="/ppt/slides/_rels/slide506.xml.rels" ContentType="application/vnd.openxmlformats-package.relationships+xml"/>
  <Override PartName="/ppt/slides/_rels/slide161.xml.rels" ContentType="application/vnd.openxmlformats-package.relationships+xml"/>
  <Override PartName="/ppt/slides/_rels/slide112.xml.rels" ContentType="application/vnd.openxmlformats-package.relationships+xml"/>
  <Override PartName="/ppt/slides/_rels/slide269.xml.rels" ContentType="application/vnd.openxmlformats-package.relationships+xml"/>
  <Override PartName="/ppt/slides/_rels/slide284.xml.rels" ContentType="application/vnd.openxmlformats-package.relationships+xml"/>
  <Override PartName="/ppt/slides/_rels/slide5.xml.rels" ContentType="application/vnd.openxmlformats-package.relationships+xml"/>
  <Override PartName="/ppt/slides/_rels/slide150.xml.rels" ContentType="application/vnd.openxmlformats-package.relationships+xml"/>
  <Override PartName="/ppt/slides/_rels/slide101.xml.rels" ContentType="application/vnd.openxmlformats-package.relationships+xml"/>
  <Override PartName="/ppt/slides/_rels/slide84.xml.rels" ContentType="application/vnd.openxmlformats-package.relationships+xml"/>
  <Override PartName="/ppt/slides/_rels/slide195.xml.rels" ContentType="application/vnd.openxmlformats-package.relationships+xml"/>
  <Override PartName="/ppt/slides/_rels/slide258.xml.rels" ContentType="application/vnd.openxmlformats-package.relationships+xml"/>
  <Override PartName="/ppt/slides/_rels/slide273.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59.xml.rels" ContentType="application/vnd.openxmlformats-package.relationships+xml"/>
  <Override PartName="/ppt/slides/_rels/slide371.xml.rels" ContentType="application/vnd.openxmlformats-package.relationships+xml"/>
  <Override PartName="/ppt/slides/_rels/slide185.xml.rels" ContentType="application/vnd.openxmlformats-package.relationships+xml"/>
  <Override PartName="/ppt/slides/_rels/slide434.xml.rels" ContentType="application/vnd.openxmlformats-package.relationships+xml"/>
  <Override PartName="/ppt/slides/_rels/slide248.xml.rels" ContentType="application/vnd.openxmlformats-package.relationships+xml"/>
  <Override PartName="/ppt/slides/_rels/slide111.xml.rels" ContentType="application/vnd.openxmlformats-package.relationships+xml"/>
  <Override PartName="/ppt/slides/_rels/slide283.xml.rels" ContentType="application/vnd.openxmlformats-package.relationships+xml"/>
  <Override PartName="/ppt/slides/_rels/slide4.xml.rels" ContentType="application/vnd.openxmlformats-package.relationships+xml"/>
  <Override PartName="/ppt/slides/_rels/slide142.xml.rels" ContentType="application/vnd.openxmlformats-package.relationships+xml"/>
  <Override PartName="/ppt/slides/_rels/slide220.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350.xml.rels" ContentType="application/vnd.openxmlformats-package.relationships+xml"/>
  <Override PartName="/ppt/slides/_rels/slide83.xml.rels" ContentType="application/vnd.openxmlformats-package.relationships+xml"/>
  <Override PartName="/ppt/slides/_rels/slide32.xml.rels" ContentType="application/vnd.openxmlformats-package.relationships+xml"/>
  <Override PartName="/ppt/slides/_rels/slide194.xml.rels" ContentType="application/vnd.openxmlformats-package.relationships+xml"/>
  <Override PartName="/ppt/slides/_rels/slide257.xml.rels" ContentType="application/vnd.openxmlformats-package.relationships+xml"/>
  <Override PartName="/ppt/slides/_rels/slide272.xml.rels" ContentType="application/vnd.openxmlformats-package.relationships+xml"/>
  <Override PartName="/ppt/slides/_rels/slide73.xml.rels" ContentType="application/vnd.openxmlformats-package.relationships+xml"/>
  <Override PartName="/ppt/slides/_rels/slide169.xml.rels" ContentType="application/vnd.openxmlformats-package.relationships+xml"/>
  <Override PartName="/ppt/slides/_rels/slide370.xml.rels" ContentType="application/vnd.openxmlformats-package.relationships+xml"/>
  <Override PartName="/ppt/slides/_rels/slide184.xml.rels" ContentType="application/vnd.openxmlformats-package.relationships+xml"/>
  <Override PartName="/ppt/slides/_rels/slide433.xml.rels" ContentType="application/vnd.openxmlformats-package.relationships+xml"/>
  <Override PartName="/ppt/slides/_rels/slide247.xml.rels" ContentType="application/vnd.openxmlformats-package.relationships+xml"/>
  <Override PartName="/ppt/slides/_rels/slide345.xml.rels" ContentType="application/vnd.openxmlformats-package.relationships+xml"/>
  <Override PartName="/ppt/slides/_rels/slide159.xml.rels" ContentType="application/vnd.openxmlformats-package.relationships+xml"/>
  <Override PartName="/ppt/slides/_rels/slide501.xml.rels" ContentType="application/vnd.openxmlformats-package.relationships+xml"/>
  <Override PartName="/ppt/slides/_rels/slide48.xml.rels" ContentType="application/vnd.openxmlformats-package.relationships+xml"/>
  <Override PartName="/ppt/slides/_rels/slide63.xml.rels" ContentType="application/vnd.openxmlformats-package.relationships+xml"/>
  <Override PartName="/ppt/slides/_rels/slide1.xml.rels" ContentType="application/vnd.openxmlformats-package.relationships+xml"/>
  <Override PartName="/ppt/slides/_rels/slide508.xml.rels" ContentType="application/vnd.openxmlformats-package.relationships+xml"/>
  <Override PartName="/ppt/slides/_rels/slide163.xml.rels" ContentType="application/vnd.openxmlformats-package.relationships+xml"/>
  <Override PartName="/ppt/slides/_rels/slide52.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282.xml.rels" ContentType="application/vnd.openxmlformats-package.relationships+xml"/>
  <Override PartName="/ppt/slides/_rels/slide103.xml.rels" ContentType="application/vnd.openxmlformats-package.relationships+xml"/>
  <Override PartName="/ppt/slides/_rels/slide86.xml.rels" ContentType="application/vnd.openxmlformats-package.relationships+xml"/>
  <Override PartName="/ppt/slides/_rels/slide383.xml.rels" ContentType="application/vnd.openxmlformats-package.relationships+xml"/>
  <Override PartName="/ppt/slides/_rels/slide197.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125.xml.rels" ContentType="application/vnd.openxmlformats-package.relationships+xml"/>
  <Override PartName="/ppt/slides/_rels/slide140.xml.rels" ContentType="application/vnd.openxmlformats-package.relationships+xml"/>
  <Override PartName="/ppt/slides/_rels/slide297.xml.rels" ContentType="application/vnd.openxmlformats-package.relationships+xml"/>
  <Override PartName="/ppt/slides/_rels/slide507.xml.rels" ContentType="application/vnd.openxmlformats-package.relationships+xml"/>
  <Override PartName="/ppt/slides/_rels/slide162.xml.rels" ContentType="application/vnd.openxmlformats-package.relationships+xml"/>
  <Override PartName="/ppt/slides/_rels/slide97.xml.rels" ContentType="application/vnd.openxmlformats-package.relationships+xml"/>
  <Override PartName="/ppt/slides/_rels/slide472.xml.rels" ContentType="application/vnd.openxmlformats-package.relationships+xml"/>
  <Override PartName="/ppt/slides/_rels/slide286.xml.rels" ContentType="application/vnd.openxmlformats-package.relationships+xml"/>
  <Override PartName="/ppt/slides/_rels/slide87.xml.rels" ContentType="application/vnd.openxmlformats-package.relationships+xml"/>
  <Override PartName="/ppt/slides/_rels/slide384.xml.rels" ContentType="application/vnd.openxmlformats-package.relationships+xml"/>
  <Override PartName="/ppt/slides/_rels/slide198.xml.rels" ContentType="application/vnd.openxmlformats-package.relationships+xml"/>
  <Override PartName="/ppt/slides/_rels/slide38.xml.rels" ContentType="application/vnd.openxmlformats-package.relationships+xml"/>
  <Override PartName="/ppt/slides/_rels/slide98.xml.rels" ContentType="application/vnd.openxmlformats-package.relationships+xml"/>
  <Override PartName="/ppt/slides/_rels/slide473.xml.rels" ContentType="application/vnd.openxmlformats-package.relationships+xml"/>
  <Override PartName="/ppt/slides/_rels/slide287.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90.xml.rels" ContentType="application/vnd.openxmlformats-package.relationships+xml"/>
  <Override PartName="/ppt/slides/_rels/slide186.xml.rels" ContentType="application/vnd.openxmlformats-package.relationships+xml"/>
  <Override PartName="/ppt/slides/_rels/slide91.xml.rels" ContentType="application/vnd.openxmlformats-package.relationships+xml"/>
  <Override PartName="/ppt/slides/_rels/slide187.xml.rels" ContentType="application/vnd.openxmlformats-package.relationships+xml"/>
  <Override PartName="/ppt/slides/_rels/slide71.xml.rels" ContentType="application/vnd.openxmlformats-package.relationships+xml"/>
  <Override PartName="/ppt/slides/_rels/slide167.xml.rels" ContentType="application/vnd.openxmlformats-package.relationships+xml"/>
  <Override PartName="/ppt/slides/_rels/slide182.xml.rels" ContentType="application/vnd.openxmlformats-package.relationships+xml"/>
  <Override PartName="/ppt/slides/_rels/slide245.xml.rels" ContentType="application/vnd.openxmlformats-package.relationships+xml"/>
  <Override PartName="/ppt/slides/_rels/slide260.xml.rels" ContentType="application/vnd.openxmlformats-package.relationships+xml"/>
  <Override PartName="/ppt/slides/_rels/slide339.xml.rels" ContentType="application/vnd.openxmlformats-package.relationships+xml"/>
  <Override PartName="/ppt/slides/_rels/slide72.xml.rels" ContentType="application/vnd.openxmlformats-package.relationships+xml"/>
  <Override PartName="/ppt/slides/_rels/slide168.xml.rels" ContentType="application/vnd.openxmlformats-package.relationships+xml"/>
  <Override PartName="/ppt/slides/_rels/slide183.xml.rels" ContentType="application/vnd.openxmlformats-package.relationships+xml"/>
  <Override PartName="/ppt/slides/_rels/slide246.xml.rels" ContentType="application/vnd.openxmlformats-package.relationships+xml"/>
  <Override PartName="/ppt/slides/_rels/slide261.xml.rels" ContentType="application/vnd.openxmlformats-package.relationships+xml"/>
  <Override PartName="/ppt/slides/_rels/slide124.xml.rels" ContentType="application/vnd.openxmlformats-package.relationships+xml"/>
  <Override PartName="/ppt/slides/_rels/slide296.xml.rels" ContentType="application/vnd.openxmlformats-package.relationships+xml"/>
  <Override PartName="/ppt/slides/_rels/slide502.xml.rels" ContentType="application/vnd.openxmlformats-package.relationships+xml"/>
  <Override PartName="/ppt/slides/_rels/slide49.xml.rels" ContentType="application/vnd.openxmlformats-package.relationships+xml"/>
  <Override PartName="/ppt/slides/_rels/slide64.xml.rels" ContentType="application/vnd.openxmlformats-package.relationships+xml"/>
  <Override PartName="/ppt/slides/_rels/slide6.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104.xml.rels" ContentType="application/vnd.openxmlformats-package.relationships+xml"/>
  <Override PartName="/ppt/slides/_rels/slide276.xml.rels" ContentType="application/vnd.openxmlformats-package.relationships+xml"/>
  <Override PartName="/ppt/slides/_rels/slide291.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_rels/slide365.xml.rels" ContentType="application/vnd.openxmlformats-package.relationships+xml"/>
  <Override PartName="/ppt/slides/_rels/slide179.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90.xml.rels" ContentType="application/vnd.openxmlformats-package.relationships+xml"/>
  <Override PartName="/ppt/slides/_rels/slide180.xml.rels" ContentType="application/vnd.openxmlformats-package.relationships+xml"/>
  <Override PartName="/ppt/slides/_rels/slide243.xml.rels" ContentType="application/vnd.openxmlformats-package.relationships+xml"/>
  <Override PartName="/ppt/slides/_rels/slide181.xml.rels" ContentType="application/vnd.openxmlformats-package.relationships+xml"/>
  <Override PartName="/ppt/slides/_rels/slide244.xml.rels" ContentType="application/vnd.openxmlformats-package.relationships+xml"/>
  <Override PartName="/ppt/slides/_rels/slide30.xml.rels" ContentType="application/vnd.openxmlformats-package.relationships+xml"/>
  <Override PartName="/ppt/slides/_rels/slide192.xml.rels" ContentType="application/vnd.openxmlformats-package.relationships+xml"/>
  <Override PartName="/ppt/slides/_rels/slide270.xml.rels" ContentType="application/vnd.openxmlformats-package.relationships+xml"/>
  <Override PartName="/ppt/slides/_rels/slide31.xml.rels" ContentType="application/vnd.openxmlformats-package.relationships+xml"/>
  <Override PartName="/ppt/slides/_rels/slide193.xml.rels" ContentType="application/vnd.openxmlformats-package.relationships+xml"/>
  <Override PartName="/ppt/slides/_rels/slide256.xml.rels" ContentType="application/vnd.openxmlformats-package.relationships+xml"/>
  <Override PartName="/ppt/slides/_rels/slide271.xml.rels" ContentType="application/vnd.openxmlformats-package.relationships+xml"/>
  <Override PartName="/ppt/slides/_rels/slide199.xml.rels" ContentType="application/vnd.openxmlformats-package.relationships+xml"/>
  <Override PartName="/ppt/slides/_rels/slide378.xml.rels" ContentType="application/vnd.openxmlformats-package.relationships+xml"/>
  <Override PartName="/ppt/slides/_rels/slide200.xml.rels" ContentType="application/vnd.openxmlformats-package.relationships+xml"/>
  <Override PartName="/ppt/slides/_rels/slide379.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05.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30.xml.rels" ContentType="application/vnd.openxmlformats-package.relationships+xml"/>
  <Override PartName="/ppt/slides/_rels/slide402.xml.rels" ContentType="application/vnd.openxmlformats-package.relationships+xml"/>
  <Override PartName="/ppt/slides/_rels/slide216.xml.rels" ContentType="application/vnd.openxmlformats-package.relationships+xml"/>
  <Override PartName="/ppt/slides/_rels/slide403.xml.rels" ContentType="application/vnd.openxmlformats-package.relationships+xml"/>
  <Override PartName="/ppt/slides/_rels/slide217.xml.rels" ContentType="application/vnd.openxmlformats-package.relationships+xml"/>
  <Override PartName="/ppt/slides/_rels/slide224.xml.rels" ContentType="application/vnd.openxmlformats-package.relationships+xml"/>
  <Override PartName="/ppt/slides/_rels/slide116.xml.rels" ContentType="application/vnd.openxmlformats-package.relationships+xml"/>
  <Override PartName="/ppt/slides/_rels/slide302.xml.rels" ContentType="application/vnd.openxmlformats-package.relationships+xml"/>
  <Override PartName="/ppt/slides/_rels/slide225.xml.rels" ContentType="application/vnd.openxmlformats-package.relationships+xml"/>
  <Override PartName="/ppt/slides/_rels/slide240.xml.rels" ContentType="application/vnd.openxmlformats-package.relationships+xml"/>
  <Override PartName="/ppt/slides/_rels/slide303.xml.rels" ContentType="application/vnd.openxmlformats-package.relationships+xml"/>
  <Override PartName="/ppt/slides/_rels/slide226.xml.rels" ContentType="application/vnd.openxmlformats-package.relationships+xml"/>
  <Override PartName="/ppt/slides/_rels/slide241.xml.rels" ContentType="application/vnd.openxmlformats-package.relationships+xml"/>
  <Override PartName="/ppt/slides/_rels/slide304.xml.rels" ContentType="application/vnd.openxmlformats-package.relationships+xml"/>
  <Override PartName="/ppt/slides/_rels/slide227.xml.rels" ContentType="application/vnd.openxmlformats-package.relationships+xml"/>
  <Override PartName="/ppt/slides/_rels/slide242.xml.rels" ContentType="application/vnd.openxmlformats-package.relationships+xml"/>
  <Override PartName="/ppt/slides/_rels/slide305.xml.rels" ContentType="application/vnd.openxmlformats-package.relationships+xml"/>
  <Override PartName="/ppt/slides/_rels/slide414.xml.rels" ContentType="application/vnd.openxmlformats-package.relationships+xml"/>
  <Override PartName="/ppt/slides/_rels/slide228.xml.rels" ContentType="application/vnd.openxmlformats-package.relationships+xml"/>
  <Override PartName="/ppt/slides/_rels/slide306.xml.rels" ContentType="application/vnd.openxmlformats-package.relationships+xml"/>
  <Override PartName="/ppt/slides/_rels/slide415.xml.rels" ContentType="application/vnd.openxmlformats-package.relationships+xml"/>
  <Override PartName="/ppt/slides/_rels/slide229.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_rels/slide237.xml.rels" ContentType="application/vnd.openxmlformats-package.relationships+xml"/>
  <Override PartName="/ppt/slides/_rels/slide252.xml.rels" ContentType="application/vnd.openxmlformats-package.relationships+xml"/>
  <Override PartName="/ppt/slides/_rels/slide129.xml.rels" ContentType="application/vnd.openxmlformats-package.relationships+xml"/>
  <Override PartName="/ppt/slides/_rels/slide315.xml.rels" ContentType="application/vnd.openxmlformats-package.relationships+xml"/>
  <Override PartName="/ppt/slides/_rels/slide330.xml.rels" ContentType="application/vnd.openxmlformats-package.relationships+xml"/>
  <Override PartName="/ppt/slides/_rels/slide238.xml.rels" ContentType="application/vnd.openxmlformats-package.relationships+xml"/>
  <Override PartName="/ppt/slides/_rels/slide253.xml.rels" ContentType="application/vnd.openxmlformats-package.relationships+xml"/>
  <Override PartName="/ppt/slides/_rels/slide316.xml.rels" ContentType="application/vnd.openxmlformats-package.relationships+xml"/>
  <Override PartName="/ppt/slides/_rels/slide331.xml.rels" ContentType="application/vnd.openxmlformats-package.relationships+xml"/>
  <Override PartName="/ppt/slides/_rels/slide239.xml.rels" ContentType="application/vnd.openxmlformats-package.relationships+xml"/>
  <Override PartName="/ppt/slides/_rels/slide440.xml.rels" ContentType="application/vnd.openxmlformats-package.relationships+xml"/>
  <Override PartName="/ppt/slides/_rels/slide254.xml.rels" ContentType="application/vnd.openxmlformats-package.relationships+xml"/>
  <Override PartName="/ppt/slides/_rels/slide503.xml.rels" ContentType="application/vnd.openxmlformats-package.relationships+xml"/>
  <Override PartName="/ppt/slides/_rels/slide50.xml.rels" ContentType="application/vnd.openxmlformats-package.relationships+xml"/>
  <Override PartName="/ppt/slides/_rels/slide317.xml.rels" ContentType="application/vnd.openxmlformats-package.relationships+xml"/>
  <Override PartName="/ppt/slides/_rels/slide250.xml.rels" ContentType="application/vnd.openxmlformats-package.relationships+xml"/>
  <Override PartName="/ppt/slides/_rels/slide127.xml.rels" ContentType="application/vnd.openxmlformats-package.relationships+xml"/>
  <Override PartName="/ppt/slides/_rels/slide313.xml.rels" ContentType="application/vnd.openxmlformats-package.relationships+xml"/>
  <Override PartName="/ppt/slides/_rels/slide251.xml.rels" ContentType="application/vnd.openxmlformats-package.relationships+xml"/>
  <Override PartName="/ppt/slides/_rels/slide128.xml.rels" ContentType="application/vnd.openxmlformats-package.relationships+xml"/>
  <Override PartName="/ppt/slides/_rels/slide314.xml.rels" ContentType="application/vnd.openxmlformats-package.relationships+xml"/>
  <Override PartName="/ppt/slides/_rels/slide441.xml.rels" ContentType="application/vnd.openxmlformats-package.relationships+xml"/>
  <Override PartName="/ppt/slides/_rels/slide255.xml.rels" ContentType="application/vnd.openxmlformats-package.relationships+xml"/>
  <Override PartName="/ppt/slides/_rels/slide504.xml.rels" ContentType="application/vnd.openxmlformats-package.relationships+xml"/>
  <Override PartName="/ppt/slides/_rels/slide51.xml.rels" ContentType="application/vnd.openxmlformats-package.relationships+xml"/>
  <Override PartName="/ppt/slides/_rels/slide318.xml.rels" ContentType="application/vnd.openxmlformats-package.relationships+xml"/>
  <Override PartName="/ppt/slides/_rels/slide262.xml.rels" ContentType="application/vnd.openxmlformats-package.relationships+xml"/>
  <Override PartName="/ppt/slides/_rels/slide263.xml.rels" ContentType="application/vnd.openxmlformats-package.relationships+xml"/>
  <Override PartName="/ppt/slides/_rels/slide326.xml.rels" ContentType="application/vnd.openxmlformats-package.relationships+xml"/>
  <Override PartName="/ppt/slides/_rels/slide264.xml.rels" ContentType="application/vnd.openxmlformats-package.relationships+xml"/>
  <Override PartName="/ppt/slides/_rels/slide60.xml.rels" ContentType="application/vnd.openxmlformats-package.relationships+xml"/>
  <Override PartName="/ppt/slides/_rels/slide327.xml.rels" ContentType="application/vnd.openxmlformats-package.relationships+xml"/>
  <Override PartName="/ppt/slides/_rels/slide265.xml.rels" ContentType="application/vnd.openxmlformats-package.relationships+xml"/>
  <Override PartName="/ppt/slides/_rels/slide280.xml.rels" ContentType="application/vnd.openxmlformats-package.relationships+xml"/>
  <Override PartName="/ppt/slides/_rels/slide61.xml.rels" ContentType="application/vnd.openxmlformats-package.relationships+xml"/>
  <Override PartName="/ppt/slides/_rels/slide328.xml.rels" ContentType="application/vnd.openxmlformats-package.relationships+xml"/>
  <Override PartName="/ppt/slides/_rels/slide452.xml.rels" ContentType="application/vnd.openxmlformats-package.relationships+xml"/>
  <Override PartName="/ppt/slides/_rels/slide266.xml.rels" ContentType="application/vnd.openxmlformats-package.relationships+xml"/>
  <Override PartName="/ppt/slides/_rels/slide62.xml.rels" ContentType="application/vnd.openxmlformats-package.relationships+xml"/>
  <Override PartName="/ppt/slides/_rels/slide329.xml.rels" ContentType="application/vnd.openxmlformats-package.relationships+xml"/>
  <Override PartName="/ppt/slides/_rels/slide453.xml.rels" ContentType="application/vnd.openxmlformats-package.relationships+xml"/>
  <Override PartName="/ppt/slides/_rels/slide267.xml.rels" ContentType="application/vnd.openxmlformats-package.relationships+xml"/>
  <Override PartName="/ppt/slides/_rels/slide454.xml.rels" ContentType="application/vnd.openxmlformats-package.relationships+xml"/>
  <Override PartName="/ppt/slides/_rels/slide268.xml.rels" ContentType="application/vnd.openxmlformats-package.relationships+xml"/>
  <Override PartName="/ppt/slides/_rels/slide275.xml.rels" ContentType="application/vnd.openxmlformats-package.relationships+xml"/>
  <Override PartName="/ppt/slides/_rels/slide290.xml.rels" ContentType="application/vnd.openxmlformats-package.relationships+xml"/>
  <Override PartName="/ppt/slides/_rels/slide281.xml.rels" ContentType="application/vnd.openxmlformats-package.relationships+xml"/>
  <Override PartName="/ppt/slides/_rels/slide294.xml.rels" ContentType="application/vnd.openxmlformats-package.relationships+xml"/>
  <Override PartName="/ppt/slides/_rels/slide114.xml.rels" ContentType="application/vnd.openxmlformats-package.relationships+xml"/>
  <Override PartName="/ppt/slides/_rels/slide300.xml.rels" ContentType="application/vnd.openxmlformats-package.relationships+xml"/>
  <Override PartName="/ppt/slides/_rels/slide115.xml.rels" ContentType="application/vnd.openxmlformats-package.relationships+xml"/>
  <Override PartName="/ppt/slides/_rels/slide301.xml.rels" ContentType="application/vnd.openxmlformats-package.relationships+xml"/>
  <Override PartName="/ppt/slides/_rels/slide307.xml.rels" ContentType="application/vnd.openxmlformats-package.relationships+xml"/>
  <Override PartName="/ppt/slides/_rels/slide322.xml.rels" ContentType="application/vnd.openxmlformats-package.relationships+xml"/>
  <Override PartName="/ppt/slides/_rels/slide308.xml.rels" ContentType="application/vnd.openxmlformats-package.relationships+xml"/>
  <Override PartName="/ppt/slides/_rels/slide323.xml.rels" ContentType="application/vnd.openxmlformats-package.relationships+xml"/>
  <Override PartName="/ppt/slides/_rels/slide309.xml.rels" ContentType="application/vnd.openxmlformats-package.relationships+xml"/>
  <Override PartName="/ppt/slides/_rels/slide324.xml.rels" ContentType="application/vnd.openxmlformats-package.relationships+xml"/>
  <Override PartName="/ppt/slides/_rels/slide488.xml.rels" ContentType="application/vnd.openxmlformats-package.relationships+xml"/>
  <Override PartName="/ppt/slides/_rels/slide310.xml.rels" ContentType="application/vnd.openxmlformats-package.relationships+xml"/>
  <Override PartName="/ppt/slides/_rels/slide489.xml.rels" ContentType="application/vnd.openxmlformats-package.relationships+xml"/>
  <Override PartName="/ppt/slides/_rels/slide311.xml.rels" ContentType="application/vnd.openxmlformats-package.relationships+xml"/>
  <Override PartName="/ppt/slides/_rels/slide312.xml.rels" ContentType="application/vnd.openxmlformats-package.relationships+xml"/>
  <Override PartName="/ppt/slides/_rels/slide505.xml.rels" ContentType="application/vnd.openxmlformats-package.relationships+xml"/>
  <Override PartName="/ppt/slides/_rels/slide319.xml.rels" ContentType="application/vnd.openxmlformats-package.relationships+xml"/>
  <Override PartName="/ppt/slides/_rels/slide498.xml.rels" ContentType="application/vnd.openxmlformats-package.relationships+xml"/>
  <Override PartName="/ppt/slides/_rels/slide134.xml.rels" ContentType="application/vnd.openxmlformats-package.relationships+xml"/>
  <Override PartName="/ppt/slides/_rels/slide320.xml.rels" ContentType="application/vnd.openxmlformats-package.relationships+xml"/>
  <Override PartName="/ppt/slides/_rels/slide499.xml.rels" ContentType="application/vnd.openxmlformats-package.relationships+xml"/>
  <Override PartName="/ppt/slides/_rels/slide135.xml.rels" ContentType="application/vnd.openxmlformats-package.relationships+xml"/>
  <Override PartName="/ppt/slides/_rels/slide321.xml.rels" ContentType="application/vnd.openxmlformats-package.relationships+xml"/>
  <Override PartName="/ppt/slides/_rels/slide58.xml.rels" ContentType="application/vnd.openxmlformats-package.relationships+xml"/>
  <Override PartName="/ppt/slides/_rels/slide325.xml.rels" ContentType="application/vnd.openxmlformats-package.relationships+xml"/>
  <Override PartName="/ppt/slides/_rels/slide146.xml.rels" ContentType="application/vnd.openxmlformats-package.relationships+xml"/>
  <Override PartName="/ppt/slides/_rels/slide332.xml.rels" ContentType="application/vnd.openxmlformats-package.relationships+xml"/>
  <Override PartName="/ppt/slides/_rels/slide147.xml.rels" ContentType="application/vnd.openxmlformats-package.relationships+xml"/>
  <Override PartName="/ppt/slides/_rels/slide333.xml.rels" ContentType="application/vnd.openxmlformats-package.relationships+xml"/>
  <Override PartName="/ppt/slides/_rels/slide148.xml.rels" ContentType="application/vnd.openxmlformats-package.relationships+xml"/>
  <Override PartName="/ppt/slides/_rels/slide334.xml.rels" ContentType="application/vnd.openxmlformats-package.relationships+xml"/>
  <Override PartName="/ppt/slides/_rels/slide335.xml.rels" ContentType="application/vnd.openxmlformats-package.relationships+xml"/>
  <Override PartName="/ppt/slides/_rels/slide336.xml.rels" ContentType="application/vnd.openxmlformats-package.relationships+xml"/>
  <Override PartName="/ppt/slides/slide450.xml" ContentType="application/vnd.openxmlformats-officedocument.presentationml.slide+xml"/>
  <Override PartName="/ppt/slides/slide441.xml" ContentType="application/vnd.openxmlformats-officedocument.presentationml.slide+xml"/>
  <Override PartName="/ppt/slides/slide440.xml" ContentType="application/vnd.openxmlformats-officedocument.presentationml.slide+xml"/>
  <Override PartName="/ppt/slides/slide439.xml" ContentType="application/vnd.openxmlformats-officedocument.presentationml.slide+xml"/>
  <Override PartName="/ppt/slides/slide438.xml" ContentType="application/vnd.openxmlformats-officedocument.presentationml.slide+xml"/>
  <Override PartName="/ppt/slides/slide437.xml" ContentType="application/vnd.openxmlformats-officedocument.presentationml.slide+xml"/>
  <Override PartName="/ppt/slides/slide436.xml" ContentType="application/vnd.openxmlformats-officedocument.presentationml.slide+xml"/>
  <Override PartName="/ppt/slides/slide435.xml" ContentType="application/vnd.openxmlformats-officedocument.presentationml.slide+xml"/>
  <Override PartName="/ppt/slides/slide434.xml" ContentType="application/vnd.openxmlformats-officedocument.presentationml.slide+xml"/>
  <Override PartName="/ppt/slides/slide433.xml" ContentType="application/vnd.openxmlformats-officedocument.presentationml.slide+xml"/>
  <Override PartName="/ppt/slides/slide432.xml" ContentType="application/vnd.openxmlformats-officedocument.presentationml.slide+xml"/>
  <Override PartName="/ppt/slides/slide431.xml" ContentType="application/vnd.openxmlformats-officedocument.presentationml.slide+xml"/>
  <Override PartName="/ppt/slides/slide430.xml" ContentType="application/vnd.openxmlformats-officedocument.presentationml.slide+xml"/>
  <Override PartName="/ppt/slides/slide429.xml" ContentType="application/vnd.openxmlformats-officedocument.presentationml.slide+xml"/>
  <Override PartName="/ppt/slides/slide428.xml" ContentType="application/vnd.openxmlformats-officedocument.presentationml.slide+xml"/>
  <Override PartName="/ppt/slides/slide427.xml" ContentType="application/vnd.openxmlformats-officedocument.presentationml.slide+xml"/>
  <Override PartName="/ppt/slides/slide426.xml" ContentType="application/vnd.openxmlformats-officedocument.presentationml.slide+xml"/>
  <Override PartName="/ppt/slides/slide425.xml" ContentType="application/vnd.openxmlformats-officedocument.presentationml.slide+xml"/>
  <Override PartName="/ppt/slides/slide424.xml" ContentType="application/vnd.openxmlformats-officedocument.presentationml.slide+xml"/>
  <Override PartName="/ppt/slides/slide423.xml" ContentType="application/vnd.openxmlformats-officedocument.presentationml.slide+xml"/>
  <Override PartName="/ppt/slides/slide422.xml" ContentType="application/vnd.openxmlformats-officedocument.presentationml.slide+xml"/>
  <Override PartName="/ppt/slides/slide421.xml" ContentType="application/vnd.openxmlformats-officedocument.presentationml.slide+xml"/>
  <Override PartName="/ppt/slides/slide420.xml" ContentType="application/vnd.openxmlformats-officedocument.presentationml.slide+xml"/>
  <Override PartName="/ppt/slides/slide419.xml" ContentType="application/vnd.openxmlformats-officedocument.presentationml.slide+xml"/>
  <Override PartName="/ppt/slides/slide418.xml" ContentType="application/vnd.openxmlformats-officedocument.presentationml.slide+xml"/>
  <Override PartName="/ppt/slides/slide417.xml" ContentType="application/vnd.openxmlformats-officedocument.presentationml.slide+xml"/>
  <Override PartName="/ppt/slides/slide416.xml" ContentType="application/vnd.openxmlformats-officedocument.presentationml.slide+xml"/>
  <Override PartName="/ppt/slides/slide415.xml" ContentType="application/vnd.openxmlformats-officedocument.presentationml.slide+xml"/>
  <Override PartName="/ppt/slides/slide414.xml" ContentType="application/vnd.openxmlformats-officedocument.presentationml.slide+xml"/>
  <Override PartName="/ppt/slides/slide413.xml" ContentType="application/vnd.openxmlformats-officedocument.presentationml.slide+xml"/>
  <Override PartName="/ppt/slides/slide412.xml" ContentType="application/vnd.openxmlformats-officedocument.presentationml.slide+xml"/>
  <Override PartName="/ppt/slides/slide411.xml" ContentType="application/vnd.openxmlformats-officedocument.presentationml.slide+xml"/>
  <Override PartName="/ppt/slides/slide410.xml" ContentType="application/vnd.openxmlformats-officedocument.presentationml.slide+xml"/>
  <Override PartName="/ppt/slides/slide409.xml" ContentType="application/vnd.openxmlformats-officedocument.presentationml.slide+xml"/>
  <Override PartName="/ppt/slides/slide408.xml" ContentType="application/vnd.openxmlformats-officedocument.presentationml.slide+xml"/>
  <Override PartName="/ppt/slides/slide407.xml" ContentType="application/vnd.openxmlformats-officedocument.presentationml.slide+xml"/>
  <Override PartName="/ppt/slides/slide406.xml" ContentType="application/vnd.openxmlformats-officedocument.presentationml.slide+xml"/>
  <Override PartName="/ppt/slides/slide405.xml" ContentType="application/vnd.openxmlformats-officedocument.presentationml.slide+xml"/>
  <Override PartName="/ppt/slides/slide404.xml" ContentType="application/vnd.openxmlformats-officedocument.presentationml.slide+xml"/>
  <Override PartName="/ppt/slides/slide403.xml" ContentType="application/vnd.openxmlformats-officedocument.presentationml.slide+xml"/>
  <Override PartName="/ppt/slides/slide402.xml" ContentType="application/vnd.openxmlformats-officedocument.presentationml.slide+xml"/>
  <Override PartName="/ppt/slides/slide401.xml" ContentType="application/vnd.openxmlformats-officedocument.presentationml.slide+xml"/>
  <Override PartName="/ppt/slides/slide400.xml" ContentType="application/vnd.openxmlformats-officedocument.presentationml.slide+xml"/>
  <Override PartName="/ppt/slides/slide399.xml" ContentType="application/vnd.openxmlformats-officedocument.presentationml.slide+xml"/>
  <Override PartName="/ppt/slides/slide398.xml" ContentType="application/vnd.openxmlformats-officedocument.presentationml.slide+xml"/>
  <Override PartName="/ppt/slides/slide397.xml" ContentType="application/vnd.openxmlformats-officedocument.presentationml.slide+xml"/>
  <Override PartName="/ppt/slides/slide396.xml" ContentType="application/vnd.openxmlformats-officedocument.presentationml.slide+xml"/>
  <Override PartName="/ppt/slides/slide395.xml" ContentType="application/vnd.openxmlformats-officedocument.presentationml.slide+xml"/>
  <Override PartName="/ppt/slides/slide394.xml" ContentType="application/vnd.openxmlformats-officedocument.presentationml.slide+xml"/>
  <Override PartName="/ppt/slides/slide393.xml" ContentType="application/vnd.openxmlformats-officedocument.presentationml.slide+xml"/>
  <Override PartName="/ppt/slides/slide392.xml" ContentType="application/vnd.openxmlformats-officedocument.presentationml.slide+xml"/>
  <Override PartName="/ppt/slides/slide391.xml" ContentType="application/vnd.openxmlformats-officedocument.presentationml.slide+xml"/>
  <Override PartName="/ppt/slides/slide390.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64.xml" ContentType="application/vnd.openxmlformats-officedocument.presentationml.slide+xml"/>
  <Override PartName="/ppt/slides/slide163.xml" ContentType="application/vnd.openxmlformats-officedocument.presentationml.slide+xml"/>
  <Override PartName="/ppt/slides/slide349.xml" ContentType="application/vnd.openxmlformats-officedocument.presentationml.slide+xml"/>
  <Override PartName="/ppt/slides/slide59.xml" ContentType="application/vnd.openxmlformats-officedocument.presentationml.slide+xml"/>
  <Override PartName="/ppt/slides/slide506.xml" ContentType="application/vnd.openxmlformats-officedocument.presentationml.slide+xml"/>
  <Override PartName="/ppt/slides/slide159.xml" ContentType="application/vnd.openxmlformats-officedocument.presentationml.slide+xml"/>
  <Override PartName="/ppt/slides/slide505.xml" ContentType="application/vnd.openxmlformats-officedocument.presentationml.slide+xml"/>
  <Override PartName="/ppt/slides/slide158.xml" ContentType="application/vnd.openxmlformats-officedocument.presentationml.slide+xml"/>
  <Override PartName="/ppt/slides/slide504.xml" ContentType="application/vnd.openxmlformats-officedocument.presentationml.slide+xml"/>
  <Override PartName="/ppt/slides/slide499.xml" ContentType="application/vnd.openxmlformats-officedocument.presentationml.slide+xml"/>
  <Override PartName="/ppt/slides/slide157.xml" ContentType="application/vnd.openxmlformats-officedocument.presentationml.slide+xml"/>
  <Override PartName="/ppt/slides/slide503.xml" ContentType="application/vnd.openxmlformats-officedocument.presentationml.slide+xml"/>
  <Override PartName="/ppt/slides/slide498.xml" ContentType="application/vnd.openxmlformats-officedocument.presentationml.slide+xml"/>
  <Override PartName="/ppt/slides/slide156.xml" ContentType="application/vnd.openxmlformats-officedocument.presentationml.slide+xml"/>
  <Override PartName="/ppt/slides/slide502.xml" ContentType="application/vnd.openxmlformats-officedocument.presentationml.slide+xml"/>
  <Override PartName="/ppt/slides/slide497.xml" ContentType="application/vnd.openxmlformats-officedocument.presentationml.slide+xml"/>
  <Override PartName="/ppt/slides/slide155.xml" ContentType="application/vnd.openxmlformats-officedocument.presentationml.slide+xml"/>
  <Override PartName="/ppt/slides/slide501.xml" ContentType="application/vnd.openxmlformats-officedocument.presentationml.slide+xml"/>
  <Override PartName="/ppt/slides/slide496.xml" ContentType="application/vnd.openxmlformats-officedocument.presentationml.slide+xml"/>
  <Override PartName="/ppt/slides/slide154.xml" ContentType="application/vnd.openxmlformats-officedocument.presentationml.slide+xml"/>
  <Override PartName="/ppt/slides/slide500.xml" ContentType="application/vnd.openxmlformats-officedocument.presentationml.slide+xml"/>
  <Override PartName="/ppt/slides/slide495.xml" ContentType="application/vnd.openxmlformats-officedocument.presentationml.slide+xml"/>
  <Override PartName="/ppt/slides/slide153.xml" ContentType="application/vnd.openxmlformats-officedocument.presentationml.slide+xml"/>
  <Override PartName="/ppt/slides/slide339.xml" ContentType="application/vnd.openxmlformats-officedocument.presentationml.slide+xml"/>
  <Override PartName="/ppt/slides/slide49.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489.xml" ContentType="application/vnd.openxmlformats-officedocument.presentationml.slide+xml"/>
  <Override PartName="/ppt/slides/slide147.xml" ContentType="application/vnd.openxmlformats-officedocument.presentationml.slide+xml"/>
  <Override PartName="/ppt/slides/slide488.xml" ContentType="application/vnd.openxmlformats-officedocument.presentationml.slide+xml"/>
  <Override PartName="/ppt/slides/slide146.xml" ContentType="application/vnd.openxmlformats-officedocument.presentationml.slide+xml"/>
  <Override PartName="/ppt/slides/slide487.xml" ContentType="application/vnd.openxmlformats-officedocument.presentationml.slide+xml"/>
  <Override PartName="/ppt/slides/slide145.xml" ContentType="application/vnd.openxmlformats-officedocument.presentationml.slide+xml"/>
  <Override PartName="/ppt/slides/slide486.xml" ContentType="application/vnd.openxmlformats-officedocument.presentationml.slide+xml"/>
  <Override PartName="/ppt/slides/slide144.xml" ContentType="application/vnd.openxmlformats-officedocument.presentationml.slide+xml"/>
  <Override PartName="/ppt/slides/slide485.xml" ContentType="application/vnd.openxmlformats-officedocument.presentationml.slide+xml"/>
  <Override PartName="/ppt/slides/slide143.xml" ContentType="application/vnd.openxmlformats-officedocument.presentationml.slide+xml"/>
  <Override PartName="/ppt/slides/slide484.xml" ContentType="application/vnd.openxmlformats-officedocument.presentationml.slide+xml"/>
  <Override PartName="/ppt/slides/slide142.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479.xml" ContentType="application/vnd.openxmlformats-officedocument.presentationml.slide+xml"/>
  <Override PartName="/ppt/slides/slide137.xml" ContentType="application/vnd.openxmlformats-officedocument.presentationml.slide+xml"/>
  <Override PartName="/ppt/slides/slide478.xml" ContentType="application/vnd.openxmlformats-officedocument.presentationml.slide+xml"/>
  <Override PartName="/ppt/slides/slide136.xml" ContentType="application/vnd.openxmlformats-officedocument.presentationml.slide+xml"/>
  <Override PartName="/ppt/slides/slide477.xml" ContentType="application/vnd.openxmlformats-officedocument.presentationml.slide+xml"/>
  <Override PartName="/ppt/slides/slide135.xml" ContentType="application/vnd.openxmlformats-officedocument.presentationml.slide+xml"/>
  <Override PartName="/ppt/slides/slide476.xml" ContentType="application/vnd.openxmlformats-officedocument.presentationml.slide+xml"/>
  <Override PartName="/ppt/slides/slide134.xml" ContentType="application/vnd.openxmlformats-officedocument.presentationml.slide+xml"/>
  <Override PartName="/ppt/slides/slide475.xml" ContentType="application/vnd.openxmlformats-officedocument.presentationml.slide+xml"/>
  <Override PartName="/ppt/slides/slide133.xml" ContentType="application/vnd.openxmlformats-officedocument.presentationml.slide+xml"/>
  <Override PartName="/ppt/slides/slide474.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469.xml" ContentType="application/vnd.openxmlformats-officedocument.presentationml.slide+xml"/>
  <Override PartName="/ppt/slides/slide127.xml" ContentType="application/vnd.openxmlformats-officedocument.presentationml.slide+xml"/>
  <Override PartName="/ppt/slides/slide468.xml" ContentType="application/vnd.openxmlformats-officedocument.presentationml.slide+xml"/>
  <Override PartName="/ppt/slides/slide126.xml" ContentType="application/vnd.openxmlformats-officedocument.presentationml.slide+xml"/>
  <Override PartName="/ppt/slides/slide467.xml" ContentType="application/vnd.openxmlformats-officedocument.presentationml.slide+xml"/>
  <Override PartName="/ppt/slides/slide125.xml" ContentType="application/vnd.openxmlformats-officedocument.presentationml.slide+xml"/>
  <Override PartName="/ppt/slides/slide466.xml" ContentType="application/vnd.openxmlformats-officedocument.presentationml.slide+xml"/>
  <Override PartName="/ppt/slides/slide124.xml" ContentType="application/vnd.openxmlformats-officedocument.presentationml.slide+xml"/>
  <Override PartName="/ppt/slides/slide465.xml" ContentType="application/vnd.openxmlformats-officedocument.presentationml.slide+xml"/>
  <Override PartName="/ppt/slides/slide123.xml" ContentType="application/vnd.openxmlformats-officedocument.presentationml.slide+xml"/>
  <Override PartName="/ppt/slides/slide464.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459.xml" ContentType="application/vnd.openxmlformats-officedocument.presentationml.slide+xml"/>
  <Override PartName="/ppt/slides/slide117.xml" ContentType="application/vnd.openxmlformats-officedocument.presentationml.slide+xml"/>
  <Override PartName="/ppt/slides/slide458.xml" ContentType="application/vnd.openxmlformats-officedocument.presentationml.slide+xml"/>
  <Override PartName="/ppt/slides/slide116.xml" ContentType="application/vnd.openxmlformats-officedocument.presentationml.slide+xml"/>
  <Override PartName="/ppt/slides/slide457.xml" ContentType="application/vnd.openxmlformats-officedocument.presentationml.slide+xml"/>
  <Override PartName="/ppt/slides/slide115.xml" ContentType="application/vnd.openxmlformats-officedocument.presentationml.slide+xml"/>
  <Override PartName="/ppt/slides/slide456.xml" ContentType="application/vnd.openxmlformats-officedocument.presentationml.slide+xml"/>
  <Override PartName="/ppt/slides/slide114.xml" ContentType="application/vnd.openxmlformats-officedocument.presentationml.slide+xml"/>
  <Override PartName="/ppt/slides/slide455.xml" ContentType="application/vnd.openxmlformats-officedocument.presentationml.slide+xml"/>
  <Override PartName="/ppt/slides/slide113.xml" ContentType="application/vnd.openxmlformats-officedocument.presentationml.slide+xml"/>
  <Override PartName="/ppt/slides/slide454.xml" ContentType="application/vnd.openxmlformats-officedocument.presentationml.slide+xml"/>
  <Override PartName="/ppt/slides/slide112.xml" ContentType="application/vnd.openxmlformats-officedocument.presentationml.slide+xml"/>
  <Override PartName="/ppt/slides/slide449.xml" ContentType="application/vnd.openxmlformats-officedocument.presentationml.slide+xml"/>
  <Override PartName="/ppt/slides/slide107.xml" ContentType="application/vnd.openxmlformats-officedocument.presentationml.slide+xml"/>
  <Override PartName="/ppt/slides/slide448.xml" ContentType="application/vnd.openxmlformats-officedocument.presentationml.slide+xml"/>
  <Override PartName="/ppt/slides/slide106.xml" ContentType="application/vnd.openxmlformats-officedocument.presentationml.slide+xml"/>
  <Override PartName="/ppt/slides/slide447.xml" ContentType="application/vnd.openxmlformats-officedocument.presentationml.slide+xml"/>
  <Override PartName="/ppt/slides/slide105.xml" ContentType="application/vnd.openxmlformats-officedocument.presentationml.slide+xml"/>
  <Override PartName="/ppt/slides/slide199.xml" ContentType="application/vnd.openxmlformats-officedocument.presentationml.slide+xml"/>
  <Override PartName="/ppt/slides/slide446.xml" ContentType="application/vnd.openxmlformats-officedocument.presentationml.slide+xml"/>
  <Override PartName="/ppt/slides/slide104.xml" ContentType="application/vnd.openxmlformats-officedocument.presentationml.slide+xml"/>
  <Override PartName="/ppt/slides/slide198.xml" ContentType="application/vnd.openxmlformats-officedocument.presentationml.slide+xml"/>
  <Override PartName="/ppt/slides/slide445.xml" ContentType="application/vnd.openxmlformats-officedocument.presentationml.slide+xml"/>
  <Override PartName="/ppt/slides/slide103.xml" ContentType="application/vnd.openxmlformats-officedocument.presentationml.slide+xml"/>
  <Override PartName="/ppt/slides/slide197.xml" ContentType="application/vnd.openxmlformats-officedocument.presentationml.slide+xml"/>
  <Override PartName="/ppt/slides/slide444.xml" ContentType="application/vnd.openxmlformats-officedocument.presentationml.slide+xml"/>
  <Override PartName="/ppt/slides/slide102.xml" ContentType="application/vnd.openxmlformats-officedocument.presentationml.slide+xml"/>
  <Override PartName="/ppt/slides/slide196.xml" ContentType="application/vnd.openxmlformats-officedocument.presentationml.slide+xml"/>
  <Override PartName="/ppt/slides/slide483.xml" ContentType="application/vnd.openxmlformats-officedocument.presentationml.slide+xml"/>
  <Override PartName="/ppt/slides/slide141.xml" ContentType="application/vnd.openxmlformats-officedocument.presentationml.slide+xml"/>
  <Override PartName="/ppt/slides/slide389.xml" ContentType="application/vnd.openxmlformats-officedocument.presentationml.slide+xml"/>
  <Override PartName="/ppt/slides/slide99.xml" ContentType="application/vnd.openxmlformats-officedocument.presentationml.slide+xml"/>
  <Override PartName="/ppt/slides/slide482.xml" ContentType="application/vnd.openxmlformats-officedocument.presentationml.slide+xml"/>
  <Override PartName="/ppt/slides/slide140.xml" ContentType="application/vnd.openxmlformats-officedocument.presentationml.slide+xml"/>
  <Override PartName="/ppt/slides/slide388.xml" ContentType="application/vnd.openxmlformats-officedocument.presentationml.slide+xml"/>
  <Override PartName="/ppt/slides/slide98.xml" ContentType="application/vnd.openxmlformats-officedocument.presentationml.slide+xml"/>
  <Override PartName="/ppt/slides/slide4.xml" ContentType="application/vnd.openxmlformats-officedocument.presentationml.slide+xml"/>
  <Override PartName="/ppt/slides/slide387.xml" ContentType="application/vnd.openxmlformats-officedocument.presentationml.slide+xml"/>
  <Override PartName="/ppt/slides/slide97.xml" ContentType="application/vnd.openxmlformats-officedocument.presentationml.slide+xml"/>
  <Override PartName="/ppt/slides/slide3.xml" ContentType="application/vnd.openxmlformats-officedocument.presentationml.slide+xml"/>
  <Override PartName="/ppt/slides/slide386.xml" ContentType="application/vnd.openxmlformats-officedocument.presentationml.slide+xml"/>
  <Override PartName="/ppt/slides/slide96.xml" ContentType="application/vnd.openxmlformats-officedocument.presentationml.slide+xml"/>
  <Override PartName="/ppt/slides/slide2.xml" ContentType="application/vnd.openxmlformats-officedocument.presentationml.slide+xml"/>
  <Override PartName="/ppt/slides/slide385.xml" ContentType="application/vnd.openxmlformats-officedocument.presentationml.slide+xml"/>
  <Override PartName="/ppt/slides/slide95.xml" ContentType="application/vnd.openxmlformats-officedocument.presentationml.slide+xml"/>
  <Override PartName="/ppt/slides/slide1.xml" ContentType="application/vnd.openxmlformats-officedocument.presentationml.slide+xml"/>
  <Override PartName="/ppt/slides/slide384.xml" ContentType="application/vnd.openxmlformats-officedocument.presentationml.slide+xml"/>
  <Override PartName="/ppt/slides/slide94.xml" ContentType="application/vnd.openxmlformats-officedocument.presentationml.slide+xml"/>
  <Override PartName="/ppt/slides/slide383.xml" ContentType="application/vnd.openxmlformats-officedocument.presentationml.slide+xml"/>
  <Override PartName="/ppt/slides/slide93.xml" ContentType="application/vnd.openxmlformats-officedocument.presentationml.slide+xml"/>
  <Override PartName="/ppt/slides/slide382.xml" ContentType="application/vnd.openxmlformats-officedocument.presentationml.slide+xml"/>
  <Override PartName="/ppt/slides/slide92.xml" ContentType="application/vnd.openxmlformats-officedocument.presentationml.slide+xml"/>
  <Override PartName="/ppt/slides/slide381.xml" ContentType="application/vnd.openxmlformats-officedocument.presentationml.slide+xml"/>
  <Override PartName="/ppt/slides/slide91.xml" ContentType="application/vnd.openxmlformats-officedocument.presentationml.slide+xml"/>
  <Override PartName="/ppt/slides/slide380.xml" ContentType="application/vnd.openxmlformats-officedocument.presentationml.slide+xml"/>
  <Override PartName="/ppt/slides/slide90.xml" ContentType="application/vnd.openxmlformats-officedocument.presentationml.slide+xml"/>
  <Override PartName="/ppt/slides/slide473.xml" ContentType="application/vnd.openxmlformats-officedocument.presentationml.slide+xml"/>
  <Override PartName="/ppt/slides/slide131.xml" ContentType="application/vnd.openxmlformats-officedocument.presentationml.slide+xml"/>
  <Override PartName="/ppt/slides/slide379.xml" ContentType="application/vnd.openxmlformats-officedocument.presentationml.slide+xml"/>
  <Override PartName="/ppt/slides/slide89.xml" ContentType="application/vnd.openxmlformats-officedocument.presentationml.slide+xml"/>
  <Override PartName="/ppt/slides/slide193.xml" ContentType="application/vnd.openxmlformats-officedocument.presentationml.slide+xml"/>
  <Override PartName="/ppt/slides/slide472.xml" ContentType="application/vnd.openxmlformats-officedocument.presentationml.slide+xml"/>
  <Override PartName="/ppt/slides/slide130.xml" ContentType="application/vnd.openxmlformats-officedocument.presentationml.slide+xml"/>
  <Override PartName="/ppt/slides/slide378.xml" ContentType="application/vnd.openxmlformats-officedocument.presentationml.slide+xml"/>
  <Override PartName="/ppt/slides/slide88.xml" ContentType="application/vnd.openxmlformats-officedocument.presentationml.slide+xml"/>
  <Override PartName="/ppt/slides/slide192.xml" ContentType="application/vnd.openxmlformats-officedocument.presentationml.slide+xml"/>
  <Override PartName="/ppt/slides/slide377.xml" ContentType="application/vnd.openxmlformats-officedocument.presentationml.slide+xml"/>
  <Override PartName="/ppt/slides/slide87.xml" ContentType="application/vnd.openxmlformats-officedocument.presentationml.slide+xml"/>
  <Override PartName="/ppt/slides/slide191.xml" ContentType="application/vnd.openxmlformats-officedocument.presentationml.slide+xml"/>
  <Override PartName="/ppt/slides/slide376.xml" ContentType="application/vnd.openxmlformats-officedocument.presentationml.slide+xml"/>
  <Override PartName="/ppt/slides/slide86.xml" ContentType="application/vnd.openxmlformats-officedocument.presentationml.slide+xml"/>
  <Override PartName="/ppt/slides/slide190.xml" ContentType="application/vnd.openxmlformats-officedocument.presentationml.slide+xml"/>
  <Override PartName="/ppt/slides/slide375.xml" ContentType="application/vnd.openxmlformats-officedocument.presentationml.slide+xml"/>
  <Override PartName="/ppt/slides/slide85.xml" ContentType="application/vnd.openxmlformats-officedocument.presentationml.slide+xml"/>
  <Override PartName="/ppt/slides/slide374.xml" ContentType="application/vnd.openxmlformats-officedocument.presentationml.slide+xml"/>
  <Override PartName="/ppt/slides/slide84.xml" ContentType="application/vnd.openxmlformats-officedocument.presentationml.slide+xml"/>
  <Override PartName="/ppt/slides/slide373.xml" ContentType="application/vnd.openxmlformats-officedocument.presentationml.slide+xml"/>
  <Override PartName="/ppt/slides/slide83.xml" ContentType="application/vnd.openxmlformats-officedocument.presentationml.slide+xml"/>
  <Override PartName="/ppt/slides/slide372.xml" ContentType="application/vnd.openxmlformats-officedocument.presentationml.slide+xml"/>
  <Override PartName="/ppt/slides/slide82.xml" ContentType="application/vnd.openxmlformats-officedocument.presentationml.slide+xml"/>
  <Override PartName="/ppt/slides/slide371.xml" ContentType="application/vnd.openxmlformats-officedocument.presentationml.slide+xml"/>
  <Override PartName="/ppt/slides/slide81.xml" ContentType="application/vnd.openxmlformats-officedocument.presentationml.slide+xml"/>
  <Override PartName="/ppt/slides/slide370.xml" ContentType="application/vnd.openxmlformats-officedocument.presentationml.slide+xml"/>
  <Override PartName="/ppt/slides/slide80.xml" ContentType="application/vnd.openxmlformats-officedocument.presentationml.slide+xml"/>
  <Override PartName="/ppt/slides/slide463.xml" ContentType="application/vnd.openxmlformats-officedocument.presentationml.slide+xml"/>
  <Override PartName="/ppt/slides/slide121.xml" ContentType="application/vnd.openxmlformats-officedocument.presentationml.slide+xml"/>
  <Override PartName="/ppt/slides/slide369.xml" ContentType="application/vnd.openxmlformats-officedocument.presentationml.slide+xml"/>
  <Override PartName="/ppt/slides/slide79.xml" ContentType="application/vnd.openxmlformats-officedocument.presentationml.slide+xml"/>
  <Override PartName="/ppt/slides/slide183.xml" ContentType="application/vnd.openxmlformats-officedocument.presentationml.slide+xml"/>
  <Override PartName="/ppt/slides/slide494.xml" ContentType="application/vnd.openxmlformats-officedocument.presentationml.slide+xml"/>
  <Override PartName="/ppt/slides/slide152.xml" ContentType="application/vnd.openxmlformats-officedocument.presentationml.slide+xml"/>
  <Override PartName="/ppt/slides/slide338.xml" ContentType="application/vnd.openxmlformats-officedocument.presentationml.slide+xml"/>
  <Override PartName="/ppt/slides/slide48.xml" ContentType="application/vnd.openxmlformats-officedocument.presentationml.slide+xml"/>
  <Override PartName="/ppt/slides/slide493.xml" ContentType="application/vnd.openxmlformats-officedocument.presentationml.slide+xml"/>
  <Override PartName="/ppt/slides/slide151.xml" ContentType="application/vnd.openxmlformats-officedocument.presentationml.slide+xml"/>
  <Override PartName="/ppt/slides/slide337.xml" ContentType="application/vnd.openxmlformats-officedocument.presentationml.slide+xml"/>
  <Override PartName="/ppt/slides/slide47.xml" ContentType="application/vnd.openxmlformats-officedocument.presentationml.slide+xml"/>
  <Override PartName="/ppt/slides/slide492.xml" ContentType="application/vnd.openxmlformats-officedocument.presentationml.slide+xml"/>
  <Override PartName="/ppt/slides/slide150.xml" ContentType="application/vnd.openxmlformats-officedocument.presentationml.slide+xml"/>
  <Override PartName="/ppt/slides/slide462.xml" ContentType="application/vnd.openxmlformats-officedocument.presentationml.slide+xml"/>
  <Override PartName="/ppt/slides/slide120.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443.xml" ContentType="application/vnd.openxmlformats-officedocument.presentationml.slide+xml"/>
  <Override PartName="/ppt/slides/slide101.xml" ContentType="application/vnd.openxmlformats-officedocument.presentationml.slide+xml"/>
  <Override PartName="/ppt/slides/slide195.xml" ContentType="application/vnd.openxmlformats-officedocument.presentationml.slide+xml"/>
  <Override PartName="/ppt/slides/slide442.xml" ContentType="application/vnd.openxmlformats-officedocument.presentationml.slide+xml"/>
  <Override PartName="/ppt/slides/slide100.xml" ContentType="application/vnd.openxmlformats-officedocument.presentationml.slide+xml"/>
  <Override PartName="/ppt/slides/slide194.xml" ContentType="application/vnd.openxmlformats-officedocument.presentationml.slide+xml"/>
  <Override PartName="/ppt/slides/slide348.xml" ContentType="application/vnd.openxmlformats-officedocument.presentationml.slide+xml"/>
  <Override PartName="/ppt/slides/slide58.xml" ContentType="application/vnd.openxmlformats-officedocument.presentationml.slide+xml"/>
  <Override PartName="/ppt/slides/slide162.xml" ContentType="application/vnd.openxmlformats-officedocument.presentationml.slide+xml"/>
  <Override PartName="/ppt/slides/slide347.xml" ContentType="application/vnd.openxmlformats-officedocument.presentationml.slide+xml"/>
  <Override PartName="/ppt/slides/slide57.xml" ContentType="application/vnd.openxmlformats-officedocument.presentationml.slide+xml"/>
  <Override PartName="/ppt/slides/slide161.xml" ContentType="application/vnd.openxmlformats-officedocument.presentationml.slide+xml"/>
  <Override PartName="/ppt/slides/slide346.xml" ContentType="application/vnd.openxmlformats-officedocument.presentationml.slide+xml"/>
  <Override PartName="/ppt/slides/slide56.xml" ContentType="application/vnd.openxmlformats-officedocument.presentationml.slide+xml"/>
  <Override PartName="/ppt/slides/slide160.xml" ContentType="application/vnd.openxmlformats-officedocument.presentationml.slide+xml"/>
  <Override PartName="/ppt/slides/slide345.xml" ContentType="application/vnd.openxmlformats-officedocument.presentationml.slide+xml"/>
  <Override PartName="/ppt/slides/slide55.xml" ContentType="application/vnd.openxmlformats-officedocument.presentationml.slide+xml"/>
  <Override PartName="/ppt/slides/slide452.xml" ContentType="application/vnd.openxmlformats-officedocument.presentationml.slide+xml"/>
  <Override PartName="/ppt/slides/slide110.xml" ContentType="application/vnd.openxmlformats-officedocument.presentationml.slide+xml"/>
  <Override PartName="/ppt/slides/slide453.xml" ContentType="application/vnd.openxmlformats-officedocument.presentationml.slide+xml"/>
  <Override PartName="/ppt/slides/slide111.xml" ContentType="application/vnd.openxmlformats-officedocument.presentationml.slide+xml"/>
  <Override PartName="/ppt/slides/slide355.xml" ContentType="application/vnd.openxmlformats-officedocument.presentationml.slide+xml"/>
  <Override PartName="/ppt/slides/slide65.xml" ContentType="application/vnd.openxmlformats-officedocument.presentationml.slide+xml"/>
  <Override PartName="/ppt/slides/slide356.xml" ContentType="application/vnd.openxmlformats-officedocument.presentationml.slide+xml"/>
  <Override PartName="/ppt/slides/slide66.xml" ContentType="application/vnd.openxmlformats-officedocument.presentationml.slide+xml"/>
  <Override PartName="/ppt/slides/slide170.xml" ContentType="application/vnd.openxmlformats-officedocument.presentationml.slide+xml"/>
  <Override PartName="/ppt/slides/slide357.xml" ContentType="application/vnd.openxmlformats-officedocument.presentationml.slide+xml"/>
  <Override PartName="/ppt/slides/slide67.xml" ContentType="application/vnd.openxmlformats-officedocument.presentationml.slide+xml"/>
  <Override PartName="/ppt/slides/slide171.xml" ContentType="application/vnd.openxmlformats-officedocument.presentationml.slide+xml"/>
  <Override PartName="/ppt/slides/slide358.xml" ContentType="application/vnd.openxmlformats-officedocument.presentationml.slide+xml"/>
  <Override PartName="/ppt/slides/slide68.xml" ContentType="application/vnd.openxmlformats-officedocument.presentationml.slide+xml"/>
  <Override PartName="/ppt/slides/slide172.xml" ContentType="application/vnd.openxmlformats-officedocument.presentationml.slide+xml"/>
  <Override PartName="/ppt/slides/slide359.xml" ContentType="application/vnd.openxmlformats-officedocument.presentationml.slide+xml"/>
  <Override PartName="/ppt/slides/slide69.xml" ContentType="application/vnd.openxmlformats-officedocument.presentationml.slide+xml"/>
  <Override PartName="/ppt/slides/slide173.xml" ContentType="application/vnd.openxmlformats-officedocument.presentationml.slide+xml"/>
  <Override PartName="/ppt/slides/slide340.xml" ContentType="application/vnd.openxmlformats-officedocument.presentationml.slide+xml"/>
  <Override PartName="/ppt/slides/slide50.xml" ContentType="application/vnd.openxmlformats-officedocument.presentationml.slide+xml"/>
  <Override PartName="/ppt/slides/slide365.xml" ContentType="application/vnd.openxmlformats-officedocument.presentationml.slide+xml"/>
  <Override PartName="/ppt/slides/slide75.xml" ContentType="application/vnd.openxmlformats-officedocument.presentationml.slide+xml"/>
  <Override PartName="/ppt/slides/slide341.xml" ContentType="application/vnd.openxmlformats-officedocument.presentationml.slide+xml"/>
  <Override PartName="/ppt/slides/slide51.xml" ContentType="application/vnd.openxmlformats-officedocument.presentationml.slide+xml"/>
  <Override PartName="/ppt/slides/slide366.xml" ContentType="application/vnd.openxmlformats-officedocument.presentationml.slide+xml"/>
  <Override PartName="/ppt/slides/slide76.xml" ContentType="application/vnd.openxmlformats-officedocument.presentationml.slide+xml"/>
  <Override PartName="/ppt/slides/slide180.xml" ContentType="application/vnd.openxmlformats-officedocument.presentationml.slide+xml"/>
  <Override PartName="/ppt/slides/slide342.xml" ContentType="application/vnd.openxmlformats-officedocument.presentationml.slide+xml"/>
  <Override PartName="/ppt/slides/slide52.xml" ContentType="application/vnd.openxmlformats-officedocument.presentationml.slide+xml"/>
  <Override PartName="/ppt/slides/slide367.xml" ContentType="application/vnd.openxmlformats-officedocument.presentationml.slide+xml"/>
  <Override PartName="/ppt/slides/slide77.xml" ContentType="application/vnd.openxmlformats-officedocument.presentationml.slide+xml"/>
  <Override PartName="/ppt/slides/slide181.xml" ContentType="application/vnd.openxmlformats-officedocument.presentationml.slide+xml"/>
  <Override PartName="/ppt/slides/slide343.xml" ContentType="application/vnd.openxmlformats-officedocument.presentationml.slide+xml"/>
  <Override PartName="/ppt/slides/slide53.xml" ContentType="application/vnd.openxmlformats-officedocument.presentationml.slide+xml"/>
  <Override PartName="/ppt/slides/slide368.xml" ContentType="application/vnd.openxmlformats-officedocument.presentationml.slide+xml"/>
  <Override PartName="/ppt/slides/slide78.xml" ContentType="application/vnd.openxmlformats-officedocument.presentationml.slide+xml"/>
  <Override PartName="/ppt/slides/slide182.xml" ContentType="application/vnd.openxmlformats-officedocument.presentationml.slide+xml"/>
  <Override PartName="/ppt/slides/slide344.xml" ContentType="application/vnd.openxmlformats-officedocument.presentationml.slide+xml"/>
  <Override PartName="/ppt/slides/slide54.xml" ContentType="application/vnd.openxmlformats-officedocument.presentationml.slide+xml"/>
  <Override PartName="/ppt/slides/slide350.xml" ContentType="application/vnd.openxmlformats-officedocument.presentationml.slide+xml"/>
  <Override PartName="/ppt/slides/slide60.xml" ContentType="application/vnd.openxmlformats-officedocument.presentationml.slide+xml"/>
  <Override PartName="/ppt/slides/slide351.xml" ContentType="application/vnd.openxmlformats-officedocument.presentationml.slide+xml"/>
  <Override PartName="/ppt/slides/slide61.xml" ContentType="application/vnd.openxmlformats-officedocument.presentationml.slide+xml"/>
  <Override PartName="/ppt/slides/slide352.xml" ContentType="application/vnd.openxmlformats-officedocument.presentationml.slide+xml"/>
  <Override PartName="/ppt/slides/slide62.xml" ContentType="application/vnd.openxmlformats-officedocument.presentationml.slide+xml"/>
  <Override PartName="/ppt/slides/slide353.xml" ContentType="application/vnd.openxmlformats-officedocument.presentationml.slide+xml"/>
  <Override PartName="/ppt/slides/slide63.xml" ContentType="application/vnd.openxmlformats-officedocument.presentationml.slide+xml"/>
  <Override PartName="/ppt/slides/slide354.xml" ContentType="application/vnd.openxmlformats-officedocument.presentationml.slide+xml"/>
  <Override PartName="/ppt/slides/slide64.xml" ContentType="application/vnd.openxmlformats-officedocument.presentationml.slide+xml"/>
  <Override PartName="/ppt/slides/slide360.xml" ContentType="application/vnd.openxmlformats-officedocument.presentationml.slide+xml"/>
  <Override PartName="/ppt/slides/slide70.xml" ContentType="application/vnd.openxmlformats-officedocument.presentationml.slide+xml"/>
  <Override PartName="/ppt/slides/slide361.xml" ContentType="application/vnd.openxmlformats-officedocument.presentationml.slide+xml"/>
  <Override PartName="/ppt/slides/slide71.xml" ContentType="application/vnd.openxmlformats-officedocument.presentationml.slide+xml"/>
  <Override PartName="/ppt/slides/slide362.xml" ContentType="application/vnd.openxmlformats-officedocument.presentationml.slide+xml"/>
  <Override PartName="/ppt/slides/slide72.xml" ContentType="application/vnd.openxmlformats-officedocument.presentationml.slide+xml"/>
  <Override PartName="/ppt/slides/slide363.xml" ContentType="application/vnd.openxmlformats-officedocument.presentationml.slide+xml"/>
  <Override PartName="/ppt/slides/slide73.xml" ContentType="application/vnd.openxmlformats-officedocument.presentationml.slide+xml"/>
  <Override PartName="/ppt/slides/slide364.xml" ContentType="application/vnd.openxmlformats-officedocument.presentationml.slide+xml"/>
  <Override PartName="/ppt/slides/slide74.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200.xml" ContentType="application/vnd.openxmlformats-officedocument.presentationml.slide+xml"/>
  <Override PartName="/ppt/slides/slide294.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5.xml" ContentType="application/vnd.openxmlformats-officedocument.presentationml.slide+xml"/>
  <Override PartName="/ppt/slides/slide240.xml" ContentType="application/vnd.openxmlformats-officedocument.presentationml.slide+xml"/>
  <Override PartName="/ppt/slides/slide6.xml" ContentType="application/vnd.openxmlformats-officedocument.presentationml.slide+xml"/>
  <Override PartName="/ppt/slides/slide241.xml" ContentType="application/vnd.openxmlformats-officedocument.presentationml.slide+xml"/>
  <Override PartName="/ppt/slides/slide7.xml" ContentType="application/vnd.openxmlformats-officedocument.presentationml.slide+xml"/>
  <Override PartName="/ppt/slides/slide242.xml" ContentType="application/vnd.openxmlformats-officedocument.presentationml.slide+xml"/>
  <Override PartName="/ppt/slides/slide8.xml" ContentType="application/vnd.openxmlformats-officedocument.presentationml.slide+xml"/>
  <Override PartName="/ppt/slides/slide243.xml" ContentType="application/vnd.openxmlformats-officedocument.presentationml.slide+xml"/>
  <Override PartName="/ppt/slides/slide9.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12.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251.xml" ContentType="application/vnd.openxmlformats-officedocument.presentationml.slide+xml"/>
  <Override PartName="/ppt/slides/slide13.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252.xml" ContentType="application/vnd.openxmlformats-officedocument.presentationml.slide+xml"/>
  <Override PartName="/ppt/slides/slide14.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253.xml" ContentType="application/vnd.openxmlformats-officedocument.presentationml.slide+xml"/>
  <Override PartName="/ppt/slides/slide15.xml" ContentType="application/vnd.openxmlformats-officedocument.presentationml.slide+xml"/>
  <Override PartName="/ppt/slides/slide305.xml" ContentType="application/vnd.openxmlformats-officedocument.presentationml.slide+xml"/>
  <Override PartName="/ppt/slides/slide254.xml" ContentType="application/vnd.openxmlformats-officedocument.presentationml.slide+xml"/>
  <Override PartName="/ppt/slides/slide16.xml" ContentType="application/vnd.openxmlformats-officedocument.presentationml.slide+xml"/>
  <Override PartName="/ppt/slides/slide306.xml" ContentType="application/vnd.openxmlformats-officedocument.presentationml.slide+xml"/>
  <Override PartName="/ppt/slides/slide255.xml" ContentType="application/vnd.openxmlformats-officedocument.presentationml.slide+xml"/>
  <Override PartName="/ppt/slides/slide17.xml" ContentType="application/vnd.openxmlformats-officedocument.presentationml.slide+xml"/>
  <Override PartName="/ppt/slides/slide307.xml" ContentType="application/vnd.openxmlformats-officedocument.presentationml.slide+xml"/>
  <Override PartName="/ppt/slides/slide256.xml" ContentType="application/vnd.openxmlformats-officedocument.presentationml.slide+xml"/>
  <Override PartName="/ppt/slides/slide18.xml" ContentType="application/vnd.openxmlformats-officedocument.presentationml.slide+xml"/>
  <Override PartName="/ppt/slides/slide308.xml" ContentType="application/vnd.openxmlformats-officedocument.presentationml.slide+xml"/>
  <Override PartName="/ppt/slides/slide257.xml" ContentType="application/vnd.openxmlformats-officedocument.presentationml.slide+xml"/>
  <Override PartName="/ppt/slides/slide19.xml" ContentType="application/vnd.openxmlformats-officedocument.presentationml.slide+xml"/>
  <Override PartName="/ppt/slides/slide309.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2.xml" ContentType="application/vnd.openxmlformats-officedocument.presentationml.slide+xml"/>
  <Override PartName="/ppt/slides/slide312.xml" ContentType="application/vnd.openxmlformats-officedocument.presentationml.slide+xml"/>
  <Override PartName="/ppt/slides/slide261.xml" ContentType="application/vnd.openxmlformats-officedocument.presentationml.slide+xml"/>
  <Override PartName="/ppt/slides/slide23.xml" ContentType="application/vnd.openxmlformats-officedocument.presentationml.slide+xml"/>
  <Override PartName="/ppt/slides/slide313.xml" ContentType="application/vnd.openxmlformats-officedocument.presentationml.slide+xml"/>
  <Override PartName="/ppt/slides/slide262.xml" ContentType="application/vnd.openxmlformats-officedocument.presentationml.slide+xml"/>
  <Override PartName="/ppt/slides/slide24.xml" ContentType="application/vnd.openxmlformats-officedocument.presentationml.slide+xml"/>
  <Override PartName="/ppt/slides/slide314.xml" ContentType="application/vnd.openxmlformats-officedocument.presentationml.slide+xml"/>
  <Override PartName="/ppt/slides/slide263.xml" ContentType="application/vnd.openxmlformats-officedocument.presentationml.slide+xml"/>
  <Override PartName="/ppt/slides/slide25.xml" ContentType="application/vnd.openxmlformats-officedocument.presentationml.slide+xml"/>
  <Override PartName="/ppt/slides/slide315.xml" ContentType="application/vnd.openxmlformats-officedocument.presentationml.slide+xml"/>
  <Override PartName="/ppt/slides/slide264.xml" ContentType="application/vnd.openxmlformats-officedocument.presentationml.slide+xml"/>
  <Override PartName="/ppt/slides/slide26.xml" ContentType="application/vnd.openxmlformats-officedocument.presentationml.slide+xml"/>
  <Override PartName="/ppt/slides/slide316.xml" ContentType="application/vnd.openxmlformats-officedocument.presentationml.slide+xml"/>
  <Override PartName="/ppt/slides/slide265.xml" ContentType="application/vnd.openxmlformats-officedocument.presentationml.slide+xml"/>
  <Override PartName="/ppt/slides/slide27.xml" ContentType="application/vnd.openxmlformats-officedocument.presentationml.slide+xml"/>
  <Override PartName="/ppt/slides/slide317.xml" ContentType="application/vnd.openxmlformats-officedocument.presentationml.slide+xml"/>
  <Override PartName="/ppt/slides/slide266.xml" ContentType="application/vnd.openxmlformats-officedocument.presentationml.slide+xml"/>
  <Override PartName="/ppt/slides/slide28.xml" ContentType="application/vnd.openxmlformats-officedocument.presentationml.slide+xml"/>
  <Override PartName="/ppt/slides/slide318.xml" ContentType="application/vnd.openxmlformats-officedocument.presentationml.slide+xml"/>
  <Override PartName="/ppt/slides/slide267.xml" ContentType="application/vnd.openxmlformats-officedocument.presentationml.slide+xml"/>
  <Override PartName="/ppt/slides/slide29.xml" ContentType="application/vnd.openxmlformats-officedocument.presentationml.slide+xml"/>
  <Override PartName="/ppt/slides/slide319.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32.xml" ContentType="application/vnd.openxmlformats-officedocument.presentationml.slide+xml"/>
  <Override PartName="/ppt/slides/slide322.xml" ContentType="application/vnd.openxmlformats-officedocument.presentationml.slide+xml"/>
  <Override PartName="/ppt/slides/slide271.xml" ContentType="application/vnd.openxmlformats-officedocument.presentationml.slide+xml"/>
  <Override PartName="/ppt/slides/slide33.xml" ContentType="application/vnd.openxmlformats-officedocument.presentationml.slide+xml"/>
  <Override PartName="/ppt/slides/slide323.xml" ContentType="application/vnd.openxmlformats-officedocument.presentationml.slide+xml"/>
  <Override PartName="/ppt/slides/slide272.xml" ContentType="application/vnd.openxmlformats-officedocument.presentationml.slide+xml"/>
  <Override PartName="/ppt/slides/slide34.xml" ContentType="application/vnd.openxmlformats-officedocument.presentationml.slide+xml"/>
  <Override PartName="/ppt/slides/slide324.xml" ContentType="application/vnd.openxmlformats-officedocument.presentationml.slide+xml"/>
  <Override PartName="/ppt/slides/slide273.xml" ContentType="application/vnd.openxmlformats-officedocument.presentationml.slide+xml"/>
  <Override PartName="/ppt/slides/slide35.xml" ContentType="application/vnd.openxmlformats-officedocument.presentationml.slide+xml"/>
  <Override PartName="/ppt/slides/slide325.xml" ContentType="application/vnd.openxmlformats-officedocument.presentationml.slide+xml"/>
  <Override PartName="/ppt/slides/slide274.xml" ContentType="application/vnd.openxmlformats-officedocument.presentationml.slide+xml"/>
  <Override PartName="/ppt/slides/slide36.xml" ContentType="application/vnd.openxmlformats-officedocument.presentationml.slide+xml"/>
  <Override PartName="/ppt/slides/slide326.xml" ContentType="application/vnd.openxmlformats-officedocument.presentationml.slide+xml"/>
  <Override PartName="/ppt/slides/slide275.xml" ContentType="application/vnd.openxmlformats-officedocument.presentationml.slide+xml"/>
  <Override PartName="/ppt/slides/slide37.xml" ContentType="application/vnd.openxmlformats-officedocument.presentationml.slide+xml"/>
  <Override PartName="/ppt/slides/slide327.xml" ContentType="application/vnd.openxmlformats-officedocument.presentationml.slide+xml"/>
  <Override PartName="/ppt/slides/slide276.xml" ContentType="application/vnd.openxmlformats-officedocument.presentationml.slide+xml"/>
  <Override PartName="/ppt/slides/slide38.xml" ContentType="application/vnd.openxmlformats-officedocument.presentationml.slide+xml"/>
  <Override PartName="/ppt/slides/slide328.xml" ContentType="application/vnd.openxmlformats-officedocument.presentationml.slide+xml"/>
  <Override PartName="/ppt/slides/slide277.xml" ContentType="application/vnd.openxmlformats-officedocument.presentationml.slide+xml"/>
  <Override PartName="/ppt/slides/slide39.xml" ContentType="application/vnd.openxmlformats-officedocument.presentationml.slide+xml"/>
  <Override PartName="/ppt/slides/slide329.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42.xml" ContentType="application/vnd.openxmlformats-officedocument.presentationml.slide+xml"/>
  <Override PartName="/ppt/slides/slide332.xml" ContentType="application/vnd.openxmlformats-officedocument.presentationml.slide+xml"/>
  <Override PartName="/ppt/slides/slide281.xml" ContentType="application/vnd.openxmlformats-officedocument.presentationml.slide+xml"/>
  <Override PartName="/ppt/slides/slide43.xml" ContentType="application/vnd.openxmlformats-officedocument.presentationml.slide+xml"/>
  <Override PartName="/ppt/slides/slide333.xml" ContentType="application/vnd.openxmlformats-officedocument.presentationml.slide+xml"/>
  <Override PartName="/ppt/slides/slide282.xml" ContentType="application/vnd.openxmlformats-officedocument.presentationml.slide+xml"/>
  <Override PartName="/ppt/slides/slide44.xml" ContentType="application/vnd.openxmlformats-officedocument.presentationml.slide+xml"/>
  <Override PartName="/ppt/slides/slide334.xml" ContentType="application/vnd.openxmlformats-officedocument.presentationml.slide+xml"/>
  <Override PartName="/ppt/slides/slide283.xml" ContentType="application/vnd.openxmlformats-officedocument.presentationml.slide+xml"/>
  <Override PartName="/ppt/slides/slide45.xml" ContentType="application/vnd.openxmlformats-officedocument.presentationml.slide+xml"/>
  <Override PartName="/ppt/slides/slide335.xml" ContentType="application/vnd.openxmlformats-officedocument.presentationml.slide+xml"/>
  <Override PartName="/ppt/slides/slide284.xml" ContentType="application/vnd.openxmlformats-officedocument.presentationml.slide+xml"/>
  <Override PartName="/ppt/slides/slide46.xml" ContentType="application/vnd.openxmlformats-officedocument.presentationml.slide+xml"/>
  <Override PartName="/ppt/slides/slide336.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10.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11.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20.xml" ContentType="application/vnd.openxmlformats-officedocument.presentationml.slide+xml"/>
  <Override PartName="/ppt/slides/slide310.xml" ContentType="application/vnd.openxmlformats-officedocument.presentationml.slide+xml"/>
  <Override PartName="/ppt/slides/slide21.xml" ContentType="application/vnd.openxmlformats-officedocument.presentationml.slide+xml"/>
  <Override PartName="/ppt/slides/slide311.xml" ContentType="application/vnd.openxmlformats-officedocument.presentationml.slide+xml"/>
  <Override PartName="/ppt/slides/slide30.xml" ContentType="application/vnd.openxmlformats-officedocument.presentationml.slide+xml"/>
  <Override PartName="/ppt/slides/slide320.xml" ContentType="application/vnd.openxmlformats-officedocument.presentationml.slide+xml"/>
  <Override PartName="/ppt/slides/slide31.xml" ContentType="application/vnd.openxmlformats-officedocument.presentationml.slide+xml"/>
  <Override PartName="/ppt/slides/slide321.xml" ContentType="application/vnd.openxmlformats-officedocument.presentationml.slide+xml"/>
  <Override PartName="/ppt/slides/slide40.xml" ContentType="application/vnd.openxmlformats-officedocument.presentationml.slide+xml"/>
  <Override PartName="/ppt/slides/slide330.xml" ContentType="application/vnd.openxmlformats-officedocument.presentationml.slide+xml"/>
  <Override PartName="/ppt/slides/slide41.xml" ContentType="application/vnd.openxmlformats-officedocument.presentationml.slide+xml"/>
  <Override PartName="/ppt/slides/slide33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260" Type="http://schemas.openxmlformats.org/officeDocument/2006/relationships/slide" Target="slides/slide255.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270" Type="http://schemas.openxmlformats.org/officeDocument/2006/relationships/slide" Target="slides/slide265.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280" Type="http://schemas.openxmlformats.org/officeDocument/2006/relationships/slide" Target="slides/slide275.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359" Type="http://schemas.openxmlformats.org/officeDocument/2006/relationships/slide" Target="slides/slide35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slide" Target="slides/slide369.xml"/><Relationship Id="rId375" Type="http://schemas.openxmlformats.org/officeDocument/2006/relationships/slide" Target="slides/slide370.xml"/><Relationship Id="rId376" Type="http://schemas.openxmlformats.org/officeDocument/2006/relationships/slide" Target="slides/slide371.xml"/><Relationship Id="rId377" Type="http://schemas.openxmlformats.org/officeDocument/2006/relationships/slide" Target="slides/slide372.xml"/><Relationship Id="rId378" Type="http://schemas.openxmlformats.org/officeDocument/2006/relationships/slide" Target="slides/slide373.xml"/><Relationship Id="rId379" Type="http://schemas.openxmlformats.org/officeDocument/2006/relationships/slide" Target="slides/slide374.xml"/><Relationship Id="rId380" Type="http://schemas.openxmlformats.org/officeDocument/2006/relationships/slide" Target="slides/slide375.xml"/><Relationship Id="rId381" Type="http://schemas.openxmlformats.org/officeDocument/2006/relationships/slide" Target="slides/slide376.xml"/><Relationship Id="rId382" Type="http://schemas.openxmlformats.org/officeDocument/2006/relationships/slide" Target="slides/slide377.xml"/><Relationship Id="rId383" Type="http://schemas.openxmlformats.org/officeDocument/2006/relationships/slide" Target="slides/slide378.xml"/><Relationship Id="rId384" Type="http://schemas.openxmlformats.org/officeDocument/2006/relationships/slide" Target="slides/slide379.xml"/><Relationship Id="rId385" Type="http://schemas.openxmlformats.org/officeDocument/2006/relationships/slide" Target="slides/slide380.xml"/><Relationship Id="rId386" Type="http://schemas.openxmlformats.org/officeDocument/2006/relationships/slide" Target="slides/slide381.xml"/><Relationship Id="rId387" Type="http://schemas.openxmlformats.org/officeDocument/2006/relationships/slide" Target="slides/slide382.xml"/><Relationship Id="rId388" Type="http://schemas.openxmlformats.org/officeDocument/2006/relationships/slide" Target="slides/slide383.xml"/><Relationship Id="rId389" Type="http://schemas.openxmlformats.org/officeDocument/2006/relationships/slide" Target="slides/slide384.xml"/><Relationship Id="rId390" Type="http://schemas.openxmlformats.org/officeDocument/2006/relationships/slide" Target="slides/slide385.xml"/><Relationship Id="rId391" Type="http://schemas.openxmlformats.org/officeDocument/2006/relationships/slide" Target="slides/slide386.xml"/><Relationship Id="rId392" Type="http://schemas.openxmlformats.org/officeDocument/2006/relationships/slide" Target="slides/slide387.xml"/><Relationship Id="rId393" Type="http://schemas.openxmlformats.org/officeDocument/2006/relationships/slide" Target="slides/slide388.xml"/><Relationship Id="rId394" Type="http://schemas.openxmlformats.org/officeDocument/2006/relationships/slide" Target="slides/slide389.xml"/><Relationship Id="rId395" Type="http://schemas.openxmlformats.org/officeDocument/2006/relationships/slide" Target="slides/slide390.xml"/><Relationship Id="rId396" Type="http://schemas.openxmlformats.org/officeDocument/2006/relationships/slide" Target="slides/slide391.xml"/><Relationship Id="rId397" Type="http://schemas.openxmlformats.org/officeDocument/2006/relationships/slide" Target="slides/slide392.xml"/><Relationship Id="rId398" Type="http://schemas.openxmlformats.org/officeDocument/2006/relationships/slide" Target="slides/slide393.xml"/><Relationship Id="rId399" Type="http://schemas.openxmlformats.org/officeDocument/2006/relationships/slide" Target="slides/slide394.xml"/><Relationship Id="rId400" Type="http://schemas.openxmlformats.org/officeDocument/2006/relationships/slide" Target="slides/slide395.xml"/><Relationship Id="rId401" Type="http://schemas.openxmlformats.org/officeDocument/2006/relationships/slide" Target="slides/slide396.xml"/><Relationship Id="rId402" Type="http://schemas.openxmlformats.org/officeDocument/2006/relationships/slide" Target="slides/slide397.xml"/><Relationship Id="rId403" Type="http://schemas.openxmlformats.org/officeDocument/2006/relationships/slide" Target="slides/slide398.xml"/><Relationship Id="rId404" Type="http://schemas.openxmlformats.org/officeDocument/2006/relationships/slide" Target="slides/slide399.xml"/><Relationship Id="rId405" Type="http://schemas.openxmlformats.org/officeDocument/2006/relationships/slide" Target="slides/slide400.xml"/><Relationship Id="rId406" Type="http://schemas.openxmlformats.org/officeDocument/2006/relationships/slide" Target="slides/slide401.xml"/><Relationship Id="rId407" Type="http://schemas.openxmlformats.org/officeDocument/2006/relationships/slide" Target="slides/slide402.xml"/><Relationship Id="rId408" Type="http://schemas.openxmlformats.org/officeDocument/2006/relationships/slide" Target="slides/slide403.xml"/><Relationship Id="rId409" Type="http://schemas.openxmlformats.org/officeDocument/2006/relationships/slide" Target="slides/slide404.xml"/><Relationship Id="rId410" Type="http://schemas.openxmlformats.org/officeDocument/2006/relationships/slide" Target="slides/slide405.xml"/><Relationship Id="rId411" Type="http://schemas.openxmlformats.org/officeDocument/2006/relationships/slide" Target="slides/slide406.xml"/><Relationship Id="rId412" Type="http://schemas.openxmlformats.org/officeDocument/2006/relationships/slide" Target="slides/slide407.xml"/><Relationship Id="rId413" Type="http://schemas.openxmlformats.org/officeDocument/2006/relationships/slide" Target="slides/slide408.xml"/><Relationship Id="rId414" Type="http://schemas.openxmlformats.org/officeDocument/2006/relationships/slide" Target="slides/slide409.xml"/><Relationship Id="rId415" Type="http://schemas.openxmlformats.org/officeDocument/2006/relationships/slide" Target="slides/slide410.xml"/><Relationship Id="rId416" Type="http://schemas.openxmlformats.org/officeDocument/2006/relationships/slide" Target="slides/slide411.xml"/><Relationship Id="rId417" Type="http://schemas.openxmlformats.org/officeDocument/2006/relationships/slide" Target="slides/slide412.xml"/><Relationship Id="rId418" Type="http://schemas.openxmlformats.org/officeDocument/2006/relationships/slide" Target="slides/slide413.xml"/><Relationship Id="rId419" Type="http://schemas.openxmlformats.org/officeDocument/2006/relationships/slide" Target="slides/slide414.xml"/><Relationship Id="rId420" Type="http://schemas.openxmlformats.org/officeDocument/2006/relationships/slide" Target="slides/slide415.xml"/><Relationship Id="rId421" Type="http://schemas.openxmlformats.org/officeDocument/2006/relationships/slide" Target="slides/slide416.xml"/><Relationship Id="rId422" Type="http://schemas.openxmlformats.org/officeDocument/2006/relationships/slide" Target="slides/slide417.xml"/><Relationship Id="rId423" Type="http://schemas.openxmlformats.org/officeDocument/2006/relationships/slide" Target="slides/slide418.xml"/><Relationship Id="rId424" Type="http://schemas.openxmlformats.org/officeDocument/2006/relationships/slide" Target="slides/slide419.xml"/><Relationship Id="rId425" Type="http://schemas.openxmlformats.org/officeDocument/2006/relationships/slide" Target="slides/slide420.xml"/><Relationship Id="rId426" Type="http://schemas.openxmlformats.org/officeDocument/2006/relationships/slide" Target="slides/slide421.xml"/><Relationship Id="rId427" Type="http://schemas.openxmlformats.org/officeDocument/2006/relationships/slide" Target="slides/slide422.xml"/><Relationship Id="rId428" Type="http://schemas.openxmlformats.org/officeDocument/2006/relationships/slide" Target="slides/slide423.xml"/><Relationship Id="rId429" Type="http://schemas.openxmlformats.org/officeDocument/2006/relationships/slide" Target="slides/slide424.xml"/><Relationship Id="rId430" Type="http://schemas.openxmlformats.org/officeDocument/2006/relationships/slide" Target="slides/slide425.xml"/><Relationship Id="rId431" Type="http://schemas.openxmlformats.org/officeDocument/2006/relationships/slide" Target="slides/slide426.xml"/><Relationship Id="rId432" Type="http://schemas.openxmlformats.org/officeDocument/2006/relationships/slide" Target="slides/slide427.xml"/><Relationship Id="rId433" Type="http://schemas.openxmlformats.org/officeDocument/2006/relationships/slide" Target="slides/slide428.xml"/><Relationship Id="rId434" Type="http://schemas.openxmlformats.org/officeDocument/2006/relationships/slide" Target="slides/slide429.xml"/><Relationship Id="rId435" Type="http://schemas.openxmlformats.org/officeDocument/2006/relationships/slide" Target="slides/slide430.xml"/><Relationship Id="rId436" Type="http://schemas.openxmlformats.org/officeDocument/2006/relationships/slide" Target="slides/slide431.xml"/><Relationship Id="rId437" Type="http://schemas.openxmlformats.org/officeDocument/2006/relationships/slide" Target="slides/slide432.xml"/><Relationship Id="rId438" Type="http://schemas.openxmlformats.org/officeDocument/2006/relationships/slide" Target="slides/slide433.xml"/><Relationship Id="rId439" Type="http://schemas.openxmlformats.org/officeDocument/2006/relationships/slide" Target="slides/slide434.xml"/><Relationship Id="rId440" Type="http://schemas.openxmlformats.org/officeDocument/2006/relationships/slide" Target="slides/slide435.xml"/><Relationship Id="rId441" Type="http://schemas.openxmlformats.org/officeDocument/2006/relationships/slide" Target="slides/slide436.xml"/><Relationship Id="rId442" Type="http://schemas.openxmlformats.org/officeDocument/2006/relationships/slide" Target="slides/slide437.xml"/><Relationship Id="rId443" Type="http://schemas.openxmlformats.org/officeDocument/2006/relationships/slide" Target="slides/slide438.xml"/><Relationship Id="rId444" Type="http://schemas.openxmlformats.org/officeDocument/2006/relationships/slide" Target="slides/slide439.xml"/><Relationship Id="rId445" Type="http://schemas.openxmlformats.org/officeDocument/2006/relationships/slide" Target="slides/slide440.xml"/><Relationship Id="rId446" Type="http://schemas.openxmlformats.org/officeDocument/2006/relationships/slide" Target="slides/slide441.xml"/><Relationship Id="rId447" Type="http://schemas.openxmlformats.org/officeDocument/2006/relationships/slide" Target="slides/slide442.xml"/><Relationship Id="rId448" Type="http://schemas.openxmlformats.org/officeDocument/2006/relationships/slide" Target="slides/slide443.xml"/><Relationship Id="rId449" Type="http://schemas.openxmlformats.org/officeDocument/2006/relationships/slide" Target="slides/slide444.xml"/><Relationship Id="rId450" Type="http://schemas.openxmlformats.org/officeDocument/2006/relationships/slide" Target="slides/slide445.xml"/><Relationship Id="rId451" Type="http://schemas.openxmlformats.org/officeDocument/2006/relationships/slide" Target="slides/slide446.xml"/><Relationship Id="rId452" Type="http://schemas.openxmlformats.org/officeDocument/2006/relationships/slide" Target="slides/slide447.xml"/><Relationship Id="rId453" Type="http://schemas.openxmlformats.org/officeDocument/2006/relationships/slide" Target="slides/slide448.xml"/><Relationship Id="rId454" Type="http://schemas.openxmlformats.org/officeDocument/2006/relationships/slide" Target="slides/slide449.xml"/><Relationship Id="rId455" Type="http://schemas.openxmlformats.org/officeDocument/2006/relationships/slide" Target="slides/slide450.xml"/><Relationship Id="rId456" Type="http://schemas.openxmlformats.org/officeDocument/2006/relationships/slide" Target="slides/slide451.xml"/><Relationship Id="rId457" Type="http://schemas.openxmlformats.org/officeDocument/2006/relationships/slide" Target="slides/slide452.xml"/><Relationship Id="rId458" Type="http://schemas.openxmlformats.org/officeDocument/2006/relationships/slide" Target="slides/slide453.xml"/><Relationship Id="rId459" Type="http://schemas.openxmlformats.org/officeDocument/2006/relationships/slide" Target="slides/slide454.xml"/><Relationship Id="rId460" Type="http://schemas.openxmlformats.org/officeDocument/2006/relationships/slide" Target="slides/slide455.xml"/><Relationship Id="rId461" Type="http://schemas.openxmlformats.org/officeDocument/2006/relationships/slide" Target="slides/slide456.xml"/><Relationship Id="rId462" Type="http://schemas.openxmlformats.org/officeDocument/2006/relationships/slide" Target="slides/slide457.xml"/><Relationship Id="rId463" Type="http://schemas.openxmlformats.org/officeDocument/2006/relationships/slide" Target="slides/slide458.xml"/><Relationship Id="rId464" Type="http://schemas.openxmlformats.org/officeDocument/2006/relationships/slide" Target="slides/slide459.xml"/><Relationship Id="rId465" Type="http://schemas.openxmlformats.org/officeDocument/2006/relationships/slide" Target="slides/slide460.xml"/><Relationship Id="rId466" Type="http://schemas.openxmlformats.org/officeDocument/2006/relationships/slide" Target="slides/slide461.xml"/><Relationship Id="rId467" Type="http://schemas.openxmlformats.org/officeDocument/2006/relationships/slide" Target="slides/slide462.xml"/><Relationship Id="rId468" Type="http://schemas.openxmlformats.org/officeDocument/2006/relationships/slide" Target="slides/slide463.xml"/><Relationship Id="rId469" Type="http://schemas.openxmlformats.org/officeDocument/2006/relationships/slide" Target="slides/slide464.xml"/><Relationship Id="rId470" Type="http://schemas.openxmlformats.org/officeDocument/2006/relationships/slide" Target="slides/slide465.xml"/><Relationship Id="rId471" Type="http://schemas.openxmlformats.org/officeDocument/2006/relationships/slide" Target="slides/slide466.xml"/><Relationship Id="rId472" Type="http://schemas.openxmlformats.org/officeDocument/2006/relationships/slide" Target="slides/slide467.xml"/><Relationship Id="rId473" Type="http://schemas.openxmlformats.org/officeDocument/2006/relationships/slide" Target="slides/slide468.xml"/><Relationship Id="rId474" Type="http://schemas.openxmlformats.org/officeDocument/2006/relationships/slide" Target="slides/slide469.xml"/><Relationship Id="rId475" Type="http://schemas.openxmlformats.org/officeDocument/2006/relationships/slide" Target="slides/slide470.xml"/><Relationship Id="rId476" Type="http://schemas.openxmlformats.org/officeDocument/2006/relationships/slide" Target="slides/slide471.xml"/><Relationship Id="rId477" Type="http://schemas.openxmlformats.org/officeDocument/2006/relationships/slide" Target="slides/slide472.xml"/><Relationship Id="rId478" Type="http://schemas.openxmlformats.org/officeDocument/2006/relationships/slide" Target="slides/slide473.xml"/><Relationship Id="rId479" Type="http://schemas.openxmlformats.org/officeDocument/2006/relationships/slide" Target="slides/slide474.xml"/><Relationship Id="rId480" Type="http://schemas.openxmlformats.org/officeDocument/2006/relationships/slide" Target="slides/slide475.xml"/><Relationship Id="rId481" Type="http://schemas.openxmlformats.org/officeDocument/2006/relationships/slide" Target="slides/slide476.xml"/><Relationship Id="rId482" Type="http://schemas.openxmlformats.org/officeDocument/2006/relationships/slide" Target="slides/slide477.xml"/><Relationship Id="rId483" Type="http://schemas.openxmlformats.org/officeDocument/2006/relationships/slide" Target="slides/slide478.xml"/><Relationship Id="rId484" Type="http://schemas.openxmlformats.org/officeDocument/2006/relationships/slide" Target="slides/slide479.xml"/><Relationship Id="rId485" Type="http://schemas.openxmlformats.org/officeDocument/2006/relationships/slide" Target="slides/slide480.xml"/><Relationship Id="rId486" Type="http://schemas.openxmlformats.org/officeDocument/2006/relationships/slide" Target="slides/slide481.xml"/><Relationship Id="rId487" Type="http://schemas.openxmlformats.org/officeDocument/2006/relationships/slide" Target="slides/slide482.xml"/><Relationship Id="rId488" Type="http://schemas.openxmlformats.org/officeDocument/2006/relationships/slide" Target="slides/slide483.xml"/><Relationship Id="rId489" Type="http://schemas.openxmlformats.org/officeDocument/2006/relationships/slide" Target="slides/slide484.xml"/><Relationship Id="rId490" Type="http://schemas.openxmlformats.org/officeDocument/2006/relationships/slide" Target="slides/slide485.xml"/><Relationship Id="rId491" Type="http://schemas.openxmlformats.org/officeDocument/2006/relationships/slide" Target="slides/slide486.xml"/><Relationship Id="rId492" Type="http://schemas.openxmlformats.org/officeDocument/2006/relationships/slide" Target="slides/slide487.xml"/><Relationship Id="rId493" Type="http://schemas.openxmlformats.org/officeDocument/2006/relationships/slide" Target="slides/slide488.xml"/><Relationship Id="rId494" Type="http://schemas.openxmlformats.org/officeDocument/2006/relationships/slide" Target="slides/slide489.xml"/><Relationship Id="rId495" Type="http://schemas.openxmlformats.org/officeDocument/2006/relationships/slide" Target="slides/slide490.xml"/><Relationship Id="rId496" Type="http://schemas.openxmlformats.org/officeDocument/2006/relationships/slide" Target="slides/slide491.xml"/><Relationship Id="rId497" Type="http://schemas.openxmlformats.org/officeDocument/2006/relationships/slide" Target="slides/slide492.xml"/><Relationship Id="rId498" Type="http://schemas.openxmlformats.org/officeDocument/2006/relationships/slide" Target="slides/slide493.xml"/><Relationship Id="rId499" Type="http://schemas.openxmlformats.org/officeDocument/2006/relationships/slide" Target="slides/slide494.xml"/><Relationship Id="rId500" Type="http://schemas.openxmlformats.org/officeDocument/2006/relationships/slide" Target="slides/slide495.xml"/><Relationship Id="rId501" Type="http://schemas.openxmlformats.org/officeDocument/2006/relationships/slide" Target="slides/slide496.xml"/><Relationship Id="rId502" Type="http://schemas.openxmlformats.org/officeDocument/2006/relationships/slide" Target="slides/slide497.xml"/><Relationship Id="rId503" Type="http://schemas.openxmlformats.org/officeDocument/2006/relationships/slide" Target="slides/slide498.xml"/><Relationship Id="rId504" Type="http://schemas.openxmlformats.org/officeDocument/2006/relationships/slide" Target="slides/slide499.xml"/><Relationship Id="rId505" Type="http://schemas.openxmlformats.org/officeDocument/2006/relationships/slide" Target="slides/slide500.xml"/><Relationship Id="rId506" Type="http://schemas.openxmlformats.org/officeDocument/2006/relationships/slide" Target="slides/slide501.xml"/><Relationship Id="rId507" Type="http://schemas.openxmlformats.org/officeDocument/2006/relationships/slide" Target="slides/slide502.xml"/><Relationship Id="rId508" Type="http://schemas.openxmlformats.org/officeDocument/2006/relationships/slide" Target="slides/slide503.xml"/><Relationship Id="rId509" Type="http://schemas.openxmlformats.org/officeDocument/2006/relationships/slide" Target="slides/slide504.xml"/><Relationship Id="rId510" Type="http://schemas.openxmlformats.org/officeDocument/2006/relationships/slide" Target="slides/slide505.xml"/><Relationship Id="rId511" Type="http://schemas.openxmlformats.org/officeDocument/2006/relationships/slide" Target="slides/slide506.xml"/><Relationship Id="rId512" Type="http://schemas.openxmlformats.org/officeDocument/2006/relationships/slide" Target="slides/slide507.xml"/><Relationship Id="rId513" Type="http://schemas.openxmlformats.org/officeDocument/2006/relationships/slide" Target="slides/slide508.xml"/><Relationship Id="rId514" Type="http://schemas.openxmlformats.org/officeDocument/2006/relationships/slide" Target="slides/slide509.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Gill Sans MT"/>
              </a:rPr>
              <a:t>Click to move the slide</a:t>
            </a:r>
            <a:endParaRPr b="0" lang="en-US" sz="1800" spc="-1" strike="noStrike">
              <a:solidFill>
                <a:srgbClr val="000000"/>
              </a:solidFill>
              <a:latin typeface="Gill Sans MT"/>
            </a:endParaRPr>
          </a:p>
        </p:txBody>
      </p:sp>
      <p:sp>
        <p:nvSpPr>
          <p:cNvPr id="139"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40"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41"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42"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43" name="PlaceHolder 6"/>
          <p:cNvSpPr>
            <a:spLocks noGrp="1"/>
          </p:cNvSpPr>
          <p:nvPr>
            <p:ph type="sldNum"/>
          </p:nvPr>
        </p:nvSpPr>
        <p:spPr>
          <a:xfrm>
            <a:off x="4278960" y="10157400"/>
            <a:ext cx="3280680" cy="534240"/>
          </a:xfrm>
          <a:prstGeom prst="rect">
            <a:avLst/>
          </a:prstGeom>
        </p:spPr>
        <p:txBody>
          <a:bodyPr lIns="0" rIns="0" tIns="0" bIns="0" anchor="b"/>
          <a:p>
            <a:pPr algn="r"/>
            <a:fld id="{F9C5EFCB-3865-4967-9B47-7471D43075B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288.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
</Relationships>
</file>

<file path=ppt/notesSlides/_rels/notesSlide302.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
</Relationships>
</file>

<file path=ppt/notesSlides/_rels/notesSlide304.xml.rels><?xml version="1.0" encoding="UTF-8"?>
<Relationships xmlns="http://schemas.openxmlformats.org/package/2006/relationships"><Relationship Id="rId1" Type="http://schemas.openxmlformats.org/officeDocument/2006/relationships/slide" Target="../slides/slide304.xml"/><Relationship Id="rId2" Type="http://schemas.openxmlformats.org/officeDocument/2006/relationships/notesMaster" Target="../notesMasters/notesMaster1.xml"/>
</Relationships>
</file>

<file path=ppt/notesSlides/_rels/notesSlide305.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
</Relationships>
</file>

<file path=ppt/notesSlides/_rels/notesSlide373.xml.rels><?xml version="1.0" encoding="UTF-8"?>
<Relationships xmlns="http://schemas.openxmlformats.org/package/2006/relationships"><Relationship Id="rId1" Type="http://schemas.openxmlformats.org/officeDocument/2006/relationships/slide" Target="../slides/slide373.xml"/><Relationship Id="rId2" Type="http://schemas.openxmlformats.org/officeDocument/2006/relationships/notesMaster" Target="../notesMasters/notesMaster1.xml"/>
</Relationships>
</file>

<file path=ppt/notesSlides/_rels/notesSlide398.xml.rels><?xml version="1.0" encoding="UTF-8"?>
<Relationships xmlns="http://schemas.openxmlformats.org/package/2006/relationships"><Relationship Id="rId1" Type="http://schemas.openxmlformats.org/officeDocument/2006/relationships/slide" Target="../slides/slide398.xml"/><Relationship Id="rId2" Type="http://schemas.openxmlformats.org/officeDocument/2006/relationships/notesMaster" Target="../notesMasters/notesMaster1.xml"/>
</Relationships>
</file>

<file path=ppt/notesSlides/_rels/notesSlide483.xml.rels><?xml version="1.0" encoding="UTF-8"?>
<Relationships xmlns="http://schemas.openxmlformats.org/package/2006/relationships"><Relationship Id="rId1" Type="http://schemas.openxmlformats.org/officeDocument/2006/relationships/slide" Target="../slides/slide48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8" name="PlaceHolder 1"/>
          <p:cNvSpPr>
            <a:spLocks noGrp="1"/>
          </p:cNvSpPr>
          <p:nvPr>
            <p:ph type="sldImg"/>
          </p:nvPr>
        </p:nvSpPr>
        <p:spPr>
          <a:xfrm>
            <a:off x="1371600" y="1143000"/>
            <a:ext cx="4114440" cy="3085920"/>
          </a:xfrm>
          <a:prstGeom prst="rect">
            <a:avLst/>
          </a:prstGeom>
        </p:spPr>
      </p:sp>
      <p:sp>
        <p:nvSpPr>
          <p:cNvPr id="2289"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290" name="TextShape 3"/>
          <p:cNvSpPr txBox="1"/>
          <p:nvPr/>
        </p:nvSpPr>
        <p:spPr>
          <a:xfrm>
            <a:off x="3884760" y="8685360"/>
            <a:ext cx="2971440" cy="458280"/>
          </a:xfrm>
          <a:prstGeom prst="rect">
            <a:avLst/>
          </a:prstGeom>
          <a:noFill/>
          <a:ln>
            <a:noFill/>
          </a:ln>
        </p:spPr>
        <p:txBody>
          <a:bodyPr anchor="b"/>
          <a:p>
            <a:pPr algn="r">
              <a:lnSpc>
                <a:spcPct val="100000"/>
              </a:lnSpc>
            </a:pPr>
            <a:fld id="{4068DF1D-2588-42F1-9FD8-1D9318325B0F}"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1" name="PlaceHolder 1"/>
          <p:cNvSpPr>
            <a:spLocks noGrp="1"/>
          </p:cNvSpPr>
          <p:nvPr>
            <p:ph type="sldImg"/>
          </p:nvPr>
        </p:nvSpPr>
        <p:spPr>
          <a:xfrm>
            <a:off x="1371600" y="1143000"/>
            <a:ext cx="4114440" cy="3085920"/>
          </a:xfrm>
          <a:prstGeom prst="rect">
            <a:avLst/>
          </a:prstGeom>
        </p:spPr>
      </p:sp>
      <p:sp>
        <p:nvSpPr>
          <p:cNvPr id="2292"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293" name="TextShape 3"/>
          <p:cNvSpPr txBox="1"/>
          <p:nvPr/>
        </p:nvSpPr>
        <p:spPr>
          <a:xfrm>
            <a:off x="3884760" y="8685360"/>
            <a:ext cx="2971440" cy="458280"/>
          </a:xfrm>
          <a:prstGeom prst="rect">
            <a:avLst/>
          </a:prstGeom>
          <a:noFill/>
          <a:ln>
            <a:noFill/>
          </a:ln>
        </p:spPr>
        <p:txBody>
          <a:bodyPr anchor="b"/>
          <a:p>
            <a:pPr algn="r">
              <a:lnSpc>
                <a:spcPct val="100000"/>
              </a:lnSpc>
            </a:pPr>
            <a:fld id="{8C4E3927-D2D2-4F06-938E-3685102D7ED6}"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4" name="PlaceHolder 1"/>
          <p:cNvSpPr>
            <a:spLocks noGrp="1"/>
          </p:cNvSpPr>
          <p:nvPr>
            <p:ph type="sldImg"/>
          </p:nvPr>
        </p:nvSpPr>
        <p:spPr>
          <a:xfrm>
            <a:off x="1371600" y="1143000"/>
            <a:ext cx="4114440" cy="3085920"/>
          </a:xfrm>
          <a:prstGeom prst="rect">
            <a:avLst/>
          </a:prstGeom>
        </p:spPr>
      </p:sp>
      <p:sp>
        <p:nvSpPr>
          <p:cNvPr id="2295"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296" name="TextShape 3"/>
          <p:cNvSpPr txBox="1"/>
          <p:nvPr/>
        </p:nvSpPr>
        <p:spPr>
          <a:xfrm>
            <a:off x="3884760" y="8685360"/>
            <a:ext cx="2971440" cy="458280"/>
          </a:xfrm>
          <a:prstGeom prst="rect">
            <a:avLst/>
          </a:prstGeom>
          <a:noFill/>
          <a:ln>
            <a:noFill/>
          </a:ln>
        </p:spPr>
        <p:txBody>
          <a:bodyPr anchor="b"/>
          <a:p>
            <a:pPr algn="r">
              <a:lnSpc>
                <a:spcPct val="100000"/>
              </a:lnSpc>
            </a:pPr>
            <a:fld id="{5092F73B-3BC7-4973-8F67-A1AA9CFC50BF}"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7" name="PlaceHolder 1"/>
          <p:cNvSpPr>
            <a:spLocks noGrp="1"/>
          </p:cNvSpPr>
          <p:nvPr>
            <p:ph type="sldImg"/>
          </p:nvPr>
        </p:nvSpPr>
        <p:spPr>
          <a:xfrm>
            <a:off x="1371600" y="1143000"/>
            <a:ext cx="4114440" cy="3085920"/>
          </a:xfrm>
          <a:prstGeom prst="rect">
            <a:avLst/>
          </a:prstGeom>
        </p:spPr>
      </p:sp>
      <p:sp>
        <p:nvSpPr>
          <p:cNvPr id="2298"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299" name="TextShape 3"/>
          <p:cNvSpPr txBox="1"/>
          <p:nvPr/>
        </p:nvSpPr>
        <p:spPr>
          <a:xfrm>
            <a:off x="3884760" y="8685360"/>
            <a:ext cx="2971440" cy="458280"/>
          </a:xfrm>
          <a:prstGeom prst="rect">
            <a:avLst/>
          </a:prstGeom>
          <a:noFill/>
          <a:ln>
            <a:noFill/>
          </a:ln>
        </p:spPr>
        <p:txBody>
          <a:bodyPr anchor="b"/>
          <a:p>
            <a:pPr algn="r">
              <a:lnSpc>
                <a:spcPct val="100000"/>
              </a:lnSpc>
            </a:pPr>
            <a:fld id="{8E9160B4-9F8B-4C2A-A593-D11722819B9F}"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0" name="PlaceHolder 1"/>
          <p:cNvSpPr>
            <a:spLocks noGrp="1"/>
          </p:cNvSpPr>
          <p:nvPr>
            <p:ph type="sldImg"/>
          </p:nvPr>
        </p:nvSpPr>
        <p:spPr>
          <a:xfrm>
            <a:off x="1371600" y="1143000"/>
            <a:ext cx="4114440" cy="3085920"/>
          </a:xfrm>
          <a:prstGeom prst="rect">
            <a:avLst/>
          </a:prstGeom>
        </p:spPr>
      </p:sp>
      <p:sp>
        <p:nvSpPr>
          <p:cNvPr id="2301"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302" name="TextShape 3"/>
          <p:cNvSpPr txBox="1"/>
          <p:nvPr/>
        </p:nvSpPr>
        <p:spPr>
          <a:xfrm>
            <a:off x="3884760" y="8685360"/>
            <a:ext cx="2971440" cy="458280"/>
          </a:xfrm>
          <a:prstGeom prst="rect">
            <a:avLst/>
          </a:prstGeom>
          <a:noFill/>
          <a:ln>
            <a:noFill/>
          </a:ln>
        </p:spPr>
        <p:txBody>
          <a:bodyPr anchor="b"/>
          <a:p>
            <a:pPr algn="r">
              <a:lnSpc>
                <a:spcPct val="100000"/>
              </a:lnSpc>
            </a:pPr>
            <a:fld id="{ABB19B2B-77DA-42F6-ADFF-072CB7FDBA71}"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PlaceHolder 1"/>
          <p:cNvSpPr>
            <a:spLocks noGrp="1"/>
          </p:cNvSpPr>
          <p:nvPr>
            <p:ph type="sldImg"/>
          </p:nvPr>
        </p:nvSpPr>
        <p:spPr>
          <a:xfrm>
            <a:off x="1371600" y="1143000"/>
            <a:ext cx="4114440" cy="3085920"/>
          </a:xfrm>
          <a:prstGeom prst="rect">
            <a:avLst/>
          </a:prstGeom>
        </p:spPr>
      </p:sp>
      <p:sp>
        <p:nvSpPr>
          <p:cNvPr id="2304"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305" name="TextShape 3"/>
          <p:cNvSpPr txBox="1"/>
          <p:nvPr/>
        </p:nvSpPr>
        <p:spPr>
          <a:xfrm>
            <a:off x="3884760" y="8685360"/>
            <a:ext cx="2971440" cy="458280"/>
          </a:xfrm>
          <a:prstGeom prst="rect">
            <a:avLst/>
          </a:prstGeom>
          <a:noFill/>
          <a:ln>
            <a:noFill/>
          </a:ln>
        </p:spPr>
        <p:txBody>
          <a:bodyPr anchor="b"/>
          <a:p>
            <a:pPr algn="r">
              <a:lnSpc>
                <a:spcPct val="100000"/>
              </a:lnSpc>
            </a:pPr>
            <a:fld id="{0192C4B4-9FE0-4A53-AD1D-E4E1FDD3A7DB}"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6" name="PlaceHolder 1"/>
          <p:cNvSpPr>
            <a:spLocks noGrp="1"/>
          </p:cNvSpPr>
          <p:nvPr>
            <p:ph type="sldImg"/>
          </p:nvPr>
        </p:nvSpPr>
        <p:spPr>
          <a:xfrm>
            <a:off x="1371600" y="1143000"/>
            <a:ext cx="4114440" cy="3085920"/>
          </a:xfrm>
          <a:prstGeom prst="rect">
            <a:avLst/>
          </a:prstGeom>
        </p:spPr>
      </p:sp>
      <p:sp>
        <p:nvSpPr>
          <p:cNvPr id="2307"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308" name="TextShape 3"/>
          <p:cNvSpPr txBox="1"/>
          <p:nvPr/>
        </p:nvSpPr>
        <p:spPr>
          <a:xfrm>
            <a:off x="3884760" y="8685360"/>
            <a:ext cx="2971440" cy="458280"/>
          </a:xfrm>
          <a:prstGeom prst="rect">
            <a:avLst/>
          </a:prstGeom>
          <a:noFill/>
          <a:ln>
            <a:noFill/>
          </a:ln>
        </p:spPr>
        <p:txBody>
          <a:bodyPr anchor="b"/>
          <a:p>
            <a:pPr algn="r">
              <a:lnSpc>
                <a:spcPct val="100000"/>
              </a:lnSpc>
            </a:pPr>
            <a:fld id="{CC91FE73-6DA1-430C-9335-6A3260B9233B}"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4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9" name="PlaceHolder 1"/>
          <p:cNvSpPr>
            <a:spLocks noGrp="1"/>
          </p:cNvSpPr>
          <p:nvPr>
            <p:ph type="sldImg"/>
          </p:nvPr>
        </p:nvSpPr>
        <p:spPr>
          <a:xfrm>
            <a:off x="1371600" y="1143000"/>
            <a:ext cx="4114440" cy="3085920"/>
          </a:xfrm>
          <a:prstGeom prst="rect">
            <a:avLst/>
          </a:prstGeom>
        </p:spPr>
      </p:sp>
      <p:sp>
        <p:nvSpPr>
          <p:cNvPr id="2310"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311" name="TextShape 3"/>
          <p:cNvSpPr txBox="1"/>
          <p:nvPr/>
        </p:nvSpPr>
        <p:spPr>
          <a:xfrm>
            <a:off x="3884760" y="8685360"/>
            <a:ext cx="2971440" cy="458280"/>
          </a:xfrm>
          <a:prstGeom prst="rect">
            <a:avLst/>
          </a:prstGeom>
          <a:noFill/>
          <a:ln>
            <a:noFill/>
          </a:ln>
        </p:spPr>
        <p:txBody>
          <a:bodyPr anchor="b"/>
          <a:p>
            <a:pPr algn="r">
              <a:lnSpc>
                <a:spcPct val="100000"/>
              </a:lnSpc>
            </a:pPr>
            <a:fld id="{8C67069C-506E-49AF-A42D-821053FA2880}"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5" name="PlaceHolder 1"/>
          <p:cNvSpPr>
            <a:spLocks noGrp="1"/>
          </p:cNvSpPr>
          <p:nvPr>
            <p:ph type="sldImg"/>
          </p:nvPr>
        </p:nvSpPr>
        <p:spPr>
          <a:xfrm>
            <a:off x="1371600" y="1143000"/>
            <a:ext cx="4114440" cy="3085920"/>
          </a:xfrm>
          <a:prstGeom prst="rect">
            <a:avLst/>
          </a:prstGeom>
        </p:spPr>
      </p:sp>
      <p:sp>
        <p:nvSpPr>
          <p:cNvPr id="2286" name="PlaceHolder 2"/>
          <p:cNvSpPr>
            <a:spLocks noGrp="1"/>
          </p:cNvSpPr>
          <p:nvPr>
            <p:ph type="body"/>
          </p:nvPr>
        </p:nvSpPr>
        <p:spPr>
          <a:xfrm>
            <a:off x="685800" y="4400640"/>
            <a:ext cx="5486040" cy="3600000"/>
          </a:xfrm>
          <a:prstGeom prst="rect">
            <a:avLst/>
          </a:prstGeom>
        </p:spPr>
        <p:txBody>
          <a:bodyPr/>
          <a:p>
            <a:endParaRPr b="0" lang="en-IN" sz="2000" spc="-1" strike="noStrike">
              <a:latin typeface="Arial"/>
            </a:endParaRPr>
          </a:p>
        </p:txBody>
      </p:sp>
      <p:sp>
        <p:nvSpPr>
          <p:cNvPr id="2287" name="TextShape 3"/>
          <p:cNvSpPr txBox="1"/>
          <p:nvPr/>
        </p:nvSpPr>
        <p:spPr>
          <a:xfrm>
            <a:off x="3884760" y="8685360"/>
            <a:ext cx="2971440" cy="458280"/>
          </a:xfrm>
          <a:prstGeom prst="rect">
            <a:avLst/>
          </a:prstGeom>
          <a:noFill/>
          <a:ln>
            <a:noFill/>
          </a:ln>
        </p:spPr>
        <p:txBody>
          <a:bodyPr anchor="b"/>
          <a:p>
            <a:pPr algn="r">
              <a:lnSpc>
                <a:spcPct val="100000"/>
              </a:lnSpc>
            </a:pPr>
            <a:fld id="{4214767F-7B08-443D-A8A1-8BC419AECCAB}"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3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3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3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3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4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4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5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6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6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6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6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7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7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7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7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7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8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8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8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8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8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8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8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9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9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9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9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0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0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0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0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1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1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2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2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2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2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endParaRPr b="0" lang="en-US" sz="1800" spc="-1" strike="noStrike">
              <a:solidFill>
                <a:srgbClr val="000000"/>
              </a:solidFill>
              <a:latin typeface="Gill Sans MT"/>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600" spc="-1" strike="noStrike">
              <a:solidFill>
                <a:srgbClr val="000000"/>
              </a:solidFill>
              <a:latin typeface="Gill Sans MT"/>
            </a:endParaRPr>
          </a:p>
        </p:txBody>
      </p:sp>
      <p:sp>
        <p:nvSpPr>
          <p:cNvPr id="3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600" spc="-1" strike="noStrike">
              <a:solidFill>
                <a:srgbClr val="000000"/>
              </a:solidFill>
              <a:latin typeface="Gill Sans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a:solidFill>
              <a:schemeClr val="accent2"/>
            </a:solidFill>
            <a:custDash>
              <a:ds d="500000" sp="400000"/>
            </a:custDash>
            <a:round/>
          </a:ln>
        </p:spPr>
        <p:style>
          <a:lnRef idx="0"/>
          <a:fillRef idx="0"/>
          <a:effectRef idx="0"/>
          <a:fontRef idx="minor"/>
        </p:style>
      </p:sp>
      <p:sp>
        <p:nvSpPr>
          <p:cNvPr id="1" name="Line 2"/>
          <p:cNvSpPr/>
          <p:nvPr/>
        </p:nvSpPr>
        <p:spPr>
          <a:xfrm>
            <a:off x="457200" y="1143000"/>
            <a:ext cx="8229600" cy="360"/>
          </a:xfrm>
          <a:prstGeom prst="line">
            <a:avLst/>
          </a:prstGeom>
          <a:ln w="9360">
            <a:solidFill>
              <a:schemeClr val="accent2"/>
            </a:solidFill>
            <a:custDash>
              <a:ds d="500000" sp="400000"/>
            </a:custDash>
            <a:round/>
          </a:ln>
        </p:spPr>
        <p:style>
          <a:lnRef idx="0"/>
          <a:fillRef idx="0"/>
          <a:effectRef idx="0"/>
          <a:fontRef idx="minor"/>
        </p:style>
      </p:sp>
      <p:sp>
        <p:nvSpPr>
          <p:cNvPr id="2" name="CustomShape 3" hidden="1"/>
          <p:cNvSpPr/>
          <p:nvPr/>
        </p:nvSpPr>
        <p:spPr>
          <a:xfrm rot="5400000">
            <a:off x="419400" y="6467400"/>
            <a:ext cx="190440" cy="119880"/>
          </a:xfrm>
          <a:prstGeom prst="triangle">
            <a:avLst>
              <a:gd name="adj" fmla="val 50000"/>
            </a:avLst>
          </a:prstGeom>
          <a:solidFill>
            <a:schemeClr val="accent2"/>
          </a:solidFill>
          <a:ln>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graphicFrame>
        <p:nvGraphicFramePr>
          <p:cNvPr id="3" name="Table 4"/>
          <p:cNvGraphicFramePr/>
          <p:nvPr/>
        </p:nvGraphicFramePr>
        <p:xfrm>
          <a:off x="0" y="0"/>
          <a:ext cx="36000" cy="36000"/>
        </p:xfrm>
        <a:graphic>
          <a:graphicData uri="http://schemas.openxmlformats.org/drawingml/2006/table">
            <a:tbl>
              <a:tblPr/>
              <a:tblGrid>
                <a:gridCol w="36000"/>
              </a:tblGrid>
              <a:tr h="256320">
                <a:tc>
                  <a:tcPr>
                    <a:solidFill>
                      <a:srgbClr val="729fcf"/>
                    </a:solidFill>
                  </a:tcPr>
                </a:tc>
              </a:tr>
            </a:tbl>
          </a:graphicData>
        </a:graphic>
      </p:graphicFrame>
      <p:sp>
        <p:nvSpPr>
          <p:cNvPr id="4" name="PlaceHolder 5"/>
          <p:cNvSpPr>
            <a:spLocks noGrp="1"/>
          </p:cNvSpPr>
          <p:nvPr>
            <p:ph type="title"/>
          </p:nvPr>
        </p:nvSpPr>
        <p:spPr>
          <a:xfrm>
            <a:off x="1219320" y="3886200"/>
            <a:ext cx="6857640" cy="990360"/>
          </a:xfrm>
          <a:prstGeom prst="rect">
            <a:avLst/>
          </a:prstGeom>
        </p:spPr>
        <p:txBody>
          <a:bodyPr lIns="90000" rIns="90000" tIns="45000" bIns="45000"/>
          <a:p>
            <a:pPr algn="r">
              <a:lnSpc>
                <a:spcPct val="100000"/>
              </a:lnSpc>
            </a:pPr>
            <a:r>
              <a:rPr b="0" lang="en-US" sz="3200" spc="-1" strike="noStrike">
                <a:solidFill>
                  <a:srgbClr val="000000"/>
                </a:solidFill>
                <a:latin typeface="Bookman Old Style"/>
              </a:rPr>
              <a:t>Click </a:t>
            </a:r>
            <a:r>
              <a:rPr b="0" lang="en-US" sz="3200" spc="-1" strike="noStrike">
                <a:solidFill>
                  <a:srgbClr val="000000"/>
                </a:solidFill>
                <a:latin typeface="Bookman Old Style"/>
              </a:rPr>
              <a:t>to </a:t>
            </a:r>
            <a:r>
              <a:rPr b="0" lang="en-US" sz="3200" spc="-1" strike="noStrike">
                <a:solidFill>
                  <a:srgbClr val="000000"/>
                </a:solidFill>
                <a:latin typeface="Bookman Old Style"/>
              </a:rPr>
              <a:t>edit </a:t>
            </a:r>
            <a:r>
              <a:rPr b="0" lang="en-US" sz="3200" spc="-1" strike="noStrike">
                <a:solidFill>
                  <a:srgbClr val="000000"/>
                </a:solidFill>
                <a:latin typeface="Bookman Old Style"/>
              </a:rPr>
              <a:t>Mast</a:t>
            </a:r>
            <a:r>
              <a:rPr b="0" lang="en-US" sz="3200" spc="-1" strike="noStrike">
                <a:solidFill>
                  <a:srgbClr val="000000"/>
                </a:solidFill>
                <a:latin typeface="Bookman Old Style"/>
              </a:rPr>
              <a:t>er </a:t>
            </a:r>
            <a:r>
              <a:rPr b="0" lang="en-US" sz="3200" spc="-1" strike="noStrike">
                <a:solidFill>
                  <a:srgbClr val="000000"/>
                </a:solidFill>
                <a:latin typeface="Bookman Old Style"/>
              </a:rPr>
              <a:t>title </a:t>
            </a:r>
            <a:r>
              <a:rPr b="0" lang="en-US" sz="3200" spc="-1" strike="noStrike">
                <a:solidFill>
                  <a:srgbClr val="000000"/>
                </a:solidFill>
                <a:latin typeface="Bookman Old Style"/>
              </a:rPr>
              <a:t>style</a:t>
            </a:r>
            <a:endParaRPr b="0" lang="en-US" sz="3200" spc="-1" strike="noStrike">
              <a:solidFill>
                <a:srgbClr val="000000"/>
              </a:solidFill>
              <a:latin typeface="Gill Sans MT"/>
            </a:endParaRPr>
          </a:p>
        </p:txBody>
      </p:sp>
      <p:sp>
        <p:nvSpPr>
          <p:cNvPr id="5" name="PlaceHolder 6"/>
          <p:cNvSpPr>
            <a:spLocks noGrp="1"/>
          </p:cNvSpPr>
          <p:nvPr>
            <p:ph type="sldNum"/>
          </p:nvPr>
        </p:nvSpPr>
        <p:spPr>
          <a:xfrm>
            <a:off x="1216080" y="6355080"/>
            <a:ext cx="1218960" cy="365400"/>
          </a:xfrm>
          <a:prstGeom prst="rect">
            <a:avLst/>
          </a:prstGeom>
        </p:spPr>
        <p:txBody>
          <a:bodyPr lIns="90000" rIns="90000" tIns="45000" bIns="45000"/>
          <a:p>
            <a:pPr>
              <a:lnSpc>
                <a:spcPct val="100000"/>
              </a:lnSpc>
            </a:pPr>
            <a:fld id="{D7322B6F-7973-494A-811D-54729ECD91BC}" type="slidenum">
              <a:rPr b="0" lang="en-IN" sz="1400" spc="-1" strike="noStrike">
                <a:solidFill>
                  <a:srgbClr val="464653"/>
                </a:solidFill>
                <a:latin typeface="Gill Sans MT"/>
              </a:rPr>
              <a:t>183</a:t>
            </a:fld>
            <a:endParaRPr b="0" lang="en-IN" sz="1400" spc="-1" strike="noStrike">
              <a:latin typeface="Times New Roman"/>
            </a:endParaRPr>
          </a:p>
        </p:txBody>
      </p:sp>
      <p:sp>
        <p:nvSpPr>
          <p:cNvPr id="6" name="CustomShape 7"/>
          <p:cNvSpPr/>
          <p:nvPr/>
        </p:nvSpPr>
        <p:spPr>
          <a:xfrm>
            <a:off x="905040" y="3648240"/>
            <a:ext cx="7314840" cy="1279800"/>
          </a:xfrm>
          <a:prstGeom prst="rect">
            <a:avLst/>
          </a:prstGeom>
          <a:noFill/>
          <a:ln w="6480">
            <a:solidFill>
              <a:schemeClr val="accent1"/>
            </a:solidFill>
            <a:round/>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sp>
        <p:nvSpPr>
          <p:cNvPr id="7" name="CustomShape 8"/>
          <p:cNvSpPr/>
          <p:nvPr/>
        </p:nvSpPr>
        <p:spPr>
          <a:xfrm>
            <a:off x="914400" y="5048280"/>
            <a:ext cx="7314840" cy="685440"/>
          </a:xfrm>
          <a:prstGeom prst="rect">
            <a:avLst/>
          </a:prstGeom>
          <a:noFill/>
          <a:ln w="6480">
            <a:solidFill>
              <a:schemeClr val="accent2"/>
            </a:solidFill>
            <a:round/>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sp>
        <p:nvSpPr>
          <p:cNvPr id="8" name="CustomShape 9"/>
          <p:cNvSpPr/>
          <p:nvPr/>
        </p:nvSpPr>
        <p:spPr>
          <a:xfrm>
            <a:off x="905040" y="3648240"/>
            <a:ext cx="228240" cy="1279800"/>
          </a:xfrm>
          <a:prstGeom prst="rect">
            <a:avLst/>
          </a:prstGeom>
          <a:solidFill>
            <a:schemeClr val="accent1"/>
          </a:solidFill>
          <a:ln w="6480">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sp>
        <p:nvSpPr>
          <p:cNvPr id="9" name="CustomShape 10"/>
          <p:cNvSpPr/>
          <p:nvPr/>
        </p:nvSpPr>
        <p:spPr>
          <a:xfrm>
            <a:off x="914400" y="5048280"/>
            <a:ext cx="228240" cy="685440"/>
          </a:xfrm>
          <a:prstGeom prst="rect">
            <a:avLst/>
          </a:prstGeom>
          <a:solidFill>
            <a:schemeClr val="accent2"/>
          </a:solidFill>
          <a:ln w="6480">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graphicFrame>
        <p:nvGraphicFramePr>
          <p:cNvPr id="10" name="Table 11"/>
          <p:cNvGraphicFramePr/>
          <p:nvPr/>
        </p:nvGraphicFramePr>
        <p:xfrm>
          <a:off x="5257800" y="6474600"/>
          <a:ext cx="3428640" cy="126720"/>
        </p:xfrm>
        <a:graphic>
          <a:graphicData uri="http://schemas.openxmlformats.org/drawingml/2006/table">
            <a:tbl>
              <a:tblPr/>
              <a:tblGrid>
                <a:gridCol w="857160"/>
                <a:gridCol w="857160"/>
                <a:gridCol w="766800"/>
                <a:gridCol w="947520"/>
              </a:tblGrid>
              <a:tr h="233640">
                <a:tc>
                  <a:txBody>
                    <a:bodyPr/>
                    <a:p>
                      <a:pPr algn="ctr">
                        <a:lnSpc>
                          <a:spcPct val="100000"/>
                        </a:lnSpc>
                      </a:pPr>
                      <a:r>
                        <a:rPr b="1" lang="en-IN" sz="1000" spc="-1" strike="noStrike">
                          <a:solidFill>
                            <a:srgbClr val="ffffff"/>
                          </a:solidFill>
                          <a:latin typeface="Arial"/>
                        </a:rPr>
                        <a:t>Home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Link1</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Link2</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ffffff"/>
                          </a:solidFill>
                          <a:latin typeface="Arial"/>
                        </a:rPr>
                        <a:t>Index Page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11" name="PlaceHolder 1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Gill Sans MT"/>
              </a:rPr>
              <a:t>Second Outline Level</a:t>
            </a:r>
            <a:endParaRPr b="0" lang="en-US" sz="2000" spc="-1" strike="noStrike">
              <a:solidFill>
                <a:srgbClr val="000000"/>
              </a:solidFill>
              <a:latin typeface="Gill Sans M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Gill Sans MT"/>
              </a:rPr>
              <a:t>Third Outline Level</a:t>
            </a:r>
            <a:endParaRPr b="0" lang="en-US" sz="1800" spc="-1" strike="noStrike">
              <a:solidFill>
                <a:srgbClr val="000000"/>
              </a:solidFill>
              <a:latin typeface="Gill Sans MT"/>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Gill Sans MT"/>
              </a:rPr>
              <a:t>Fourth Outline Level</a:t>
            </a:r>
            <a:endParaRPr b="0" lang="en-US" sz="1600" spc="-1" strike="noStrike">
              <a:solidFill>
                <a:srgbClr val="000000"/>
              </a:solidFill>
              <a:latin typeface="Gill Sans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Gill Sans MT"/>
              </a:rPr>
              <a:t>Fifth Outline Level</a:t>
            </a:r>
            <a:endParaRPr b="0" lang="en-US" sz="2000" spc="-1" strike="noStrike">
              <a:solidFill>
                <a:srgbClr val="000000"/>
              </a:solidFill>
              <a:latin typeface="Gill Sans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Gill Sans MT"/>
              </a:rPr>
              <a:t>Sixth Outline Level</a:t>
            </a:r>
            <a:endParaRPr b="0" lang="en-US" sz="2000" spc="-1" strike="noStrike">
              <a:solidFill>
                <a:srgbClr val="000000"/>
              </a:solidFill>
              <a:latin typeface="Gill Sans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Gill Sans MT"/>
              </a:rPr>
              <a:t>Seventh Outline Level</a:t>
            </a:r>
            <a:endParaRPr b="0" lang="en-US" sz="20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Line 1"/>
          <p:cNvSpPr/>
          <p:nvPr/>
        </p:nvSpPr>
        <p:spPr>
          <a:xfrm>
            <a:off x="457200" y="6352920"/>
            <a:ext cx="8229600" cy="360"/>
          </a:xfrm>
          <a:prstGeom prst="line">
            <a:avLst/>
          </a:prstGeom>
          <a:ln w="9360">
            <a:solidFill>
              <a:schemeClr val="accent2"/>
            </a:solidFill>
            <a:custDash>
              <a:ds d="500000" sp="400000"/>
            </a:custDash>
            <a:round/>
          </a:ln>
        </p:spPr>
        <p:style>
          <a:lnRef idx="0"/>
          <a:fillRef idx="0"/>
          <a:effectRef idx="0"/>
          <a:fontRef idx="minor"/>
        </p:style>
      </p:sp>
      <p:sp>
        <p:nvSpPr>
          <p:cNvPr id="49" name="Line 2"/>
          <p:cNvSpPr/>
          <p:nvPr/>
        </p:nvSpPr>
        <p:spPr>
          <a:xfrm>
            <a:off x="457200" y="1143000"/>
            <a:ext cx="8229600" cy="360"/>
          </a:xfrm>
          <a:prstGeom prst="line">
            <a:avLst/>
          </a:prstGeom>
          <a:ln w="9360">
            <a:solidFill>
              <a:schemeClr val="accent2"/>
            </a:solidFill>
            <a:custDash>
              <a:ds d="500000" sp="400000"/>
            </a:custDash>
            <a:round/>
          </a:ln>
        </p:spPr>
        <p:style>
          <a:lnRef idx="0"/>
          <a:fillRef idx="0"/>
          <a:effectRef idx="0"/>
          <a:fontRef idx="minor"/>
        </p:style>
      </p:sp>
      <p:sp>
        <p:nvSpPr>
          <p:cNvPr id="50" name="CustomShape 3" hidden="1"/>
          <p:cNvSpPr/>
          <p:nvPr/>
        </p:nvSpPr>
        <p:spPr>
          <a:xfrm rot="5400000">
            <a:off x="419400" y="6467400"/>
            <a:ext cx="190440" cy="119880"/>
          </a:xfrm>
          <a:prstGeom prst="triangle">
            <a:avLst>
              <a:gd name="adj" fmla="val 50000"/>
            </a:avLst>
          </a:prstGeom>
          <a:solidFill>
            <a:schemeClr val="accent2"/>
          </a:solidFill>
          <a:ln>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graphicFrame>
        <p:nvGraphicFramePr>
          <p:cNvPr id="51" name="Table 4"/>
          <p:cNvGraphicFramePr/>
          <p:nvPr/>
        </p:nvGraphicFramePr>
        <p:xfrm>
          <a:off x="0" y="0"/>
          <a:ext cx="36000" cy="36000"/>
        </p:xfrm>
        <a:graphic>
          <a:graphicData uri="http://schemas.openxmlformats.org/drawingml/2006/table">
            <a:tbl>
              <a:tblPr/>
              <a:tblGrid>
                <a:gridCol w="36000"/>
              </a:tblGrid>
              <a:tr h="256320">
                <a:tc>
                  <a:tcPr>
                    <a:solidFill>
                      <a:srgbClr val="729fcf"/>
                    </a:solidFill>
                  </a:tcPr>
                </a:tc>
              </a:tr>
            </a:tbl>
          </a:graphicData>
        </a:graphic>
      </p:graphicFrame>
      <p:sp>
        <p:nvSpPr>
          <p:cNvPr id="52" name="PlaceHolder 5"/>
          <p:cNvSpPr>
            <a:spLocks noGrp="1"/>
          </p:cNvSpPr>
          <p:nvPr>
            <p:ph type="sldNum"/>
          </p:nvPr>
        </p:nvSpPr>
        <p:spPr>
          <a:xfrm>
            <a:off x="612720" y="6356520"/>
            <a:ext cx="1980720" cy="365400"/>
          </a:xfrm>
          <a:prstGeom prst="rect">
            <a:avLst/>
          </a:prstGeom>
        </p:spPr>
        <p:txBody>
          <a:bodyPr lIns="90000" rIns="90000" tIns="45000" bIns="45000"/>
          <a:p>
            <a:pPr>
              <a:lnSpc>
                <a:spcPct val="100000"/>
              </a:lnSpc>
            </a:pPr>
            <a:fld id="{E114B17E-DEC2-41AD-81C7-1B49C5C78D6D}" type="slidenum">
              <a:rPr b="0" lang="en-IN" sz="1400" spc="-1" strike="noStrike">
                <a:solidFill>
                  <a:srgbClr val="464653"/>
                </a:solidFill>
                <a:latin typeface="Gill Sans MT"/>
              </a:rPr>
              <a:t>&lt;number&gt;</a:t>
            </a:fld>
            <a:endParaRPr b="0" lang="en-IN" sz="1400" spc="-1" strike="noStrike">
              <a:latin typeface="Times New Roman"/>
            </a:endParaRPr>
          </a:p>
        </p:txBody>
      </p:sp>
      <p:sp>
        <p:nvSpPr>
          <p:cNvPr id="53" name="CustomShape 6"/>
          <p:cNvSpPr/>
          <p:nvPr/>
        </p:nvSpPr>
        <p:spPr>
          <a:xfrm rot="5400000">
            <a:off x="419400" y="6467400"/>
            <a:ext cx="190440" cy="119880"/>
          </a:xfrm>
          <a:prstGeom prst="triangle">
            <a:avLst>
              <a:gd name="adj" fmla="val 50000"/>
            </a:avLst>
          </a:prstGeom>
          <a:solidFill>
            <a:schemeClr val="accent2"/>
          </a:solidFill>
          <a:ln>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sp>
        <p:nvSpPr>
          <p:cNvPr id="54" name="Line 7"/>
          <p:cNvSpPr/>
          <p:nvPr/>
        </p:nvSpPr>
        <p:spPr>
          <a:xfrm>
            <a:off x="457200" y="6352920"/>
            <a:ext cx="8229600" cy="360"/>
          </a:xfrm>
          <a:prstGeom prst="line">
            <a:avLst/>
          </a:prstGeom>
          <a:ln w="9360">
            <a:solidFill>
              <a:schemeClr val="accent2"/>
            </a:solidFill>
            <a:custDash>
              <a:ds d="500000" sp="400000"/>
            </a:custDash>
            <a:round/>
          </a:ln>
        </p:spPr>
        <p:style>
          <a:lnRef idx="0"/>
          <a:fillRef idx="0"/>
          <a:effectRef idx="0"/>
          <a:fontRef idx="minor"/>
        </p:style>
      </p:sp>
      <p:graphicFrame>
        <p:nvGraphicFramePr>
          <p:cNvPr id="55" name="Table 8"/>
          <p:cNvGraphicFramePr/>
          <p:nvPr/>
        </p:nvGraphicFramePr>
        <p:xfrm>
          <a:off x="5257800" y="6474600"/>
          <a:ext cx="3428640" cy="126720"/>
        </p:xfrm>
        <a:graphic>
          <a:graphicData uri="http://schemas.openxmlformats.org/drawingml/2006/table">
            <a:tbl>
              <a:tblPr/>
              <a:tblGrid>
                <a:gridCol w="857160"/>
                <a:gridCol w="857160"/>
                <a:gridCol w="766800"/>
                <a:gridCol w="947520"/>
              </a:tblGrid>
              <a:tr h="233640">
                <a:tc>
                  <a:txBody>
                    <a:bodyPr/>
                    <a:p>
                      <a:pPr algn="ctr">
                        <a:lnSpc>
                          <a:spcPct val="100000"/>
                        </a:lnSpc>
                      </a:pPr>
                      <a:r>
                        <a:rPr b="1" lang="en-IN" sz="1000" spc="-1" strike="noStrike">
                          <a:solidFill>
                            <a:srgbClr val="ffffff"/>
                          </a:solidFill>
                          <a:latin typeface="Arial"/>
                        </a:rPr>
                        <a:t>Home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Link1</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Link2</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ffffff"/>
                          </a:solidFill>
                          <a:latin typeface="Arial"/>
                        </a:rPr>
                        <a:t>Index Page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56" name="PlaceHolder 9"/>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Gill Sans MT"/>
              </a:rPr>
              <a:t>Click to edit the title text format</a:t>
            </a:r>
            <a:endParaRPr b="0" lang="en-US" sz="1800" spc="-1" strike="noStrike">
              <a:solidFill>
                <a:srgbClr val="000000"/>
              </a:solidFill>
              <a:latin typeface="Gill Sans MT"/>
            </a:endParaRPr>
          </a:p>
        </p:txBody>
      </p:sp>
      <p:sp>
        <p:nvSpPr>
          <p:cNvPr id="57" name="PlaceHolder 1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Gill Sans MT"/>
              </a:rPr>
              <a:t>Second Outline Level</a:t>
            </a:r>
            <a:endParaRPr b="0" lang="en-US" sz="2000" spc="-1" strike="noStrike">
              <a:solidFill>
                <a:srgbClr val="000000"/>
              </a:solidFill>
              <a:latin typeface="Gill Sans M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Gill Sans MT"/>
              </a:rPr>
              <a:t>Third Outline Level</a:t>
            </a:r>
            <a:endParaRPr b="0" lang="en-US" sz="1800" spc="-1" strike="noStrike">
              <a:solidFill>
                <a:srgbClr val="000000"/>
              </a:solidFill>
              <a:latin typeface="Gill Sans MT"/>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Gill Sans MT"/>
              </a:rPr>
              <a:t>Fourth Outline Level</a:t>
            </a:r>
            <a:endParaRPr b="0" lang="en-US" sz="1600" spc="-1" strike="noStrike">
              <a:solidFill>
                <a:srgbClr val="000000"/>
              </a:solidFill>
              <a:latin typeface="Gill Sans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Gill Sans MT"/>
              </a:rPr>
              <a:t>Fifth Outline Level</a:t>
            </a:r>
            <a:endParaRPr b="0" lang="en-US" sz="2000" spc="-1" strike="noStrike">
              <a:solidFill>
                <a:srgbClr val="000000"/>
              </a:solidFill>
              <a:latin typeface="Gill Sans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Gill Sans MT"/>
              </a:rPr>
              <a:t>Sixth Outline Level</a:t>
            </a:r>
            <a:endParaRPr b="0" lang="en-US" sz="2000" spc="-1" strike="noStrike">
              <a:solidFill>
                <a:srgbClr val="000000"/>
              </a:solidFill>
              <a:latin typeface="Gill Sans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Gill Sans MT"/>
              </a:rPr>
              <a:t>Seventh Outline Level</a:t>
            </a:r>
            <a:endParaRPr b="0" lang="en-US" sz="20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Line 1"/>
          <p:cNvSpPr/>
          <p:nvPr/>
        </p:nvSpPr>
        <p:spPr>
          <a:xfrm>
            <a:off x="457200" y="6352920"/>
            <a:ext cx="8229600" cy="360"/>
          </a:xfrm>
          <a:prstGeom prst="line">
            <a:avLst/>
          </a:prstGeom>
          <a:ln w="9360">
            <a:solidFill>
              <a:schemeClr val="accent2"/>
            </a:solidFill>
            <a:custDash>
              <a:ds d="500000" sp="400000"/>
            </a:custDash>
            <a:round/>
          </a:ln>
        </p:spPr>
        <p:style>
          <a:lnRef idx="0"/>
          <a:fillRef idx="0"/>
          <a:effectRef idx="0"/>
          <a:fontRef idx="minor"/>
        </p:style>
      </p:sp>
      <p:sp>
        <p:nvSpPr>
          <p:cNvPr id="95" name="Line 2"/>
          <p:cNvSpPr/>
          <p:nvPr/>
        </p:nvSpPr>
        <p:spPr>
          <a:xfrm>
            <a:off x="457200" y="1143000"/>
            <a:ext cx="8229600" cy="360"/>
          </a:xfrm>
          <a:prstGeom prst="line">
            <a:avLst/>
          </a:prstGeom>
          <a:ln w="9360">
            <a:solidFill>
              <a:schemeClr val="accent2"/>
            </a:solidFill>
            <a:custDash>
              <a:ds d="500000" sp="400000"/>
            </a:custDash>
            <a:round/>
          </a:ln>
        </p:spPr>
        <p:style>
          <a:lnRef idx="0"/>
          <a:fillRef idx="0"/>
          <a:effectRef idx="0"/>
          <a:fontRef idx="minor"/>
        </p:style>
      </p:sp>
      <p:sp>
        <p:nvSpPr>
          <p:cNvPr id="96" name="CustomShape 3"/>
          <p:cNvSpPr/>
          <p:nvPr/>
        </p:nvSpPr>
        <p:spPr>
          <a:xfrm rot="5400000">
            <a:off x="419400" y="6467400"/>
            <a:ext cx="190440" cy="119880"/>
          </a:xfrm>
          <a:prstGeom prst="triangle">
            <a:avLst>
              <a:gd name="adj" fmla="val 50000"/>
            </a:avLst>
          </a:prstGeom>
          <a:solidFill>
            <a:schemeClr val="accent2"/>
          </a:solidFill>
          <a:ln>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graphicFrame>
        <p:nvGraphicFramePr>
          <p:cNvPr id="97" name="Table 4"/>
          <p:cNvGraphicFramePr/>
          <p:nvPr/>
        </p:nvGraphicFramePr>
        <p:xfrm>
          <a:off x="5257800" y="6474600"/>
          <a:ext cx="3428640" cy="126720"/>
        </p:xfrm>
        <a:graphic>
          <a:graphicData uri="http://schemas.openxmlformats.org/drawingml/2006/table">
            <a:tbl>
              <a:tblPr/>
              <a:tblGrid>
                <a:gridCol w="857160"/>
                <a:gridCol w="857160"/>
                <a:gridCol w="766800"/>
                <a:gridCol w="947520"/>
              </a:tblGrid>
              <a:tr h="233640">
                <a:tc>
                  <a:txBody>
                    <a:bodyPr/>
                    <a:p>
                      <a:pPr algn="ctr">
                        <a:lnSpc>
                          <a:spcPct val="100000"/>
                        </a:lnSpc>
                      </a:pPr>
                      <a:r>
                        <a:rPr b="1" lang="en-IN" sz="1000" spc="-1" strike="noStrike">
                          <a:solidFill>
                            <a:srgbClr val="ffffff"/>
                          </a:solidFill>
                          <a:latin typeface="Arial"/>
                        </a:rPr>
                        <a:t>Home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Link1</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000000"/>
                          </a:solidFill>
                          <a:latin typeface="Arial"/>
                        </a:rPr>
                        <a:t>Link2</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gn="ctr">
                        <a:lnSpc>
                          <a:spcPct val="100000"/>
                        </a:lnSpc>
                      </a:pPr>
                      <a:r>
                        <a:rPr b="1" lang="en-IN" sz="1000" spc="-1" strike="noStrike">
                          <a:solidFill>
                            <a:srgbClr val="ffffff"/>
                          </a:solidFill>
                          <a:latin typeface="Arial"/>
                        </a:rPr>
                        <a:t>Index Page</a:t>
                      </a:r>
                      <a:endParaRPr b="0" lang="en-IN"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98" name="PlaceHolder 5"/>
          <p:cNvSpPr>
            <a:spLocks noGrp="1"/>
          </p:cNvSpPr>
          <p:nvPr>
            <p:ph type="title"/>
          </p:nvPr>
        </p:nvSpPr>
        <p:spPr>
          <a:xfrm>
            <a:off x="457200" y="228600"/>
            <a:ext cx="8229240" cy="914040"/>
          </a:xfrm>
          <a:prstGeom prst="rect">
            <a:avLst/>
          </a:prstGeom>
        </p:spPr>
        <p:txBody>
          <a:bodyPr lIns="90000" rIns="90000" tIns="45000" bIns="45000" anchor="b"/>
          <a:p>
            <a:pPr>
              <a:lnSpc>
                <a:spcPct val="100000"/>
              </a:lnSpc>
            </a:pPr>
            <a:r>
              <a:rPr b="0" lang="en-US" sz="3200" spc="-1" strike="noStrike">
                <a:solidFill>
                  <a:srgbClr val="464653"/>
                </a:solidFill>
                <a:latin typeface="Bookman Old Style"/>
              </a:rPr>
              <a:t>Click to edit Master title style</a:t>
            </a:r>
            <a:endParaRPr b="0" lang="en-US" sz="3200" spc="-1" strike="noStrike">
              <a:solidFill>
                <a:srgbClr val="000000"/>
              </a:solidFill>
              <a:latin typeface="Gill Sans MT"/>
            </a:endParaRPr>
          </a:p>
        </p:txBody>
      </p:sp>
      <p:sp>
        <p:nvSpPr>
          <p:cNvPr id="99" name="PlaceHolder 6"/>
          <p:cNvSpPr>
            <a:spLocks noGrp="1"/>
          </p:cNvSpPr>
          <p:nvPr>
            <p:ph type="sldNum"/>
          </p:nvPr>
        </p:nvSpPr>
        <p:spPr>
          <a:xfrm>
            <a:off x="612720" y="6356520"/>
            <a:ext cx="1980720" cy="365400"/>
          </a:xfrm>
          <a:prstGeom prst="rect">
            <a:avLst/>
          </a:prstGeom>
        </p:spPr>
        <p:txBody>
          <a:bodyPr lIns="90000" rIns="90000" tIns="45000" bIns="45000"/>
          <a:p>
            <a:pPr>
              <a:lnSpc>
                <a:spcPct val="100000"/>
              </a:lnSpc>
            </a:pPr>
            <a:fld id="{8A8582F8-D96F-4E54-9ADD-F65F3ED6BE85}" type="slidenum">
              <a:rPr b="0" lang="en-IN" sz="1400" spc="-1" strike="noStrike">
                <a:solidFill>
                  <a:srgbClr val="464653"/>
                </a:solidFill>
                <a:latin typeface="Gill Sans MT"/>
              </a:rPr>
              <a:t>&lt;number&gt;</a:t>
            </a:fld>
            <a:endParaRPr b="0" lang="en-IN" sz="1400" spc="-1" strike="noStrike">
              <a:latin typeface="Times New Roman"/>
            </a:endParaRPr>
          </a:p>
        </p:txBody>
      </p:sp>
      <p:sp>
        <p:nvSpPr>
          <p:cNvPr id="100" name="CustomShape 7"/>
          <p:cNvSpPr/>
          <p:nvPr/>
        </p:nvSpPr>
        <p:spPr>
          <a:xfrm rot="5400000">
            <a:off x="419400" y="6467400"/>
            <a:ext cx="190440" cy="119880"/>
          </a:xfrm>
          <a:prstGeom prst="triangle">
            <a:avLst>
              <a:gd name="adj" fmla="val 50000"/>
            </a:avLst>
          </a:prstGeom>
          <a:solidFill>
            <a:schemeClr val="accent2"/>
          </a:solidFill>
          <a:ln>
            <a:noFill/>
          </a:ln>
          <a:effectLst>
            <a:outerShdw blurRad="38100" dir="5400000" dist="25400" rotWithShape="0">
              <a:srgbClr val="000000">
                <a:alpha val="40000"/>
              </a:srgbClr>
            </a:outerShdw>
          </a:effectLst>
        </p:spPr>
        <p:style>
          <a:lnRef idx="3">
            <a:schemeClr val="lt1"/>
          </a:lnRef>
          <a:fillRef idx="1">
            <a:schemeClr val="accent1"/>
          </a:fillRef>
          <a:effectRef idx="1">
            <a:schemeClr val="accent1"/>
          </a:effectRef>
          <a:fontRef idx="minor"/>
        </p:style>
      </p:sp>
      <p:sp>
        <p:nvSpPr>
          <p:cNvPr id="101" name="PlaceHolder 8"/>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Gill Sans MT"/>
              </a:rPr>
              <a:t>Second Outline Level</a:t>
            </a:r>
            <a:endParaRPr b="0" lang="en-US" sz="2000" spc="-1" strike="noStrike">
              <a:solidFill>
                <a:srgbClr val="000000"/>
              </a:solidFill>
              <a:latin typeface="Gill Sans M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Gill Sans MT"/>
              </a:rPr>
              <a:t>Third Outline Level</a:t>
            </a:r>
            <a:endParaRPr b="0" lang="en-US" sz="1800" spc="-1" strike="noStrike">
              <a:solidFill>
                <a:srgbClr val="000000"/>
              </a:solidFill>
              <a:latin typeface="Gill Sans MT"/>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Gill Sans MT"/>
              </a:rPr>
              <a:t>Fourth Outline Level</a:t>
            </a:r>
            <a:endParaRPr b="0" lang="en-US" sz="1600" spc="-1" strike="noStrike">
              <a:solidFill>
                <a:srgbClr val="000000"/>
              </a:solidFill>
              <a:latin typeface="Gill Sans M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Gill Sans MT"/>
              </a:rPr>
              <a:t>Fifth Outline Level</a:t>
            </a:r>
            <a:endParaRPr b="0" lang="en-US" sz="2000" spc="-1" strike="noStrike">
              <a:solidFill>
                <a:srgbClr val="000000"/>
              </a:solidFill>
              <a:latin typeface="Gill Sans M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Gill Sans MT"/>
              </a:rPr>
              <a:t>Sixth Outline Level</a:t>
            </a:r>
            <a:endParaRPr b="0" lang="en-US" sz="2000" spc="-1" strike="noStrike">
              <a:solidFill>
                <a:srgbClr val="000000"/>
              </a:solidFill>
              <a:latin typeface="Gill Sans M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Gill Sans MT"/>
              </a:rPr>
              <a:t>Seventh Outline Level</a:t>
            </a:r>
            <a:endParaRPr b="0" lang="en-US" sz="20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0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1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9.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145.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image" Target="../media/image7.gif"/><Relationship Id="rId4"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slideLayout" Target="../slideLayouts/slideLayout13.xml"/><Relationship Id="rId9"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jpeg"/><Relationship Id="rId4"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29.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29.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
</Relationships>
</file>

<file path=ppt/slides/_rels/slide2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
</Relationships>
</file>

<file path=ppt/slides/_rels/slide29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13.xml"/>
</Relationships>
</file>

<file path=ppt/slides/_rels/slide29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slideLayout" Target="../slideLayouts/slideLayout13.xml"/>
</Relationships>
</file>

<file path=ppt/slides/_rels/slide296.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
</Relationships>
</file>

<file path=ppt/slides/_rels/slide2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8.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3.xml"/>
</Relationships>
</file>

<file path=ppt/slides/_rels/slide299.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2.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3.xml"/><Relationship Id="rId4" Type="http://schemas.openxmlformats.org/officeDocument/2006/relationships/notesSlide" Target="../notesSlides/notesSlide302.xml"/>
</Relationships>
</file>

<file path=ppt/slides/_rels/slide3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4.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13.xml"/><Relationship Id="rId4" Type="http://schemas.openxmlformats.org/officeDocument/2006/relationships/notesSlide" Target="../notesSlides/notesSlide304.xml"/>
</Relationships>
</file>

<file path=ppt/slides/_rels/slide305.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13.xml"/><Relationship Id="rId4" Type="http://schemas.openxmlformats.org/officeDocument/2006/relationships/notesSlide" Target="../notesSlides/notesSlide305.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3.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1.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3.xml"/>
</Relationships>
</file>

<file path=ppt/slides/_rels/slide312.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3.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3.xml"/>
</Relationships>
</file>

<file path=ppt/slides/_rels/slide315.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3.xml"/>
</Relationships>
</file>

<file path=ppt/slides/_rels/slide3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8.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3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0.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13.xml"/>
</Relationships>
</file>

<file path=ppt/slides/_rels/slide321.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13.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13.xml"/>
</Relationships>
</file>

<file path=ppt/slides/_rels/slide3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2.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3.xml"/>
</Relationships>
</file>

<file path=ppt/slides/_rels/slide3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3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0.xml.rels><?xml version="1.0" encoding="UTF-8"?>
<Relationships xmlns="http://schemas.openxmlformats.org/package/2006/relationships"><Relationship Id="rId1" Type="http://schemas.openxmlformats.org/officeDocument/2006/relationships/image" Target="../media/image152.gif"/><Relationship Id="rId2" Type="http://schemas.openxmlformats.org/officeDocument/2006/relationships/image" Target="../media/image153.gif"/><Relationship Id="rId3" Type="http://schemas.openxmlformats.org/officeDocument/2006/relationships/slideLayout" Target="../slideLayouts/slideLayout13.xml"/>
</Relationships>
</file>

<file path=ppt/slides/_rels/slide3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3.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Relationship Id="rId3" Type="http://schemas.openxmlformats.org/officeDocument/2006/relationships/notesSlide" Target="../notesSlides/notesSlide373.xml"/>
</Relationships>
</file>

<file path=ppt/slides/_rels/slide3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8.xml"/>
</Relationships>
</file>

<file path=ppt/slides/_rels/slide3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4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1.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slideLayout" Target="../slideLayouts/slideLayout13.xml"/>
</Relationships>
</file>

<file path=ppt/slides/_rels/slide4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2.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3.xml"/>
</Relationships>
</file>

<file path=ppt/slides/_rels/slide4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4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3.xml"/>
</Relationships>
</file>

<file path=ppt/slides/_rels/slide4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6.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slideLayout" Target="../slideLayouts/slideLayout13.xml"/>
</Relationships>
</file>

<file path=ppt/slides/_rels/slide507.xml.rels><?xml version="1.0" encoding="UTF-8"?>
<Relationships xmlns="http://schemas.openxmlformats.org/package/2006/relationships"><Relationship Id="rId1" Type="http://schemas.openxmlformats.org/officeDocument/2006/relationships/image" Target="../media/image160.jpeg"/><Relationship Id="rId2" Type="http://schemas.openxmlformats.org/officeDocument/2006/relationships/slideLayout" Target="../slideLayouts/slideLayout13.xml"/>
</Relationships>
</file>

<file path=ppt/slides/_rels/slide5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24.gif"/><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25.gif"/><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jpeg"/><Relationship Id="rId3" Type="http://schemas.openxmlformats.org/officeDocument/2006/relationships/image" Target="../media/image34.jpeg"/><Relationship Id="rId4"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jpe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48.jpeg"/><Relationship Id="rId1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Picture 3" descr=""/>
          <p:cNvPicPr/>
          <p:nvPr/>
        </p:nvPicPr>
        <p:blipFill>
          <a:blip r:embed="rId1"/>
          <a:stretch/>
        </p:blipFill>
        <p:spPr>
          <a:xfrm>
            <a:off x="152280" y="152280"/>
            <a:ext cx="2348280" cy="761760"/>
          </a:xfrm>
          <a:prstGeom prst="rect">
            <a:avLst/>
          </a:prstGeom>
          <a:ln>
            <a:noFill/>
          </a:ln>
        </p:spPr>
      </p:pic>
      <p:sp>
        <p:nvSpPr>
          <p:cNvPr id="145" name="CustomShape 1"/>
          <p:cNvSpPr/>
          <p:nvPr/>
        </p:nvSpPr>
        <p:spPr>
          <a:xfrm>
            <a:off x="2860920" y="0"/>
            <a:ext cx="6282720" cy="1309320"/>
          </a:xfrm>
          <a:prstGeom prst="rect">
            <a:avLst/>
          </a:prstGeom>
          <a:noFill/>
          <a:ln>
            <a:noFill/>
          </a:ln>
        </p:spPr>
        <p:style>
          <a:lnRef idx="0"/>
          <a:fillRef idx="0"/>
          <a:effectRef idx="0"/>
          <a:fontRef idx="minor"/>
        </p:style>
        <p:txBody>
          <a:bodyPr lIns="90000" rIns="90000" tIns="45000" bIns="45000"/>
          <a:p>
            <a:pPr>
              <a:lnSpc>
                <a:spcPct val="100000"/>
              </a:lnSpc>
            </a:pPr>
            <a:r>
              <a:rPr b="0" lang="en-IN" sz="4000" spc="-1" strike="noStrike">
                <a:solidFill>
                  <a:srgbClr val="ff6000"/>
                </a:solidFill>
                <a:latin typeface="Segoe Print"/>
              </a:rPr>
              <a:t>A day without new knowledge is a lost day.</a:t>
            </a:r>
            <a:endParaRPr b="0" lang="en-IN" sz="4000" spc="-1" strike="noStrike">
              <a:latin typeface="Arial"/>
            </a:endParaRPr>
          </a:p>
        </p:txBody>
      </p:sp>
      <p:sp>
        <p:nvSpPr>
          <p:cNvPr id="146" name="TextShape 2"/>
          <p:cNvSpPr txBox="1"/>
          <p:nvPr/>
        </p:nvSpPr>
        <p:spPr>
          <a:xfrm>
            <a:off x="0" y="4572000"/>
            <a:ext cx="9143640" cy="990360"/>
          </a:xfrm>
          <a:prstGeom prst="rect">
            <a:avLst/>
          </a:prstGeom>
          <a:noFill/>
          <a:ln>
            <a:noFill/>
          </a:ln>
        </p:spPr>
        <p:txBody>
          <a:bodyPr lIns="90000" rIns="90000" tIns="45000" bIns="45000"/>
          <a:p>
            <a:pPr>
              <a:lnSpc>
                <a:spcPct val="100000"/>
              </a:lnSpc>
            </a:pPr>
            <a:r>
              <a:rPr b="1" i="1" lang="en-US" sz="4200" spc="-1" strike="noStrike">
                <a:solidFill>
                  <a:srgbClr val="00b0f0"/>
                </a:solidFill>
                <a:latin typeface="SimSun"/>
                <a:ea typeface="SimSun"/>
              </a:rPr>
              <a:t>Database Technologies - MySQL</a:t>
            </a:r>
            <a:endParaRPr b="0" lang="en-US" sz="4200" spc="-1" strike="noStrike">
              <a:solidFill>
                <a:srgbClr val="000000"/>
              </a:solidFill>
              <a:latin typeface="Gill Sans MT"/>
            </a:endParaRPr>
          </a:p>
        </p:txBody>
      </p:sp>
      <p:sp>
        <p:nvSpPr>
          <p:cNvPr id="147" name="CustomShape 3"/>
          <p:cNvSpPr/>
          <p:nvPr/>
        </p:nvSpPr>
        <p:spPr>
          <a:xfrm>
            <a:off x="1219320" y="5562720"/>
            <a:ext cx="6857640" cy="533160"/>
          </a:xfrm>
          <a:prstGeom prst="rect">
            <a:avLst/>
          </a:prstGeom>
          <a:noFill/>
          <a:ln>
            <a:noFill/>
          </a:ln>
        </p:spPr>
        <p:style>
          <a:lnRef idx="0"/>
          <a:fillRef idx="0"/>
          <a:effectRef idx="0"/>
          <a:fontRef idx="minor"/>
        </p:style>
        <p:txBody>
          <a:bodyPr lIns="90000" rIns="90000" tIns="45000" bIns="45000"/>
          <a:p>
            <a:pPr algn="r">
              <a:lnSpc>
                <a:spcPct val="100000"/>
              </a:lnSpc>
              <a:spcBef>
                <a:spcPts val="601"/>
              </a:spcBef>
            </a:pPr>
            <a:r>
              <a:rPr b="0" lang="en-IN" sz="4800" spc="-1" strike="noStrike">
                <a:solidFill>
                  <a:srgbClr val="17a889"/>
                </a:solidFill>
                <a:latin typeface="Arial"/>
              </a:rPr>
              <a:t>infoway</a:t>
            </a:r>
            <a:endParaRPr b="0" lang="en-IN" sz="4800" spc="-1" strike="noStrike">
              <a:latin typeface="Arial"/>
            </a:endParaRPr>
          </a:p>
        </p:txBody>
      </p:sp>
      <p:pic>
        <p:nvPicPr>
          <p:cNvPr id="148" name="Picture 2" descr=""/>
          <p:cNvPicPr/>
          <p:nvPr/>
        </p:nvPicPr>
        <p:blipFill>
          <a:blip r:embed="rId2"/>
          <a:stretch/>
        </p:blipFill>
        <p:spPr>
          <a:xfrm>
            <a:off x="51840" y="1000440"/>
            <a:ext cx="4596120" cy="3580920"/>
          </a:xfrm>
          <a:prstGeom prst="rect">
            <a:avLst/>
          </a:prstGeom>
          <a:ln>
            <a:noFill/>
          </a:ln>
        </p:spPr>
      </p:pic>
      <p:sp>
        <p:nvSpPr>
          <p:cNvPr id="149" name="CustomShape 4"/>
          <p:cNvSpPr/>
          <p:nvPr/>
        </p:nvSpPr>
        <p:spPr>
          <a:xfrm>
            <a:off x="0" y="1828800"/>
            <a:ext cx="17521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c00000"/>
                </a:solidFill>
                <a:latin typeface="Arial"/>
              </a:rPr>
              <a:t>The </a:t>
            </a:r>
            <a:r>
              <a:rPr b="1" lang="en-IN" sz="2400" spc="-1" strike="noStrike">
                <a:solidFill>
                  <a:srgbClr val="c00000"/>
                </a:solidFill>
                <a:latin typeface="Arial"/>
              </a:rPr>
              <a:t>DIKW pyramid</a:t>
            </a:r>
            <a:endParaRPr b="0" lang="en-IN" sz="2400" spc="-1" strike="noStrike">
              <a:latin typeface="Arial"/>
            </a:endParaRPr>
          </a:p>
        </p:txBody>
      </p:sp>
      <p:sp>
        <p:nvSpPr>
          <p:cNvPr id="150" name="CustomShape 5"/>
          <p:cNvSpPr/>
          <p:nvPr/>
        </p:nvSpPr>
        <p:spPr>
          <a:xfrm>
            <a:off x="3761280" y="3200040"/>
            <a:ext cx="4561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learned about something or someone.</a:t>
            </a:r>
            <a:endParaRPr b="0" lang="en-IN" sz="1800" spc="-1" strike="noStrike">
              <a:latin typeface="Arial"/>
            </a:endParaRPr>
          </a:p>
        </p:txBody>
      </p:sp>
      <p:sp>
        <p:nvSpPr>
          <p:cNvPr id="151" name="CustomShape 6"/>
          <p:cNvSpPr/>
          <p:nvPr/>
        </p:nvSpPr>
        <p:spPr>
          <a:xfrm>
            <a:off x="3581280" y="2282760"/>
            <a:ext cx="556236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skills acquired through experience or education, the theoretical or practical understanding of a subject.</a:t>
            </a:r>
            <a:endParaRPr b="0" lang="en-IN" sz="1800" spc="-1" strike="noStrike">
              <a:latin typeface="Arial"/>
            </a:endParaRPr>
          </a:p>
        </p:txBody>
      </p:sp>
      <p:sp>
        <p:nvSpPr>
          <p:cNvPr id="152" name="CustomShape 7"/>
          <p:cNvSpPr/>
          <p:nvPr/>
        </p:nvSpPr>
        <p:spPr>
          <a:xfrm>
            <a:off x="3106800" y="1490760"/>
            <a:ext cx="57909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the quality of having experience, knowledge, and good judgement; the quality of being wise.</a:t>
            </a:r>
            <a:endParaRPr b="0" lang="en-IN" sz="1800" spc="-1" strike="noStrike">
              <a:latin typeface="Arial"/>
            </a:endParaRPr>
          </a:p>
        </p:txBody>
      </p:sp>
      <p:sp>
        <p:nvSpPr>
          <p:cNvPr id="153" name="CustomShape 8"/>
          <p:cNvSpPr/>
          <p:nvPr/>
        </p:nvSpPr>
        <p:spPr>
          <a:xfrm>
            <a:off x="152280" y="5663160"/>
            <a:ext cx="4571640" cy="912600"/>
          </a:xfrm>
          <a:prstGeom prst="rect">
            <a:avLst/>
          </a:prstGeom>
          <a:solidFill>
            <a:schemeClr val="tx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https://hackr.io/blog/dbms-normalization#First_Normal_Form_1NF</a:t>
            </a:r>
            <a:endParaRPr b="0" lang="en-IN"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 name="CustomShape 1"/>
          <p:cNvSpPr/>
          <p:nvPr/>
        </p:nvSpPr>
        <p:spPr>
          <a:xfrm>
            <a:off x="152280" y="2057400"/>
            <a:ext cx="8838720" cy="16761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How would you explain a database to a child?</a:t>
            </a:r>
            <a:endParaRPr b="0" lang="en-IN" sz="4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CustomShape 1"/>
          <p:cNvSpPr/>
          <p:nvPr/>
        </p:nvSpPr>
        <p:spPr>
          <a:xfrm>
            <a:off x="155520" y="-144360"/>
            <a:ext cx="304560" cy="304560"/>
          </a:xfrm>
          <a:prstGeom prst="rect">
            <a:avLst/>
          </a:prstGeom>
          <a:noFill/>
          <a:ln>
            <a:noFill/>
          </a:ln>
        </p:spPr>
        <p:style>
          <a:lnRef idx="0"/>
          <a:fillRef idx="0"/>
          <a:effectRef idx="0"/>
          <a:fontRef idx="minor"/>
        </p:style>
      </p:sp>
      <p:sp>
        <p:nvSpPr>
          <p:cNvPr id="681" name="CustomShape 2"/>
          <p:cNvSpPr/>
          <p:nvPr/>
        </p:nvSpPr>
        <p:spPr>
          <a:xfrm>
            <a:off x="155520" y="-144360"/>
            <a:ext cx="304560" cy="304560"/>
          </a:xfrm>
          <a:prstGeom prst="rect">
            <a:avLst/>
          </a:prstGeom>
          <a:noFill/>
          <a:ln>
            <a:noFill/>
          </a:ln>
        </p:spPr>
        <p:style>
          <a:lnRef idx="0"/>
          <a:fillRef idx="0"/>
          <a:effectRef idx="0"/>
          <a:fontRef idx="minor"/>
        </p:style>
      </p:sp>
      <p:sp>
        <p:nvSpPr>
          <p:cNvPr id="682"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Comments in MySQL</a:t>
            </a:r>
            <a:endParaRPr b="0" lang="en-IN" sz="4000" spc="-1" strike="noStrike">
              <a:latin typeface="Arial"/>
            </a:endParaRPr>
          </a:p>
        </p:txBody>
      </p:sp>
      <p:sp>
        <p:nvSpPr>
          <p:cNvPr id="683" name="CustomShape 4"/>
          <p:cNvSpPr/>
          <p:nvPr/>
        </p:nvSpPr>
        <p:spPr>
          <a:xfrm>
            <a:off x="152280" y="1065600"/>
            <a:ext cx="8838720" cy="17362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en-IN" sz="2400" spc="-1" strike="noStrike">
                <a:solidFill>
                  <a:srgbClr val="000000"/>
                </a:solidFill>
                <a:latin typeface="Arial"/>
              </a:rPr>
              <a:t>From a </a:t>
            </a:r>
            <a:r>
              <a:rPr b="1" lang="en-IN" sz="2400" spc="-1" strike="noStrike">
                <a:solidFill>
                  <a:srgbClr val="ff0000"/>
                </a:solidFill>
                <a:latin typeface="Arial"/>
              </a:rPr>
              <a:t>#</a:t>
            </a:r>
            <a:r>
              <a:rPr b="0" lang="en-IN" sz="2400" spc="-1" strike="noStrike">
                <a:solidFill>
                  <a:srgbClr val="000000"/>
                </a:solidFill>
                <a:latin typeface="Arial"/>
              </a:rPr>
              <a:t> character to the end of the line.</a:t>
            </a:r>
            <a:endParaRPr b="0" lang="en-IN" sz="2400" spc="-1" strike="noStrike">
              <a:latin typeface="Arial"/>
            </a:endParaRPr>
          </a:p>
          <a:p>
            <a:pPr marL="343080" indent="-342720">
              <a:lnSpc>
                <a:spcPct val="150000"/>
              </a:lnSpc>
              <a:buClr>
                <a:srgbClr val="000000"/>
              </a:buClr>
              <a:buFont typeface="Arial"/>
              <a:buChar char="•"/>
            </a:pPr>
            <a:r>
              <a:rPr b="0" lang="en-IN" sz="2400" spc="-1" strike="noStrike">
                <a:solidFill>
                  <a:srgbClr val="000000"/>
                </a:solidFill>
                <a:latin typeface="Arial"/>
              </a:rPr>
              <a:t>From a </a:t>
            </a:r>
            <a:r>
              <a:rPr b="1" lang="en-IN" sz="2400" spc="-1" strike="noStrike">
                <a:solidFill>
                  <a:srgbClr val="ff0000"/>
                </a:solidFill>
                <a:latin typeface="Arial"/>
              </a:rPr>
              <a:t>--</a:t>
            </a:r>
            <a:r>
              <a:rPr b="0" lang="en-IN" sz="2400" spc="-1" strike="noStrike">
                <a:solidFill>
                  <a:srgbClr val="000000"/>
                </a:solidFill>
                <a:latin typeface="Arial"/>
              </a:rPr>
              <a:t>  sequence to the end of the line.</a:t>
            </a:r>
            <a:endParaRPr b="0" lang="en-IN" sz="2400" spc="-1" strike="noStrike">
              <a:latin typeface="Arial"/>
            </a:endParaRPr>
          </a:p>
          <a:p>
            <a:pPr marL="343080" indent="-342720">
              <a:lnSpc>
                <a:spcPct val="150000"/>
              </a:lnSpc>
              <a:buClr>
                <a:srgbClr val="000000"/>
              </a:buClr>
              <a:buFont typeface="Arial"/>
              <a:buChar char="•"/>
            </a:pPr>
            <a:r>
              <a:rPr b="0" lang="en-IN" sz="2400" spc="-1" strike="noStrike">
                <a:solidFill>
                  <a:srgbClr val="000000"/>
                </a:solidFill>
                <a:latin typeface="Arial"/>
              </a:rPr>
              <a:t>From a </a:t>
            </a:r>
            <a:r>
              <a:rPr b="1" lang="en-IN" sz="2400" spc="-1" strike="noStrike">
                <a:solidFill>
                  <a:srgbClr val="ff0000"/>
                </a:solidFill>
                <a:latin typeface="Arial"/>
              </a:rPr>
              <a:t>/*</a:t>
            </a:r>
            <a:r>
              <a:rPr b="0" lang="en-IN" sz="2400" spc="-1" strike="noStrike">
                <a:solidFill>
                  <a:srgbClr val="000000"/>
                </a:solidFill>
                <a:latin typeface="Arial"/>
              </a:rPr>
              <a:t> sequence to the following </a:t>
            </a:r>
            <a:r>
              <a:rPr b="1" lang="en-IN" sz="2400" spc="-1" strike="noStrike">
                <a:solidFill>
                  <a:srgbClr val="ff0000"/>
                </a:solidFill>
                <a:latin typeface="Arial"/>
              </a:rPr>
              <a:t>*/</a:t>
            </a:r>
            <a:r>
              <a:rPr b="0" lang="en-IN" sz="2400" spc="-1" strike="noStrike">
                <a:solidFill>
                  <a:srgbClr val="000000"/>
                </a:solidFill>
                <a:latin typeface="Arial"/>
              </a:rPr>
              <a:t> sequence.</a:t>
            </a:r>
            <a:endParaRPr b="0" lang="en-IN" sz="2400" spc="-1" strike="noStrike">
              <a:latin typeface="Arial"/>
            </a:endParaRPr>
          </a:p>
        </p:txBody>
      </p:sp>
    </p:spTree>
  </p:cSld>
  <p:timing>
    <p:tnLst>
      <p:par>
        <p:cTn id="219" dur="indefinite" restart="never" nodeType="tmRoot">
          <p:childTnLst>
            <p:seq>
              <p:cTn id="220"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Tablespace, Control files, Data files</a:t>
            </a:r>
            <a:endParaRPr b="0" lang="en-IN" sz="4800" spc="-1" strike="noStrike">
              <a:latin typeface="Arial"/>
            </a:endParaRPr>
          </a:p>
        </p:txBody>
      </p:sp>
    </p:spTree>
  </p:cSld>
  <p:timing>
    <p:tnLst>
      <p:par>
        <p:cTn id="221" dur="indefinite" restart="never" nodeType="tmRoot">
          <p:childTnLst>
            <p:seq>
              <p:cTn id="222"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155520" y="-144360"/>
            <a:ext cx="304560" cy="304560"/>
          </a:xfrm>
          <a:prstGeom prst="rect">
            <a:avLst/>
          </a:prstGeom>
          <a:noFill/>
          <a:ln>
            <a:noFill/>
          </a:ln>
        </p:spPr>
        <p:style>
          <a:lnRef idx="0"/>
          <a:fillRef idx="0"/>
          <a:effectRef idx="0"/>
          <a:fontRef idx="minor"/>
        </p:style>
      </p:sp>
      <p:sp>
        <p:nvSpPr>
          <p:cNvPr id="686" name="CustomShape 2"/>
          <p:cNvSpPr/>
          <p:nvPr/>
        </p:nvSpPr>
        <p:spPr>
          <a:xfrm>
            <a:off x="155520" y="-144360"/>
            <a:ext cx="304560" cy="304560"/>
          </a:xfrm>
          <a:prstGeom prst="rect">
            <a:avLst/>
          </a:prstGeom>
          <a:noFill/>
          <a:ln>
            <a:noFill/>
          </a:ln>
        </p:spPr>
        <p:style>
          <a:lnRef idx="0"/>
          <a:fillRef idx="0"/>
          <a:effectRef idx="0"/>
          <a:fontRef idx="minor"/>
        </p:style>
      </p:sp>
      <p:sp>
        <p:nvSpPr>
          <p:cNvPr id="687"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Database Storage Structures</a:t>
            </a:r>
            <a:endParaRPr b="0" lang="en-IN" sz="4000" spc="-1" strike="noStrike">
              <a:latin typeface="Arial"/>
            </a:endParaRPr>
          </a:p>
        </p:txBody>
      </p:sp>
      <p:sp>
        <p:nvSpPr>
          <p:cNvPr id="688" name="CustomShape 4"/>
          <p:cNvSpPr/>
          <p:nvPr/>
        </p:nvSpPr>
        <p:spPr>
          <a:xfrm>
            <a:off x="-45720" y="773640"/>
            <a:ext cx="3946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6c86"/>
                </a:solidFill>
                <a:latin typeface="Gill Sans MT"/>
              </a:rPr>
              <a:t>SHOW VARIABLES </a:t>
            </a:r>
            <a:r>
              <a:rPr b="0" lang="en-IN" sz="1800" spc="-1" strike="noStrike">
                <a:solidFill>
                  <a:srgbClr val="a67f59"/>
                </a:solidFill>
                <a:latin typeface="Courier New"/>
              </a:rPr>
              <a:t>LIKE</a:t>
            </a:r>
            <a:r>
              <a:rPr b="0" lang="en-IN" sz="1800" spc="-1" strike="noStrike">
                <a:solidFill>
                  <a:srgbClr val="006c86"/>
                </a:solidFill>
                <a:latin typeface="Gill Sans MT"/>
              </a:rPr>
              <a:t> </a:t>
            </a:r>
            <a:r>
              <a:rPr b="0" lang="en-IN" sz="1800" spc="-1" strike="noStrike">
                <a:solidFill>
                  <a:srgbClr val="92d050"/>
                </a:solidFill>
                <a:latin typeface="Gill Sans MT"/>
              </a:rPr>
              <a:t>'datadir</a:t>
            </a:r>
            <a:r>
              <a:rPr b="0" lang="en-IN" sz="1800" spc="-1" strike="noStrike">
                <a:solidFill>
                  <a:srgbClr val="006c86"/>
                </a:solidFill>
                <a:latin typeface="Gill Sans MT"/>
              </a:rPr>
              <a:t>';</a:t>
            </a:r>
            <a:endParaRPr b="0" lang="en-IN" sz="1800" spc="-1" strike="noStrike">
              <a:latin typeface="Arial"/>
            </a:endParaRPr>
          </a:p>
        </p:txBody>
      </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Login to MySQL</a:t>
            </a:r>
            <a:endParaRPr b="0" lang="en-IN" sz="4800" spc="-1" strike="noStrike">
              <a:latin typeface="Arial"/>
            </a:endParaRPr>
          </a:p>
        </p:txBody>
      </p:sp>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155520" y="-144360"/>
            <a:ext cx="304560" cy="304560"/>
          </a:xfrm>
          <a:prstGeom prst="rect">
            <a:avLst/>
          </a:prstGeom>
          <a:noFill/>
          <a:ln>
            <a:noFill/>
          </a:ln>
        </p:spPr>
        <p:style>
          <a:lnRef idx="0"/>
          <a:fillRef idx="0"/>
          <a:effectRef idx="0"/>
          <a:fontRef idx="minor"/>
        </p:style>
      </p:sp>
      <p:sp>
        <p:nvSpPr>
          <p:cNvPr id="691" name="CustomShape 2"/>
          <p:cNvSpPr/>
          <p:nvPr/>
        </p:nvSpPr>
        <p:spPr>
          <a:xfrm>
            <a:off x="155520" y="-144360"/>
            <a:ext cx="304560" cy="304560"/>
          </a:xfrm>
          <a:prstGeom prst="rect">
            <a:avLst/>
          </a:prstGeom>
          <a:noFill/>
          <a:ln>
            <a:noFill/>
          </a:ln>
        </p:spPr>
        <p:style>
          <a:lnRef idx="0"/>
          <a:fillRef idx="0"/>
          <a:effectRef idx="0"/>
          <a:fontRef idx="minor"/>
        </p:style>
      </p:sp>
      <p:sp>
        <p:nvSpPr>
          <p:cNvPr id="692"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Login</a:t>
            </a:r>
            <a:endParaRPr b="0" lang="en-IN" sz="4000" spc="-1" strike="noStrike">
              <a:latin typeface="Arial"/>
            </a:endParaRPr>
          </a:p>
        </p:txBody>
      </p:sp>
      <p:sp>
        <p:nvSpPr>
          <p:cNvPr id="693" name="CustomShape 4"/>
          <p:cNvSpPr/>
          <p:nvPr/>
        </p:nvSpPr>
        <p:spPr>
          <a:xfrm>
            <a:off x="0" y="968040"/>
            <a:ext cx="9143640" cy="20091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6c86"/>
              </a:buClr>
              <a:buFont typeface="Wingdings" charset="2"/>
              <a:buChar char=""/>
            </a:pPr>
            <a:r>
              <a:rPr b="0" lang="en-IN" sz="2100" spc="-1" strike="noStrike">
                <a:solidFill>
                  <a:srgbClr val="006c86"/>
                </a:solidFill>
                <a:latin typeface="Consolas"/>
              </a:rPr>
              <a:t>C:\&gt; mysql –hstp5 –P3307 –usaleel –p user01</a:t>
            </a:r>
            <a:endParaRPr b="0" lang="en-IN" sz="2100" spc="-1" strike="noStrike">
              <a:latin typeface="Arial"/>
            </a:endParaRPr>
          </a:p>
          <a:p>
            <a:pPr marL="343080" indent="-342720">
              <a:lnSpc>
                <a:spcPct val="150000"/>
              </a:lnSpc>
              <a:buClr>
                <a:srgbClr val="006c86"/>
              </a:buClr>
              <a:buFont typeface="Wingdings" charset="2"/>
              <a:buChar char=""/>
            </a:pPr>
            <a:r>
              <a:rPr b="0" lang="en-IN" sz="2100" spc="-1" strike="noStrike">
                <a:solidFill>
                  <a:srgbClr val="006c86"/>
                </a:solidFill>
                <a:latin typeface="Consolas"/>
              </a:rPr>
              <a:t>C:\&gt; mysql –h192.168.100.14 –P3307 –usaleel –p user01</a:t>
            </a:r>
            <a:endParaRPr b="0" lang="en-IN" sz="2100" spc="-1" strike="noStrike">
              <a:latin typeface="Arial"/>
            </a:endParaRPr>
          </a:p>
          <a:p>
            <a:pPr marL="343080" indent="-342720">
              <a:lnSpc>
                <a:spcPct val="150000"/>
              </a:lnSpc>
              <a:buClr>
                <a:srgbClr val="006c86"/>
              </a:buClr>
              <a:buFont typeface="Wingdings" charset="2"/>
              <a:buChar char=""/>
            </a:pPr>
            <a:r>
              <a:rPr b="0" lang="en-IN" sz="2100" spc="-1" strike="noStrike">
                <a:solidFill>
                  <a:srgbClr val="006c86"/>
                </a:solidFill>
                <a:latin typeface="Consolas"/>
              </a:rPr>
              <a:t>C:\&gt; mysql –h192.168.100.14 –P3307 –usaleel –psaleel user01</a:t>
            </a:r>
            <a:endParaRPr b="0" lang="en-IN" sz="2100" spc="-1" strike="noStrike">
              <a:latin typeface="Arial"/>
            </a:endParaRPr>
          </a:p>
        </p:txBody>
      </p:sp>
      <p:sp>
        <p:nvSpPr>
          <p:cNvPr id="694" name="CustomShape 5"/>
          <p:cNvSpPr/>
          <p:nvPr/>
        </p:nvSpPr>
        <p:spPr>
          <a:xfrm>
            <a:off x="-28800" y="153720"/>
            <a:ext cx="5567040" cy="395280"/>
          </a:xfrm>
          <a:prstGeom prst="rect">
            <a:avLst/>
          </a:prstGeom>
          <a:solidFill>
            <a:srgbClr val="ede701"/>
          </a:solid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Consolas"/>
                <a:ea typeface="Calibri"/>
              </a:rPr>
              <a:t>Default port for MySQL Server: </a:t>
            </a:r>
            <a:r>
              <a:rPr b="1" lang="en-IN" sz="2000" spc="-1" strike="noStrike">
                <a:solidFill>
                  <a:srgbClr val="000000"/>
                </a:solidFill>
                <a:latin typeface="Consolas"/>
                <a:ea typeface="Calibri"/>
              </a:rPr>
              <a:t>3306</a:t>
            </a:r>
            <a:endParaRPr b="0" lang="en-IN" sz="2000" spc="-1" strike="noStrike">
              <a:latin typeface="Arial"/>
            </a:endParaRPr>
          </a:p>
        </p:txBody>
      </p:sp>
      <p:pic>
        <p:nvPicPr>
          <p:cNvPr id="695" name="Picture 4" descr=""/>
          <p:cNvPicPr/>
          <p:nvPr/>
        </p:nvPicPr>
        <p:blipFill>
          <a:blip r:embed="rId1"/>
          <a:stretch/>
        </p:blipFill>
        <p:spPr>
          <a:xfrm>
            <a:off x="130320" y="2819520"/>
            <a:ext cx="8860680" cy="2839680"/>
          </a:xfrm>
          <a:prstGeom prst="rect">
            <a:avLst/>
          </a:prstGeom>
          <a:ln>
            <a:noFill/>
          </a:ln>
        </p:spPr>
      </p:pic>
    </p:spTree>
  </p:cSld>
  <p:timing>
    <p:tnLst>
      <p:par>
        <p:cTn id="227" dur="indefinite" restart="never" nodeType="tmRoot">
          <p:childTnLst>
            <p:seq>
              <p:cTn id="228"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STORAGE ENGINES</a:t>
            </a:r>
            <a:endParaRPr b="0" lang="en-IN" sz="4800" spc="-1" strike="noStrike">
              <a:latin typeface="Arial"/>
            </a:endParaRPr>
          </a:p>
        </p:txBody>
      </p:sp>
      <p:sp>
        <p:nvSpPr>
          <p:cNvPr id="697" name="CustomShape 2"/>
          <p:cNvSpPr/>
          <p:nvPr/>
        </p:nvSpPr>
        <p:spPr>
          <a:xfrm>
            <a:off x="165240" y="1330560"/>
            <a:ext cx="8826120" cy="14302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200" spc="-1" strike="noStrike">
                <a:solidFill>
                  <a:srgbClr val="000000"/>
                </a:solidFill>
                <a:latin typeface="Segoe UI Light"/>
              </a:rPr>
              <a:t>A storage engine is a software module that a database management system uses to create, read, update data from a database. There are two types of storage engines in MySQL: </a:t>
            </a:r>
            <a:r>
              <a:rPr b="1" lang="en-IN" sz="2200" spc="-1" strike="noStrike">
                <a:solidFill>
                  <a:srgbClr val="000000"/>
                </a:solidFill>
                <a:latin typeface="Segoe UI Light"/>
              </a:rPr>
              <a:t>transactional </a:t>
            </a:r>
            <a:r>
              <a:rPr b="0" lang="en-IN" sz="2200" spc="-1" strike="noStrike">
                <a:solidFill>
                  <a:srgbClr val="000000"/>
                </a:solidFill>
                <a:latin typeface="Segoe UI Light"/>
              </a:rPr>
              <a:t>and</a:t>
            </a:r>
            <a:r>
              <a:rPr b="1" lang="en-IN" sz="2200" spc="-1" strike="noStrike">
                <a:solidFill>
                  <a:srgbClr val="000000"/>
                </a:solidFill>
                <a:latin typeface="Segoe UI Light"/>
              </a:rPr>
              <a:t> non-transactional.</a:t>
            </a:r>
            <a:endParaRPr b="0" lang="en-IN" sz="2200" spc="-1" strike="noStrike">
              <a:latin typeface="Arial"/>
            </a:endParaRPr>
          </a:p>
        </p:txBody>
      </p:sp>
      <p:sp>
        <p:nvSpPr>
          <p:cNvPr id="698" name="CustomShape 3"/>
          <p:cNvSpPr/>
          <p:nvPr/>
        </p:nvSpPr>
        <p:spPr>
          <a:xfrm>
            <a:off x="115200" y="76320"/>
            <a:ext cx="8952120" cy="143028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Segoe UI Light"/>
              </a:rPr>
              <a:t>Before MySQL version 5.5, MyISAM is the default storage engine when you create a table without specifying the storage engine explicitly. From version 5.5, MySQL uses </a:t>
            </a:r>
            <a:r>
              <a:rPr b="1" i="1" lang="en-IN" sz="2200" spc="-1" strike="noStrike">
                <a:solidFill>
                  <a:srgbClr val="528693"/>
                </a:solidFill>
                <a:latin typeface="Segoe UI Light"/>
              </a:rPr>
              <a:t>InnoDB as the default storage engine</a:t>
            </a:r>
            <a:r>
              <a:rPr b="0" lang="en-IN" sz="2200" spc="-1" strike="noStrike">
                <a:solidFill>
                  <a:srgbClr val="528693"/>
                </a:solidFill>
                <a:latin typeface="Segoe UI Light"/>
              </a:rPr>
              <a:t>.</a:t>
            </a:r>
            <a:endParaRPr b="0" lang="en-IN" sz="2200" spc="-1" strike="noStrike">
              <a:latin typeface="Arial"/>
            </a:endParaRPr>
          </a:p>
        </p:txBody>
      </p:sp>
      <p:graphicFrame>
        <p:nvGraphicFramePr>
          <p:cNvPr id="699" name="Table 4"/>
          <p:cNvGraphicFramePr/>
          <p:nvPr/>
        </p:nvGraphicFramePr>
        <p:xfrm>
          <a:off x="457200" y="4394160"/>
          <a:ext cx="8152920" cy="1854000"/>
        </p:xfrm>
        <a:graphic>
          <a:graphicData uri="http://schemas.openxmlformats.org/drawingml/2006/table">
            <a:tbl>
              <a:tblPr/>
              <a:tblGrid>
                <a:gridCol w="4076640"/>
                <a:gridCol w="4076640"/>
              </a:tblGrid>
              <a:tr h="370800">
                <a:tc>
                  <a:txBody>
                    <a:bodyPr/>
                    <a:p>
                      <a:pPr algn="ctr">
                        <a:lnSpc>
                          <a:spcPct val="100000"/>
                        </a:lnSpc>
                      </a:pPr>
                      <a:r>
                        <a:rPr b="1" lang="en-IN" sz="1800" spc="-1" strike="noStrike">
                          <a:solidFill>
                            <a:srgbClr val="000000"/>
                          </a:solidFill>
                          <a:latin typeface="Gill Sans MT"/>
                        </a:rPr>
                        <a:t>Storage Engine</a:t>
                      </a:r>
                      <a:endParaRPr b="0" lang="en-IN" sz="1800" spc="-1" strike="noStrike">
                        <a:latin typeface="Arial"/>
                      </a:endParaRPr>
                    </a:p>
                  </a:txBody>
                  <a:tcPr marL="91440" marR="91440">
                    <a:lnT w="12240">
                      <a:solidFill>
                        <a:srgbClr val="fada7a"/>
                      </a:solidFill>
                    </a:lnT>
                    <a:lnB w="12240">
                      <a:solidFill>
                        <a:srgbClr val="fada7a"/>
                      </a:solidFill>
                    </a:lnB>
                    <a:noFill/>
                  </a:tcPr>
                </a:tc>
                <a:tc>
                  <a:txBody>
                    <a:bodyPr/>
                    <a:p>
                      <a:pPr algn="ctr">
                        <a:lnSpc>
                          <a:spcPct val="100000"/>
                        </a:lnSpc>
                      </a:pPr>
                      <a:r>
                        <a:rPr b="1" lang="en-IN" sz="1800" spc="-1" strike="noStrike">
                          <a:solidFill>
                            <a:srgbClr val="000000"/>
                          </a:solidFill>
                          <a:latin typeface="Gill Sans MT"/>
                        </a:rPr>
                        <a:t>File on disk</a:t>
                      </a:r>
                      <a:endParaRPr b="0" lang="en-IN" sz="1800" spc="-1" strike="noStrike">
                        <a:latin typeface="Arial"/>
                      </a:endParaRPr>
                    </a:p>
                  </a:txBody>
                  <a:tcPr marL="91440" marR="91440">
                    <a:lnT w="12240">
                      <a:solidFill>
                        <a:srgbClr val="fada7a"/>
                      </a:solidFill>
                    </a:lnT>
                    <a:lnB w="12240">
                      <a:solidFill>
                        <a:srgbClr val="fada7a"/>
                      </a:solidFill>
                    </a:lnB>
                    <a:noFill/>
                  </a:tcPr>
                </a:tc>
              </a:tr>
              <a:tr h="370800">
                <a:tc>
                  <a:txBody>
                    <a:bodyPr/>
                    <a:p>
                      <a:pPr>
                        <a:lnSpc>
                          <a:spcPct val="100000"/>
                        </a:lnSpc>
                      </a:pPr>
                      <a:r>
                        <a:rPr b="0" lang="en-IN" sz="1800" spc="-1" strike="noStrike">
                          <a:solidFill>
                            <a:srgbClr val="000000"/>
                          </a:solidFill>
                          <a:latin typeface="Gill Sans MT"/>
                        </a:rPr>
                        <a:t>MEMORY </a:t>
                      </a:r>
                      <a:endParaRPr b="0" lang="en-IN" sz="1800" spc="-1" strike="noStrike">
                        <a:latin typeface="Arial"/>
                      </a:endParaRPr>
                    </a:p>
                  </a:txBody>
                  <a:tcPr marL="91440" marR="91440">
                    <a:lnT w="12240">
                      <a:solidFill>
                        <a:srgbClr val="fada7a"/>
                      </a:solidFill>
                    </a:lnT>
                    <a:lnB w="12240">
                      <a:solidFill>
                        <a:srgbClr val="fada7a"/>
                      </a:solidFill>
                    </a:lnB>
                    <a:solidFill>
                      <a:srgbClr val="fada7a">
                        <a:alpha val="20000"/>
                      </a:srgbClr>
                    </a:solidFill>
                  </a:tcPr>
                </a:tc>
                <a:tc>
                  <a:txBody>
                    <a:bodyPr/>
                    <a:p>
                      <a:pPr>
                        <a:lnSpc>
                          <a:spcPct val="100000"/>
                        </a:lnSpc>
                      </a:pPr>
                      <a:r>
                        <a:rPr b="0" lang="en-IN" sz="1800" spc="-1" strike="noStrike">
                          <a:solidFill>
                            <a:srgbClr val="000000"/>
                          </a:solidFill>
                          <a:latin typeface="Gill Sans MT"/>
                        </a:rPr>
                        <a:t>Data is not stores on the disk</a:t>
                      </a:r>
                      <a:endParaRPr b="0" lang="en-IN" sz="1800" spc="-1" strike="noStrike">
                        <a:latin typeface="Arial"/>
                      </a:endParaRPr>
                    </a:p>
                  </a:txBody>
                  <a:tcPr marL="91440" marR="91440">
                    <a:lnT w="12240">
                      <a:solidFill>
                        <a:srgbClr val="fada7a"/>
                      </a:solidFill>
                    </a:lnT>
                    <a:lnB w="12240">
                      <a:solidFill>
                        <a:srgbClr val="fada7a"/>
                      </a:solidFill>
                    </a:lnB>
                    <a:solidFill>
                      <a:srgbClr val="fada7a">
                        <a:alpha val="20000"/>
                      </a:srgbClr>
                    </a:solidFill>
                  </a:tcPr>
                </a:tc>
              </a:tr>
              <a:tr h="370800">
                <a:tc>
                  <a:txBody>
                    <a:bodyPr/>
                    <a:p>
                      <a:pPr>
                        <a:lnSpc>
                          <a:spcPct val="100000"/>
                        </a:lnSpc>
                      </a:pPr>
                      <a:r>
                        <a:rPr b="0" lang="en-IN" sz="1800" spc="-1" strike="noStrike">
                          <a:solidFill>
                            <a:srgbClr val="000000"/>
                          </a:solidFill>
                          <a:latin typeface="Gill Sans MT"/>
                        </a:rPr>
                        <a:t>InnoDB</a:t>
                      </a:r>
                      <a:endParaRPr b="0" lang="en-IN" sz="1800" spc="-1" strike="noStrike">
                        <a:latin typeface="Arial"/>
                      </a:endParaRPr>
                    </a:p>
                  </a:txBody>
                  <a:tcPr marL="91440" marR="91440">
                    <a:lnT w="12240">
                      <a:solidFill>
                        <a:srgbClr val="fada7a"/>
                      </a:solidFill>
                    </a:lnT>
                    <a:lnB w="12240">
                      <a:solidFill>
                        <a:srgbClr val="fada7a"/>
                      </a:solidFill>
                    </a:lnB>
                    <a:noFill/>
                  </a:tcPr>
                </a:tc>
                <a:tc>
                  <a:txBody>
                    <a:bodyPr/>
                    <a:p>
                      <a:pPr>
                        <a:lnSpc>
                          <a:spcPct val="100000"/>
                        </a:lnSpc>
                      </a:pPr>
                      <a:r>
                        <a:rPr b="0" lang="en-IN" sz="1800" spc="-1" strike="noStrike">
                          <a:solidFill>
                            <a:srgbClr val="000000"/>
                          </a:solidFill>
                          <a:latin typeface="Gill Sans MT"/>
                        </a:rPr>
                        <a:t>.idb (data and index)</a:t>
                      </a:r>
                      <a:endParaRPr b="0" lang="en-IN" sz="1800" spc="-1" strike="noStrike">
                        <a:latin typeface="Arial"/>
                      </a:endParaRPr>
                    </a:p>
                  </a:txBody>
                  <a:tcPr marL="91440" marR="91440">
                    <a:lnT w="12240">
                      <a:solidFill>
                        <a:srgbClr val="fada7a"/>
                      </a:solidFill>
                    </a:lnT>
                    <a:lnB w="12240">
                      <a:solidFill>
                        <a:srgbClr val="fada7a"/>
                      </a:solidFill>
                    </a:lnB>
                    <a:noFill/>
                  </a:tcPr>
                </a:tc>
              </a:tr>
              <a:tr h="370800">
                <a:tc>
                  <a:txBody>
                    <a:bodyPr/>
                    <a:p>
                      <a:pPr>
                        <a:lnSpc>
                          <a:spcPct val="100000"/>
                        </a:lnSpc>
                      </a:pPr>
                      <a:r>
                        <a:rPr b="0" lang="en-IN" sz="1800" spc="-1" strike="noStrike">
                          <a:solidFill>
                            <a:srgbClr val="000000"/>
                          </a:solidFill>
                          <a:latin typeface="Gill Sans MT"/>
                        </a:rPr>
                        <a:t>MyISAM</a:t>
                      </a:r>
                      <a:endParaRPr b="0" lang="en-IN" sz="1800" spc="-1" strike="noStrike">
                        <a:latin typeface="Arial"/>
                      </a:endParaRPr>
                    </a:p>
                  </a:txBody>
                  <a:tcPr marL="91440" marR="91440">
                    <a:lnT w="12240">
                      <a:solidFill>
                        <a:srgbClr val="fada7a"/>
                      </a:solidFill>
                    </a:lnT>
                    <a:lnB w="12240">
                      <a:solidFill>
                        <a:srgbClr val="fada7a"/>
                      </a:solidFill>
                    </a:lnB>
                    <a:solidFill>
                      <a:srgbClr val="fada7a">
                        <a:alpha val="20000"/>
                      </a:srgbClr>
                    </a:solidFill>
                  </a:tcPr>
                </a:tc>
                <a:tc>
                  <a:txBody>
                    <a:bodyPr/>
                    <a:p>
                      <a:pPr>
                        <a:lnSpc>
                          <a:spcPct val="100000"/>
                        </a:lnSpc>
                      </a:pPr>
                      <a:r>
                        <a:rPr b="0" lang="en-IN" sz="1800" spc="-1" strike="noStrike">
                          <a:solidFill>
                            <a:srgbClr val="000000"/>
                          </a:solidFill>
                          <a:latin typeface="Gill Sans MT"/>
                        </a:rPr>
                        <a:t>MYD (data), .MYI (index)</a:t>
                      </a:r>
                      <a:endParaRPr b="0" lang="en-IN" sz="1800" spc="-1" strike="noStrike">
                        <a:latin typeface="Arial"/>
                      </a:endParaRPr>
                    </a:p>
                  </a:txBody>
                  <a:tcPr marL="91440" marR="91440">
                    <a:lnT w="12240">
                      <a:solidFill>
                        <a:srgbClr val="fada7a"/>
                      </a:solidFill>
                    </a:lnT>
                    <a:lnB w="12240">
                      <a:solidFill>
                        <a:srgbClr val="fada7a"/>
                      </a:solidFill>
                    </a:lnB>
                    <a:solidFill>
                      <a:srgbClr val="fada7a">
                        <a:alpha val="20000"/>
                      </a:srgbClr>
                    </a:solidFill>
                  </a:tcPr>
                </a:tc>
              </a:tr>
              <a:tr h="370800">
                <a:tc>
                  <a:txBody>
                    <a:bodyPr/>
                    <a:p>
                      <a:pPr>
                        <a:lnSpc>
                          <a:spcPct val="100000"/>
                        </a:lnSpc>
                      </a:pPr>
                      <a:r>
                        <a:rPr b="0" lang="en-IN" sz="1800" spc="-1" strike="noStrike">
                          <a:solidFill>
                            <a:srgbClr val="000000"/>
                          </a:solidFill>
                          <a:latin typeface="Gill Sans MT"/>
                        </a:rPr>
                        <a:t>CSV</a:t>
                      </a:r>
                      <a:endParaRPr b="0" lang="en-IN" sz="1800" spc="-1" strike="noStrike">
                        <a:latin typeface="Arial"/>
                      </a:endParaRPr>
                    </a:p>
                  </a:txBody>
                  <a:tcPr marL="91440" marR="91440">
                    <a:lnT w="12240">
                      <a:solidFill>
                        <a:srgbClr val="fada7a"/>
                      </a:solidFill>
                    </a:lnT>
                    <a:lnB w="12240">
                      <a:solidFill>
                        <a:srgbClr val="fada7a"/>
                      </a:solidFill>
                    </a:lnB>
                    <a:noFill/>
                  </a:tcPr>
                </a:tc>
                <a:tc>
                  <a:txBody>
                    <a:bodyPr/>
                    <a:p>
                      <a:pPr>
                        <a:lnSpc>
                          <a:spcPct val="100000"/>
                        </a:lnSpc>
                      </a:pPr>
                      <a:r>
                        <a:rPr b="0" lang="en-IN" sz="1800" spc="-1" strike="noStrike">
                          <a:solidFill>
                            <a:srgbClr val="000000"/>
                          </a:solidFill>
                          <a:latin typeface="Gill Sans MT"/>
                        </a:rPr>
                        <a:t>.CSV (data), CSM (metadata)</a:t>
                      </a:r>
                      <a:endParaRPr b="0" lang="en-IN" sz="1800" spc="-1" strike="noStrike">
                        <a:latin typeface="Arial"/>
                      </a:endParaRPr>
                    </a:p>
                  </a:txBody>
                  <a:tcPr marL="91440" marR="91440">
                    <a:lnT w="12240">
                      <a:solidFill>
                        <a:srgbClr val="fada7a"/>
                      </a:solidFill>
                    </a:lnT>
                    <a:lnB w="12240">
                      <a:solidFill>
                        <a:srgbClr val="fada7a"/>
                      </a:solidFill>
                    </a:lnB>
                    <a:noFill/>
                  </a:tcPr>
                </a:tc>
              </a:tr>
            </a:tbl>
          </a:graphicData>
        </a:graphic>
      </p:graphicFrame>
      <p:sp>
        <p:nvSpPr>
          <p:cNvPr id="700" name="CustomShape 5"/>
          <p:cNvSpPr/>
          <p:nvPr/>
        </p:nvSpPr>
        <p:spPr>
          <a:xfrm>
            <a:off x="0" y="3200760"/>
            <a:ext cx="8885160" cy="10047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When you create  a table, MySQL creates a disk file that contains the table’s format (that is, its definition) . The format file has a basename that is the same name as the table name and an </a:t>
            </a:r>
            <a:r>
              <a:rPr b="0" lang="en-IN" sz="2400" spc="-1" strike="noStrike">
                <a:solidFill>
                  <a:srgbClr val="fe1212"/>
                </a:solidFill>
                <a:latin typeface="Gill Sans MT"/>
              </a:rPr>
              <a:t>.frm</a:t>
            </a:r>
            <a:r>
              <a:rPr b="0" lang="en-IN" sz="1800" spc="-1" strike="noStrike">
                <a:solidFill>
                  <a:srgbClr val="000000"/>
                </a:solidFill>
                <a:latin typeface="Gill Sans MT"/>
              </a:rPr>
              <a:t> extension.</a:t>
            </a:r>
            <a:endParaRPr b="0" lang="en-IN" sz="1800" spc="-1" strike="noStrike">
              <a:latin typeface="Arial"/>
            </a:endParaRPr>
          </a:p>
        </p:txBody>
      </p:sp>
    </p:spTree>
  </p:cSld>
  <p:timing>
    <p:tnLst>
      <p:par>
        <p:cTn id="229" dur="indefinite" restart="never" nodeType="tmRoot">
          <p:childTnLst>
            <p:seq>
              <p:cTn id="230"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ENGINES</a:t>
            </a:r>
            <a:endParaRPr b="0" lang="en-US" sz="3200" spc="-1" strike="noStrike">
              <a:solidFill>
                <a:srgbClr val="000000"/>
              </a:solidFill>
              <a:latin typeface="Gill Sans MT"/>
            </a:endParaRPr>
          </a:p>
        </p:txBody>
      </p:sp>
      <p:sp>
        <p:nvSpPr>
          <p:cNvPr id="702" name="CustomShape 2"/>
          <p:cNvSpPr/>
          <p:nvPr/>
        </p:nvSpPr>
        <p:spPr>
          <a:xfrm>
            <a:off x="152280" y="1391400"/>
            <a:ext cx="8826120" cy="481536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006c86"/>
              </a:buClr>
              <a:buFont typeface="Arial"/>
              <a:buChar char="•"/>
            </a:pPr>
            <a:r>
              <a:rPr b="1" i="1" lang="en-IN" sz="2000" spc="-1" strike="noStrike">
                <a:solidFill>
                  <a:srgbClr val="006c86"/>
                </a:solidFill>
                <a:latin typeface="Segoe UI Light"/>
              </a:rPr>
              <a:t>InnoDB</a:t>
            </a:r>
            <a:r>
              <a:rPr b="0" lang="en-IN" sz="2000" spc="-1" strike="noStrike">
                <a:solidFill>
                  <a:srgbClr val="006c86"/>
                </a:solidFill>
                <a:latin typeface="Segoe UI Light"/>
              </a:rPr>
              <a:t> is the most widely used storage engine with transaction support. It is the only engine which provides foreign key referential integrity constraint. Oracle recommends using InnoDB for tables except for specialized use cases.</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6c86"/>
              </a:buClr>
              <a:buFont typeface="Arial"/>
              <a:buChar char="•"/>
            </a:pPr>
            <a:r>
              <a:rPr b="1" i="1" lang="en-IN" sz="2000" spc="-1" strike="noStrike">
                <a:solidFill>
                  <a:srgbClr val="006c86"/>
                </a:solidFill>
                <a:latin typeface="Segoe UI Light"/>
              </a:rPr>
              <a:t>MyISAM</a:t>
            </a:r>
            <a:r>
              <a:rPr b="0" lang="en-IN" sz="2000" spc="-1" strike="noStrike">
                <a:solidFill>
                  <a:srgbClr val="006c86"/>
                </a:solidFill>
                <a:latin typeface="Segoe UI Light"/>
              </a:rPr>
              <a:t> is the original storage engine. It is a fast storage engine. It does not support transactions. MyISAM provides table-level locking. It is used mostly in Web and data warehousing.</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6c86"/>
              </a:buClr>
              <a:buFont typeface="Arial"/>
              <a:buChar char="•"/>
            </a:pPr>
            <a:r>
              <a:rPr b="1" i="1" lang="en-IN" sz="2000" spc="-1" strike="noStrike">
                <a:solidFill>
                  <a:srgbClr val="006c86"/>
                </a:solidFill>
                <a:latin typeface="Segoe UI Light"/>
              </a:rPr>
              <a:t>Memory</a:t>
            </a:r>
            <a:r>
              <a:rPr b="0" lang="en-IN" sz="2000" spc="-1" strike="noStrike">
                <a:solidFill>
                  <a:srgbClr val="006c86"/>
                </a:solidFill>
                <a:latin typeface="Segoe UI Light"/>
              </a:rPr>
              <a:t> storage engine creates tables in memory. It is the fastest engine. It provides table-level locking. It does not support transactions. Memory storage engine is ideal for creating temporary tables or quick lookups. The data is lost when the database is restarted.</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6c86"/>
              </a:buClr>
              <a:buFont typeface="Arial"/>
              <a:buChar char="•"/>
            </a:pPr>
            <a:r>
              <a:rPr b="1" i="1" lang="en-IN" sz="2000" spc="-1" strike="noStrike">
                <a:solidFill>
                  <a:srgbClr val="006c86"/>
                </a:solidFill>
                <a:latin typeface="Segoe UI Light"/>
              </a:rPr>
              <a:t>CSV</a:t>
            </a:r>
            <a:r>
              <a:rPr b="0" lang="en-IN" sz="2000" spc="-1" strike="noStrike">
                <a:solidFill>
                  <a:srgbClr val="006c86"/>
                </a:solidFill>
                <a:latin typeface="Segoe UI Light"/>
              </a:rPr>
              <a:t> stores data in CSV files. It provides great flexibility because data in this format is easily integrated into other applications.</a:t>
            </a:r>
            <a:endParaRPr b="0" lang="en-IN" sz="2000" spc="-1" strike="noStrike">
              <a:latin typeface="Arial"/>
            </a:endParaRPr>
          </a:p>
        </p:txBody>
      </p:sp>
      <p:sp>
        <p:nvSpPr>
          <p:cNvPr id="703" name="CustomShape 3"/>
          <p:cNvSpPr/>
          <p:nvPr/>
        </p:nvSpPr>
        <p:spPr>
          <a:xfrm>
            <a:off x="2895480" y="76320"/>
            <a:ext cx="6171840" cy="1004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2658e6"/>
                </a:solidFill>
                <a:latin typeface="Gill Sans MT"/>
              </a:rPr>
              <a:t> </a:t>
            </a:r>
            <a:r>
              <a:rPr b="0" lang="en-IN" sz="2000" spc="-1" strike="noStrike">
                <a:solidFill>
                  <a:srgbClr val="2658e6"/>
                </a:solidFill>
                <a:latin typeface="Gill Sans MT"/>
              </a:rPr>
              <a:t>MEMORY tables are visible to another client, but TEMPORARY tables are not visible to another client.</a:t>
            </a:r>
            <a:endParaRPr b="0" lang="en-IN" sz="2000" spc="-1" strike="noStrike">
              <a:latin typeface="Arial"/>
            </a:endParaRPr>
          </a:p>
        </p:txBody>
      </p:sp>
    </p:spTree>
  </p:cSld>
  <p:timing>
    <p:tnLst>
      <p:par>
        <p:cTn id="231" dur="indefinite" restart="never" nodeType="tmRoot">
          <p:childTnLst>
            <p:seq>
              <p:cTn id="232"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ENGINES</a:t>
            </a:r>
            <a:endParaRPr b="0" lang="en-US" sz="3200" spc="-1" strike="noStrike">
              <a:solidFill>
                <a:srgbClr val="000000"/>
              </a:solidFill>
              <a:latin typeface="Gill Sans MT"/>
            </a:endParaRPr>
          </a:p>
        </p:txBody>
      </p:sp>
      <p:sp>
        <p:nvSpPr>
          <p:cNvPr id="705" name="CustomShape 2"/>
          <p:cNvSpPr/>
          <p:nvPr/>
        </p:nvSpPr>
        <p:spPr>
          <a:xfrm>
            <a:off x="2895480" y="76320"/>
            <a:ext cx="6171840" cy="1004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2658e6"/>
                </a:solidFill>
                <a:latin typeface="Gill Sans MT"/>
              </a:rPr>
              <a:t> </a:t>
            </a:r>
            <a:r>
              <a:rPr b="0" lang="en-IN" sz="2000" spc="-1" strike="noStrike">
                <a:solidFill>
                  <a:srgbClr val="2658e6"/>
                </a:solidFill>
                <a:latin typeface="Gill Sans MT"/>
              </a:rPr>
              <a:t>MEMORY tables are visible to another client, but TEMPORARY tables are not visible to another client.</a:t>
            </a:r>
            <a:endParaRPr b="0" lang="en-IN" sz="2000" spc="-1" strike="noStrike">
              <a:latin typeface="Arial"/>
            </a:endParaRPr>
          </a:p>
        </p:txBody>
      </p:sp>
      <p:sp>
        <p:nvSpPr>
          <p:cNvPr id="706" name="CustomShape 3"/>
          <p:cNvSpPr/>
          <p:nvPr/>
        </p:nvSpPr>
        <p:spPr>
          <a:xfrm>
            <a:off x="196920" y="1295280"/>
            <a:ext cx="874980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Segoe UI Light"/>
              </a:rPr>
              <a:t>In the case of InnoDB, it is used to store the tables in tablespace whereas, in the case of MyISAM, it stores each MyISAM table in a separate file.</a:t>
            </a:r>
            <a:endParaRPr b="0" lang="en-IN" sz="2000" spc="-1" strike="noStrike">
              <a:latin typeface="Arial"/>
            </a:endParaRPr>
          </a:p>
        </p:txBody>
      </p:sp>
      <p:sp>
        <p:nvSpPr>
          <p:cNvPr id="707" name="CustomShape 4"/>
          <p:cNvSpPr/>
          <p:nvPr/>
        </p:nvSpPr>
        <p:spPr>
          <a:xfrm>
            <a:off x="196920" y="2133720"/>
            <a:ext cx="8489520" cy="12488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c00000"/>
                </a:solidFill>
                <a:latin typeface="Courier New"/>
              </a:rPr>
              <a:t>In my.ini do this changes.</a:t>
            </a:r>
            <a:br/>
            <a:endParaRPr b="0" lang="en-IN" sz="1800" spc="-1" strike="noStrike">
              <a:latin typeface="Arial"/>
            </a:endParaRPr>
          </a:p>
          <a:p>
            <a:pPr>
              <a:lnSpc>
                <a:spcPct val="100000"/>
              </a:lnSpc>
            </a:pPr>
            <a:r>
              <a:rPr b="0" lang="en-IN" sz="1800" spc="-1" strike="noStrike">
                <a:solidFill>
                  <a:srgbClr val="000000"/>
                </a:solidFill>
                <a:latin typeface="Courier New"/>
              </a:rPr>
              <a:t>[</a:t>
            </a:r>
            <a:r>
              <a:rPr b="0" lang="en-IN" sz="2000" spc="-1" strike="noStrike">
                <a:solidFill>
                  <a:srgbClr val="0077aa"/>
                </a:solidFill>
                <a:latin typeface="Leelawadee UI Semilight"/>
              </a:rPr>
              <a:t>mysqld</a:t>
            </a:r>
            <a:r>
              <a:rPr b="0" lang="en-IN" sz="1800" spc="-1" strike="noStrike">
                <a:solidFill>
                  <a:srgbClr val="000000"/>
                </a:solidFill>
                <a:latin typeface="Courier New"/>
              </a:rPr>
              <a:t>] </a:t>
            </a:r>
            <a:endParaRPr b="0" lang="en-IN" sz="1800" spc="-1" strike="noStrike">
              <a:latin typeface="Arial"/>
            </a:endParaRPr>
          </a:p>
          <a:p>
            <a:pPr>
              <a:lnSpc>
                <a:spcPct val="100000"/>
              </a:lnSpc>
            </a:pPr>
            <a:r>
              <a:rPr b="0" lang="en-IN" sz="2000" spc="-1" strike="noStrike">
                <a:solidFill>
                  <a:srgbClr val="0077aa"/>
                </a:solidFill>
                <a:latin typeface="Leelawadee UI Semilight"/>
              </a:rPr>
              <a:t>innodb_file_per_table = 1</a:t>
            </a:r>
            <a:endParaRPr b="0" lang="en-IN" sz="2000" spc="-1" strike="noStrike">
              <a:latin typeface="Arial"/>
            </a:endParaRPr>
          </a:p>
        </p:txBody>
      </p:sp>
      <p:sp>
        <p:nvSpPr>
          <p:cNvPr id="708" name="CustomShape 5"/>
          <p:cNvSpPr/>
          <p:nvPr/>
        </p:nvSpPr>
        <p:spPr>
          <a:xfrm>
            <a:off x="304920" y="3581280"/>
            <a:ext cx="8534160" cy="25297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6c86"/>
                </a:solidFill>
                <a:latin typeface="Segoe UI Light"/>
              </a:rPr>
              <a:t>Tablespace</a:t>
            </a:r>
            <a:r>
              <a:rPr b="0" lang="en-IN" sz="2000" spc="-1" strike="noStrike">
                <a:solidFill>
                  <a:srgbClr val="006c86"/>
                </a:solidFill>
                <a:latin typeface="Segoe UI Light"/>
              </a:rPr>
              <a:t>: A data file that can hold data for one or more InnoDB tables and associated indexes. </a:t>
            </a:r>
            <a:endParaRPr b="0" lang="en-IN" sz="2000" spc="-1" strike="noStrike">
              <a:latin typeface="Arial"/>
            </a:endParaRPr>
          </a:p>
          <a:p>
            <a:pPr marL="457200" indent="-456840">
              <a:lnSpc>
                <a:spcPct val="100000"/>
              </a:lnSpc>
              <a:buClr>
                <a:srgbClr val="006c86"/>
              </a:buClr>
              <a:buFont typeface="StarSymbol"/>
              <a:buAutoNum type="alphaLcPeriod"/>
            </a:pPr>
            <a:r>
              <a:rPr b="1" lang="en-IN" sz="2000" spc="-1" strike="noStrike">
                <a:solidFill>
                  <a:srgbClr val="006c86"/>
                </a:solidFill>
                <a:latin typeface="Segoe UI Light"/>
              </a:rPr>
              <a:t>System tablespace </a:t>
            </a:r>
            <a:endParaRPr b="0" lang="en-IN" sz="2000" spc="-1" strike="noStrike">
              <a:latin typeface="Arial"/>
            </a:endParaRPr>
          </a:p>
          <a:p>
            <a:pPr marL="457200" indent="-456840">
              <a:lnSpc>
                <a:spcPct val="100000"/>
              </a:lnSpc>
              <a:buClr>
                <a:srgbClr val="006c86"/>
              </a:buClr>
              <a:buFont typeface="StarSymbol"/>
              <a:buAutoNum type="alphaLcPeriod"/>
            </a:pPr>
            <a:r>
              <a:rPr b="1" lang="en-IN" sz="2000" spc="-1" strike="noStrike">
                <a:solidFill>
                  <a:srgbClr val="006c86"/>
                </a:solidFill>
                <a:latin typeface="Segoe UI Light"/>
              </a:rPr>
              <a:t>File per tablespace </a:t>
            </a:r>
            <a:endParaRPr b="0" lang="en-IN" sz="2000" spc="-1" strike="noStrike">
              <a:latin typeface="Arial"/>
            </a:endParaRPr>
          </a:p>
          <a:p>
            <a:pPr marL="457200" indent="-456840">
              <a:lnSpc>
                <a:spcPct val="100000"/>
              </a:lnSpc>
              <a:buClr>
                <a:srgbClr val="006c86"/>
              </a:buClr>
              <a:buFont typeface="StarSymbol"/>
              <a:buAutoNum type="alphaLcPeriod"/>
            </a:pPr>
            <a:r>
              <a:rPr b="1" lang="en-IN" sz="2000" spc="-1" strike="noStrike">
                <a:solidFill>
                  <a:srgbClr val="006c86"/>
                </a:solidFill>
                <a:latin typeface="Segoe UI Light"/>
              </a:rPr>
              <a:t>General tablespace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000" spc="-1" strike="noStrike">
                <a:solidFill>
                  <a:srgbClr val="006c86"/>
                </a:solidFill>
                <a:latin typeface="Segoe UI Light"/>
              </a:rPr>
              <a:t>Note:- </a:t>
            </a:r>
            <a:r>
              <a:rPr b="0" lang="en-IN" sz="2000" spc="-1" strike="noStrike">
                <a:solidFill>
                  <a:srgbClr val="006c86"/>
                </a:solidFill>
                <a:latin typeface="Segoe UI Light"/>
              </a:rPr>
              <a:t>By default, InnoDB contains only one tablespace called the </a:t>
            </a:r>
            <a:r>
              <a:rPr b="1" lang="en-IN" sz="2000" spc="-1" strike="noStrike">
                <a:solidFill>
                  <a:srgbClr val="006c86"/>
                </a:solidFill>
                <a:latin typeface="Segoe UI Light"/>
              </a:rPr>
              <a:t>System tablespace</a:t>
            </a:r>
            <a:r>
              <a:rPr b="0" lang="en-IN" sz="2000" spc="-1" strike="noStrike">
                <a:solidFill>
                  <a:srgbClr val="006c86"/>
                </a:solidFill>
                <a:latin typeface="Segoe UI Light"/>
              </a:rPr>
              <a:t> whose identifier is 0</a:t>
            </a:r>
            <a:endParaRPr b="0" lang="en-IN" sz="2000" spc="-1" strike="noStrike">
              <a:latin typeface="Arial"/>
            </a:endParaRPr>
          </a:p>
        </p:txBody>
      </p:sp>
    </p:spTree>
  </p:cSld>
  <p:timing>
    <p:tnLst>
      <p:par>
        <p:cTn id="233" dur="indefinite" restart="never" nodeType="tmRoot">
          <p:childTnLst>
            <p:seq>
              <p:cTn id="234"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TextShape 1"/>
          <p:cNvSpPr txBox="1"/>
          <p:nvPr/>
        </p:nvSpPr>
        <p:spPr>
          <a:xfrm>
            <a:off x="0" y="228600"/>
            <a:ext cx="487656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ENGINES Syntax</a:t>
            </a:r>
            <a:endParaRPr b="0" lang="en-US" sz="3200" spc="-1" strike="noStrike">
              <a:solidFill>
                <a:srgbClr val="000000"/>
              </a:solidFill>
              <a:latin typeface="Gill Sans MT"/>
            </a:endParaRPr>
          </a:p>
        </p:txBody>
      </p:sp>
      <p:sp>
        <p:nvSpPr>
          <p:cNvPr id="710" name="CustomShape 2"/>
          <p:cNvSpPr/>
          <p:nvPr/>
        </p:nvSpPr>
        <p:spPr>
          <a:xfrm>
            <a:off x="152280" y="1425600"/>
            <a:ext cx="8762760" cy="3952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Leelawadee UI Semilight"/>
              </a:rPr>
              <a:t>SHOW </a:t>
            </a:r>
            <a:r>
              <a:rPr b="0" lang="en-IN" sz="1800" spc="-1" strike="noStrike">
                <a:solidFill>
                  <a:srgbClr val="a67f59"/>
                </a:solidFill>
                <a:latin typeface="Leelawadee UI Semilight"/>
              </a:rPr>
              <a:t>[STORAGE] </a:t>
            </a:r>
            <a:r>
              <a:rPr b="0" lang="en-IN" sz="2000" spc="-1" strike="noStrike">
                <a:solidFill>
                  <a:srgbClr val="0077aa"/>
                </a:solidFill>
                <a:latin typeface="Leelawadee UI Semilight"/>
              </a:rPr>
              <a:t>ENGINES</a:t>
            </a:r>
            <a:endParaRPr b="0" lang="en-IN" sz="2000" spc="-1" strike="noStrike">
              <a:latin typeface="Arial"/>
            </a:endParaRPr>
          </a:p>
        </p:txBody>
      </p:sp>
      <p:sp>
        <p:nvSpPr>
          <p:cNvPr id="711" name="CustomShape 3"/>
          <p:cNvSpPr/>
          <p:nvPr/>
        </p:nvSpPr>
        <p:spPr>
          <a:xfrm>
            <a:off x="152280" y="3207600"/>
            <a:ext cx="3580920" cy="91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0c0"/>
              </a:buClr>
              <a:buFont typeface="Arial"/>
              <a:buChar char="•"/>
            </a:pPr>
            <a:r>
              <a:rPr b="0" lang="en-IN" sz="1800" spc="-1" strike="noStrike">
                <a:solidFill>
                  <a:srgbClr val="0070c0"/>
                </a:solidFill>
                <a:latin typeface="Arial"/>
                <a:ea typeface="Arial Unicode MS"/>
              </a:rPr>
              <a:t>show engines;</a:t>
            </a:r>
            <a:endParaRPr b="0" lang="en-IN" sz="1800" spc="-1" strike="noStrike">
              <a:latin typeface="Arial"/>
            </a:endParaRPr>
          </a:p>
          <a:p>
            <a:pPr marL="343080" indent="-342720">
              <a:lnSpc>
                <a:spcPct val="150000"/>
              </a:lnSpc>
              <a:buClr>
                <a:srgbClr val="0070c0"/>
              </a:buClr>
              <a:buFont typeface="Arial"/>
              <a:buChar char="•"/>
            </a:pPr>
            <a:r>
              <a:rPr b="0" lang="en-IN" sz="1800" spc="-1" strike="noStrike">
                <a:solidFill>
                  <a:srgbClr val="0070c0"/>
                </a:solidFill>
                <a:latin typeface="Arial"/>
                <a:ea typeface="Arial Unicode MS"/>
              </a:rPr>
              <a:t>show STORAGE engines;</a:t>
            </a:r>
            <a:endParaRPr b="0" lang="en-IN" sz="1800" spc="-1" strike="noStrike">
              <a:latin typeface="Arial"/>
            </a:endParaRPr>
          </a:p>
        </p:txBody>
      </p:sp>
      <p:sp>
        <p:nvSpPr>
          <p:cNvPr id="712" name="CustomShape 4"/>
          <p:cNvSpPr/>
          <p:nvPr/>
        </p:nvSpPr>
        <p:spPr>
          <a:xfrm>
            <a:off x="5029200" y="2830680"/>
            <a:ext cx="4038120" cy="364680"/>
          </a:xfrm>
          <a:prstGeom prst="rect">
            <a:avLst/>
          </a:prstGeom>
          <a:solidFill>
            <a:srgbClr val="0070c0"/>
          </a:solidFill>
          <a:ln>
            <a:noFill/>
          </a:ln>
        </p:spPr>
        <p:style>
          <a:lnRef idx="0"/>
          <a:fillRef idx="0"/>
          <a:effectRef idx="0"/>
          <a:fontRef idx="minor"/>
        </p:style>
        <p:txBody>
          <a:bodyPr lIns="90000" rIns="90000" tIns="45000" bIns="45000"/>
          <a:p>
            <a:pPr>
              <a:lnSpc>
                <a:spcPct val="100000"/>
              </a:lnSpc>
            </a:pPr>
            <a:r>
              <a:rPr b="1" lang="en-IN" sz="1800" spc="-1" strike="noStrike">
                <a:solidFill>
                  <a:srgbClr val="f2f2f2"/>
                </a:solidFill>
                <a:latin typeface="Arial"/>
              </a:rPr>
              <a:t>INFORMATION_SCHEMA.ENGINES</a:t>
            </a:r>
            <a:endParaRPr b="0" lang="en-IN" sz="1800" spc="-1" strike="noStrike">
              <a:latin typeface="Arial"/>
            </a:endParaRPr>
          </a:p>
        </p:txBody>
      </p:sp>
      <p:sp>
        <p:nvSpPr>
          <p:cNvPr id="713" name="CustomShape 5"/>
          <p:cNvSpPr/>
          <p:nvPr/>
        </p:nvSpPr>
        <p:spPr>
          <a:xfrm>
            <a:off x="190440" y="1828800"/>
            <a:ext cx="8762760" cy="91332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0000"/>
                </a:solidFill>
                <a:latin typeface="Arial"/>
              </a:rPr>
              <a:t>SHOW ENGINES displays status information about the server's storage engines. This is particularly useful for checking whether a storage engine is supported, or to see what the default engine is.</a:t>
            </a:r>
            <a:endParaRPr b="0" lang="en-IN" sz="1800" spc="-1" strike="noStrike">
              <a:latin typeface="Arial"/>
            </a:endParaRPr>
          </a:p>
        </p:txBody>
      </p:sp>
      <p:sp>
        <p:nvSpPr>
          <p:cNvPr id="714" name="CustomShape 6"/>
          <p:cNvSpPr/>
          <p:nvPr/>
        </p:nvSpPr>
        <p:spPr>
          <a:xfrm>
            <a:off x="151560" y="4574160"/>
            <a:ext cx="8839800" cy="91332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gn="just">
              <a:lnSpc>
                <a:spcPct val="100000"/>
              </a:lnSpc>
            </a:pPr>
            <a:r>
              <a:rPr b="1" lang="en-IN" sz="1800" spc="-1" strike="noStrike">
                <a:solidFill>
                  <a:srgbClr val="0070c0"/>
                </a:solidFill>
                <a:latin typeface="Arial"/>
              </a:rPr>
              <a:t>INFORMATION_SCHEMA</a:t>
            </a:r>
            <a:r>
              <a:rPr b="0" lang="en-IN" sz="1800" spc="-1" strike="noStrike">
                <a:solidFill>
                  <a:srgbClr val="000000"/>
                </a:solidFill>
                <a:latin typeface="Arial"/>
              </a:rPr>
              <a:t> provides access to database metadata, information about the MySQL server such as the name of a database or table, the data type of a column, or access privileges.</a:t>
            </a:r>
            <a:endParaRPr b="0" lang="en-IN" sz="1800" spc="-1" strike="noStrike">
              <a:latin typeface="Arial"/>
            </a:endParaRPr>
          </a:p>
        </p:txBody>
      </p:sp>
      <p:sp>
        <p:nvSpPr>
          <p:cNvPr id="715" name="CustomShape 7"/>
          <p:cNvSpPr/>
          <p:nvPr/>
        </p:nvSpPr>
        <p:spPr>
          <a:xfrm>
            <a:off x="4876920" y="76320"/>
            <a:ext cx="4190760" cy="1461240"/>
          </a:xfrm>
          <a:prstGeom prst="rect">
            <a:avLst/>
          </a:prstGeom>
          <a:solidFill>
            <a:srgbClr val="cfff21"/>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0000"/>
                </a:solidFill>
                <a:latin typeface="georgia"/>
              </a:rPr>
              <a:t>For MySQL 5.5 and later, the default storage engine is </a:t>
            </a:r>
            <a:r>
              <a:rPr b="0" i="1" lang="en-IN" sz="1800" spc="-1" strike="noStrike">
                <a:solidFill>
                  <a:srgbClr val="000000"/>
                </a:solidFill>
                <a:latin typeface="georgia"/>
              </a:rPr>
              <a:t>InnoDB</a:t>
            </a:r>
            <a:r>
              <a:rPr b="0" lang="en-IN" sz="1800" spc="-1" strike="noStrike">
                <a:solidFill>
                  <a:srgbClr val="000000"/>
                </a:solidFill>
                <a:latin typeface="georgia"/>
              </a:rPr>
              <a:t>. The default storage engine for MySQL prior to version 5.5 was </a:t>
            </a:r>
            <a:r>
              <a:rPr b="0" i="1" lang="en-IN" sz="1800" spc="-1" strike="noStrike">
                <a:solidFill>
                  <a:srgbClr val="000000"/>
                </a:solidFill>
                <a:latin typeface="georgia"/>
              </a:rPr>
              <a:t>MyISAM</a:t>
            </a:r>
            <a:r>
              <a:rPr b="0" lang="en-IN" sz="1800" spc="-1" strike="noStrike">
                <a:solidFill>
                  <a:srgbClr val="000000"/>
                </a:solidFill>
                <a:latin typeface="georgia"/>
              </a:rPr>
              <a:t>.</a:t>
            </a:r>
            <a:endParaRPr b="0" lang="en-IN" sz="1800" spc="-1" strike="noStrike">
              <a:latin typeface="Arial"/>
            </a:endParaRPr>
          </a:p>
        </p:txBody>
      </p:sp>
    </p:spTree>
  </p:cSld>
  <p:timing>
    <p:tnLst>
      <p:par>
        <p:cTn id="235" dur="indefinite" restart="never" nodeType="tmRoot">
          <p:childTnLst>
            <p:seq>
              <p:cTn id="236" dur="indefinite"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ENGINES</a:t>
            </a:r>
            <a:endParaRPr b="0" lang="en-US" sz="3200" spc="-1" strike="noStrike">
              <a:solidFill>
                <a:srgbClr val="000000"/>
              </a:solidFill>
              <a:latin typeface="Gill Sans MT"/>
            </a:endParaRPr>
          </a:p>
        </p:txBody>
      </p:sp>
      <p:pic>
        <p:nvPicPr>
          <p:cNvPr id="717" name="Picture 7" descr=""/>
          <p:cNvPicPr/>
          <p:nvPr/>
        </p:nvPicPr>
        <p:blipFill>
          <a:blip r:embed="rId1"/>
          <a:stretch/>
        </p:blipFill>
        <p:spPr>
          <a:xfrm>
            <a:off x="152280" y="1371600"/>
            <a:ext cx="8838720" cy="3962160"/>
          </a:xfrm>
          <a:prstGeom prst="rect">
            <a:avLst/>
          </a:prstGeom>
          <a:ln>
            <a:noFill/>
          </a:ln>
        </p:spPr>
      </p:pic>
      <p:sp>
        <p:nvSpPr>
          <p:cNvPr id="718" name="CustomShape 2"/>
          <p:cNvSpPr/>
          <p:nvPr/>
        </p:nvSpPr>
        <p:spPr>
          <a:xfrm>
            <a:off x="228600" y="5562720"/>
            <a:ext cx="6171840" cy="54684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Arial"/>
                <a:ea typeface="Times New Roman"/>
              </a:rPr>
              <a:t>SET DEFAULT_STORAGE_ENGINE </a:t>
            </a:r>
            <a:r>
              <a:rPr b="0" lang="en-IN" sz="2000" spc="-1" strike="noStrike">
                <a:solidFill>
                  <a:srgbClr val="955e4b"/>
                </a:solidFill>
                <a:latin typeface="Arial"/>
                <a:ea typeface="Times New Roman"/>
              </a:rPr>
              <a:t>=</a:t>
            </a:r>
            <a:r>
              <a:rPr b="0" lang="en-IN" sz="2000" spc="-1" strike="noStrike">
                <a:solidFill>
                  <a:srgbClr val="0077aa"/>
                </a:solidFill>
                <a:latin typeface="Arial"/>
                <a:ea typeface="Times New Roman"/>
              </a:rPr>
              <a:t> </a:t>
            </a:r>
            <a:r>
              <a:rPr b="0" lang="en-IN" sz="2000" spc="-1" strike="noStrike">
                <a:solidFill>
                  <a:srgbClr val="669900"/>
                </a:solidFill>
                <a:latin typeface="Courier New"/>
                <a:ea typeface="Times New Roman"/>
              </a:rPr>
              <a:t>InnoDB</a:t>
            </a:r>
            <a:r>
              <a:rPr b="0" lang="en-IN" sz="2000" spc="-1" strike="noStrike">
                <a:solidFill>
                  <a:srgbClr val="0077aa"/>
                </a:solidFill>
                <a:latin typeface="Arial"/>
                <a:ea typeface="Times New Roman"/>
              </a:rPr>
              <a:t>;</a:t>
            </a:r>
            <a:endParaRPr b="0" lang="en-IN" sz="2000" spc="-1" strike="noStrike">
              <a:latin typeface="Arial"/>
            </a:endParaRPr>
          </a:p>
        </p:txBody>
      </p:sp>
    </p:spTree>
  </p:cSld>
  <p:timing>
    <p:tnLst>
      <p:par>
        <p:cTn id="237" dur="indefinite" restart="never" nodeType="tmRoot">
          <p:childTnLst>
            <p:seq>
              <p:cTn id="23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1" name="CustomShape 1"/>
          <p:cNvSpPr/>
          <p:nvPr/>
        </p:nvSpPr>
        <p:spPr>
          <a:xfrm>
            <a:off x="228600" y="914400"/>
            <a:ext cx="8686440" cy="28346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You know, how you have to put your toys away after playing, so you can find them easily the next time you want to play with them?</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Arial"/>
              </a:rPr>
              <a:t>A database is like a shelf to put your toys away, assume the toys are data instead.</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Arial"/>
              </a:rPr>
              <a:t>Now, the database can always find the right data easily - whether it's </a:t>
            </a:r>
            <a:r>
              <a:rPr b="1" i="1" lang="en-IN" sz="2000" spc="-1" strike="noStrike">
                <a:solidFill>
                  <a:srgbClr val="638cae"/>
                </a:solidFill>
                <a:latin typeface="Arial"/>
              </a:rPr>
              <a:t>"all the outdated toys"</a:t>
            </a:r>
            <a:r>
              <a:rPr b="0" i="1" lang="en-IN" sz="2000" spc="-1" strike="noStrike">
                <a:solidFill>
                  <a:srgbClr val="638cae"/>
                </a:solidFill>
                <a:latin typeface="Arial"/>
              </a:rPr>
              <a:t> </a:t>
            </a:r>
            <a:r>
              <a:rPr b="0" lang="en-IN" sz="2000" spc="-1" strike="noStrike">
                <a:solidFill>
                  <a:srgbClr val="000000"/>
                </a:solidFill>
                <a:latin typeface="Arial"/>
              </a:rPr>
              <a:t>or </a:t>
            </a:r>
            <a:r>
              <a:rPr b="1" i="1" lang="en-IN" sz="2000" spc="-1" strike="noStrike">
                <a:solidFill>
                  <a:srgbClr val="638cae"/>
                </a:solidFill>
                <a:latin typeface="Arial"/>
              </a:rPr>
              <a:t>"all the yellow toys,"</a:t>
            </a:r>
            <a:r>
              <a:rPr b="0" lang="en-IN" sz="2000" spc="-1" strike="noStrike">
                <a:solidFill>
                  <a:srgbClr val="000000"/>
                </a:solidFill>
                <a:latin typeface="Arial"/>
              </a:rPr>
              <a:t> the computer can get / fetch everything very quickly, as it is stored in database.</a:t>
            </a:r>
            <a:endParaRPr b="0" lang="en-IN" sz="2000" spc="-1" strike="noStrike">
              <a:latin typeface="Arial"/>
            </a:endParaRPr>
          </a:p>
        </p:txBody>
      </p:sp>
      <p:sp>
        <p:nvSpPr>
          <p:cNvPr id="172" name="CustomShape 2"/>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Explain</a:t>
            </a:r>
            <a:r>
              <a:rPr b="1" i="1" lang="en-IN" sz="3600" spc="-1" strike="noStrike">
                <a:solidFill>
                  <a:srgbClr val="ffff00"/>
                </a:solidFill>
                <a:latin typeface="Gill Sans MT"/>
              </a:rPr>
              <a:t> </a:t>
            </a:r>
            <a:r>
              <a:rPr b="0" lang="en-IN" sz="3600" spc="-1" strike="noStrike">
                <a:solidFill>
                  <a:srgbClr val="ffff00"/>
                </a:solidFill>
                <a:latin typeface="Arial"/>
              </a:rPr>
              <a:t>a database in three sentences.  </a:t>
            </a:r>
            <a:endParaRPr b="0" lang="en-IN" sz="3600" spc="-1" strike="noStrike">
              <a:latin typeface="Arial"/>
            </a:endParaRPr>
          </a:p>
        </p:txBody>
      </p:sp>
      <p:pic>
        <p:nvPicPr>
          <p:cNvPr id="173" name="Picture 1" descr=""/>
          <p:cNvPicPr/>
          <p:nvPr/>
        </p:nvPicPr>
        <p:blipFill>
          <a:blip r:embed="rId1"/>
          <a:stretch/>
        </p:blipFill>
        <p:spPr>
          <a:xfrm>
            <a:off x="6019920" y="3396240"/>
            <a:ext cx="3091320" cy="30913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SHOW DATABASES</a:t>
            </a:r>
            <a:endParaRPr b="0" lang="en-IN" sz="4800" spc="-1" strike="noStrike">
              <a:latin typeface="Arial"/>
            </a:endParaRPr>
          </a:p>
        </p:txBody>
      </p:sp>
    </p:spTree>
  </p:cSld>
  <p:timing>
    <p:tnLst>
      <p:par>
        <p:cTn id="239" dur="indefinite" restart="never" nodeType="tmRoot">
          <p:childTnLst>
            <p:seq>
              <p:cTn id="240" dur="indefinite" nodeType="mainSeq"/>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DATABASES Syntax</a:t>
            </a:r>
            <a:endParaRPr b="0" lang="en-US" sz="3200" spc="-1" strike="noStrike">
              <a:solidFill>
                <a:srgbClr val="000000"/>
              </a:solidFill>
              <a:latin typeface="Gill Sans MT"/>
            </a:endParaRPr>
          </a:p>
        </p:txBody>
      </p:sp>
      <p:sp>
        <p:nvSpPr>
          <p:cNvPr id="721" name="CustomShape 2"/>
          <p:cNvSpPr/>
          <p:nvPr/>
        </p:nvSpPr>
        <p:spPr>
          <a:xfrm>
            <a:off x="152280" y="2819520"/>
            <a:ext cx="8838720" cy="173628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ea typeface="Times New Roman"/>
              </a:rPr>
              <a:t>SHOW DATABASES;</a:t>
            </a:r>
            <a:endParaRPr b="0" lang="en-IN" sz="1800" spc="-1" strike="noStrike">
              <a:latin typeface="Arial"/>
            </a:endParaRPr>
          </a:p>
          <a:p>
            <a:pPr>
              <a:lnSpc>
                <a:spcPct val="150000"/>
              </a:lnSpc>
            </a:pPr>
            <a:r>
              <a:rPr b="0" lang="en-IN" sz="1800" spc="-1" strike="noStrike">
                <a:solidFill>
                  <a:srgbClr val="0077aa"/>
                </a:solidFill>
                <a:latin typeface="Courier New"/>
                <a:ea typeface="Times New Roman"/>
              </a:rPr>
              <a:t>SHOW SCHEMAS;</a:t>
            </a:r>
            <a:endParaRPr b="0" lang="en-IN" sz="1800" spc="-1" strike="noStrike">
              <a:latin typeface="Arial"/>
            </a:endParaRPr>
          </a:p>
          <a:p>
            <a:pPr>
              <a:lnSpc>
                <a:spcPct val="150000"/>
              </a:lnSpc>
            </a:pPr>
            <a:r>
              <a:rPr b="0" lang="en-IN" sz="1800" spc="-1" strike="noStrike">
                <a:solidFill>
                  <a:srgbClr val="0077aa"/>
                </a:solidFill>
                <a:latin typeface="Courier New"/>
                <a:ea typeface="Times New Roman"/>
              </a:rPr>
              <a:t>SHOW DATABASES </a:t>
            </a:r>
            <a:r>
              <a:rPr b="0" lang="en-IN" sz="1800" spc="-1" strike="noStrike">
                <a:solidFill>
                  <a:srgbClr val="a67f59"/>
                </a:solidFill>
                <a:latin typeface="Courier New"/>
                <a:ea typeface="Times New Roman"/>
              </a:rPr>
              <a:t>LIKE</a:t>
            </a:r>
            <a:r>
              <a:rPr b="0" lang="en-IN" sz="1800" spc="-1" strike="noStrike">
                <a:solidFill>
                  <a:srgbClr val="0077aa"/>
                </a:solidFill>
                <a:latin typeface="Courier New"/>
                <a:ea typeface="Times New Roman"/>
              </a:rPr>
              <a:t> </a:t>
            </a:r>
            <a:r>
              <a:rPr b="0" lang="en-IN" sz="1800" spc="-1" strike="noStrike">
                <a:solidFill>
                  <a:srgbClr val="669900"/>
                </a:solidFill>
                <a:latin typeface="Courier New"/>
                <a:ea typeface="Times New Roman"/>
              </a:rPr>
              <a:t>'U%</a:t>
            </a:r>
            <a:r>
              <a:rPr b="0" lang="en-IN" sz="1800" spc="-1" strike="noStrike">
                <a:solidFill>
                  <a:srgbClr val="0077aa"/>
                </a:solidFill>
                <a:latin typeface="Courier New"/>
                <a:ea typeface="Times New Roman"/>
              </a:rPr>
              <a:t>';</a:t>
            </a:r>
            <a:endParaRPr b="0" lang="en-IN" sz="1800" spc="-1" strike="noStrike">
              <a:latin typeface="Arial"/>
            </a:endParaRPr>
          </a:p>
          <a:p>
            <a:pPr>
              <a:lnSpc>
                <a:spcPct val="150000"/>
              </a:lnSpc>
            </a:pPr>
            <a:r>
              <a:rPr b="0" lang="en-IN" sz="1800" spc="-1" strike="noStrike">
                <a:solidFill>
                  <a:srgbClr val="0077aa"/>
                </a:solidFill>
                <a:latin typeface="Courier New"/>
                <a:ea typeface="Times New Roman"/>
              </a:rPr>
              <a:t>SHOW SCHEMAS </a:t>
            </a:r>
            <a:r>
              <a:rPr b="0" lang="en-IN" sz="1800" spc="-1" strike="noStrike">
                <a:solidFill>
                  <a:srgbClr val="a67f59"/>
                </a:solidFill>
                <a:latin typeface="Courier New"/>
                <a:ea typeface="Times New Roman"/>
              </a:rPr>
              <a:t>LIKE</a:t>
            </a:r>
            <a:r>
              <a:rPr b="0" lang="en-IN" sz="1800" spc="-1" strike="noStrike">
                <a:solidFill>
                  <a:srgbClr val="0077aa"/>
                </a:solidFill>
                <a:latin typeface="Courier New"/>
                <a:ea typeface="Times New Roman"/>
              </a:rPr>
              <a:t> </a:t>
            </a:r>
            <a:r>
              <a:rPr b="0" lang="en-IN" sz="1800" spc="-1" strike="noStrike">
                <a:solidFill>
                  <a:srgbClr val="669900"/>
                </a:solidFill>
                <a:latin typeface="Courier New"/>
                <a:ea typeface="Times New Roman"/>
              </a:rPr>
              <a:t>'U%</a:t>
            </a:r>
            <a:r>
              <a:rPr b="0" lang="en-IN" sz="1800" spc="-1" strike="noStrike">
                <a:solidFill>
                  <a:srgbClr val="0077aa"/>
                </a:solidFill>
                <a:latin typeface="Courier New"/>
                <a:ea typeface="Times New Roman"/>
              </a:rPr>
              <a:t>';</a:t>
            </a:r>
            <a:endParaRPr b="0" lang="en-IN" sz="1800" spc="-1" strike="noStrike">
              <a:latin typeface="Arial"/>
            </a:endParaRPr>
          </a:p>
        </p:txBody>
      </p:sp>
      <p:sp>
        <p:nvSpPr>
          <p:cNvPr id="722" name="CustomShape 3"/>
          <p:cNvSpPr/>
          <p:nvPr/>
        </p:nvSpPr>
        <p:spPr>
          <a:xfrm>
            <a:off x="2438280" y="2325600"/>
            <a:ext cx="6476760" cy="364680"/>
          </a:xfrm>
          <a:prstGeom prst="rect">
            <a:avLst/>
          </a:prstGeom>
          <a:solidFill>
            <a:srgbClr val="0070c0"/>
          </a:solidFill>
          <a:ln>
            <a:noFill/>
          </a:ln>
        </p:spPr>
        <p:style>
          <a:lnRef idx="0"/>
          <a:fillRef idx="0"/>
          <a:effectRef idx="0"/>
          <a:fontRef idx="minor"/>
        </p:style>
        <p:txBody>
          <a:bodyPr lIns="90000" rIns="90000" tIns="45000" bIns="45000"/>
          <a:p>
            <a:pPr>
              <a:lnSpc>
                <a:spcPct val="100000"/>
              </a:lnSpc>
            </a:pPr>
            <a:r>
              <a:rPr b="1" lang="en-IN" sz="1800" spc="-1" strike="noStrike">
                <a:solidFill>
                  <a:srgbClr val="f2f2f2"/>
                </a:solidFill>
                <a:latin typeface="Arial"/>
              </a:rPr>
              <a:t>SHOW SCHEMAS is a synonym for SHOW DATABASES.</a:t>
            </a:r>
            <a:endParaRPr b="0" lang="en-IN" sz="1800" spc="-1" strike="noStrike">
              <a:latin typeface="Arial"/>
            </a:endParaRPr>
          </a:p>
        </p:txBody>
      </p:sp>
      <p:sp>
        <p:nvSpPr>
          <p:cNvPr id="723" name="CustomShape 4"/>
          <p:cNvSpPr/>
          <p:nvPr/>
        </p:nvSpPr>
        <p:spPr>
          <a:xfrm>
            <a:off x="457200" y="1411200"/>
            <a:ext cx="56145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0077aa"/>
                </a:solidFill>
                <a:latin typeface="Courier New"/>
              </a:rPr>
              <a:t>DATABASES</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SCHEMAS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
        <p:nvSpPr>
          <p:cNvPr id="724" name="CustomShape 5"/>
          <p:cNvSpPr/>
          <p:nvPr/>
        </p:nvSpPr>
        <p:spPr>
          <a:xfrm>
            <a:off x="228600" y="5151240"/>
            <a:ext cx="8686440" cy="700200"/>
          </a:xfrm>
          <a:prstGeom prst="rect">
            <a:avLst/>
          </a:prstGeom>
          <a:noFill/>
          <a:ln>
            <a:noFill/>
          </a:ln>
        </p:spPr>
        <p:style>
          <a:lnRef idx="0"/>
          <a:fillRef idx="0"/>
          <a:effectRef idx="0"/>
          <a:fontRef idx="minor"/>
        </p:style>
        <p:txBody>
          <a:bodyPr lIns="90000" rIns="90000" tIns="45000" bIns="45000"/>
          <a:p>
            <a:pPr>
              <a:lnSpc>
                <a:spcPct val="100000"/>
              </a:lnSpc>
            </a:pPr>
            <a:r>
              <a:rPr b="1" i="1" lang="en-IN" sz="2000" spc="-1" strike="noStrike">
                <a:solidFill>
                  <a:srgbClr val="c74c49"/>
                </a:solidFill>
                <a:latin typeface="Arial"/>
              </a:rPr>
              <a:t>NULL</a:t>
            </a:r>
            <a:r>
              <a:rPr b="0" lang="en-IN" sz="2000" spc="-1" strike="noStrike">
                <a:solidFill>
                  <a:srgbClr val="000000"/>
                </a:solidFill>
                <a:latin typeface="Arial"/>
              </a:rPr>
              <a:t> means “no database is selected”. Issue the </a:t>
            </a:r>
            <a:r>
              <a:rPr b="1" i="1" lang="en-IN" sz="2000" spc="-1" strike="noStrike">
                <a:solidFill>
                  <a:srgbClr val="c74c49"/>
                </a:solidFill>
                <a:latin typeface="Arial"/>
              </a:rPr>
              <a:t>USE dbName</a:t>
            </a:r>
            <a:r>
              <a:rPr b="0" lang="en-IN" sz="2000" spc="-1" strike="noStrike">
                <a:solidFill>
                  <a:srgbClr val="000000"/>
                </a:solidFill>
                <a:latin typeface="Arial"/>
              </a:rPr>
              <a:t> command to select the database.</a:t>
            </a:r>
            <a:endParaRPr b="0" lang="en-IN" sz="2000" spc="-1" strike="noStrike">
              <a:latin typeface="Arial"/>
            </a:endParaRPr>
          </a:p>
        </p:txBody>
      </p:sp>
    </p:spTree>
  </p:cSld>
  <p:timing>
    <p:tnLst>
      <p:par>
        <p:cTn id="241" dur="indefinite" restart="never" nodeType="tmRoot">
          <p:childTnLst>
            <p:seq>
              <p:cTn id="242" dur="indefinite" nodeType="mainSeq"/>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5" name="Picture 5" descr=""/>
          <p:cNvPicPr/>
          <p:nvPr/>
        </p:nvPicPr>
        <p:blipFill>
          <a:blip r:embed="rId1"/>
          <a:stretch/>
        </p:blipFill>
        <p:spPr>
          <a:xfrm>
            <a:off x="4085640" y="42120"/>
            <a:ext cx="5011920" cy="3061440"/>
          </a:xfrm>
          <a:prstGeom prst="rect">
            <a:avLst/>
          </a:prstGeom>
          <a:ln>
            <a:noFill/>
          </a:ln>
        </p:spPr>
      </p:pic>
      <p:sp>
        <p:nvSpPr>
          <p:cNvPr id="72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USE DATABASES</a:t>
            </a:r>
            <a:endParaRPr b="0" lang="en-IN" sz="4800" spc="-1" strike="noStrike">
              <a:latin typeface="Arial"/>
            </a:endParaRPr>
          </a:p>
        </p:txBody>
      </p:sp>
      <p:sp>
        <p:nvSpPr>
          <p:cNvPr id="727" name="CustomShape 2"/>
          <p:cNvSpPr/>
          <p:nvPr/>
        </p:nvSpPr>
        <p:spPr>
          <a:xfrm>
            <a:off x="152280" y="3200400"/>
            <a:ext cx="8838720" cy="143100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200" spc="-1" strike="noStrike">
                <a:solidFill>
                  <a:srgbClr val="000000"/>
                </a:solidFill>
                <a:latin typeface="Segoe UI Light"/>
              </a:rPr>
              <a:t>The USE db_name statement tells MySQL to use the db_name database as the default (current) database for subsequent statements. The database remains the default until the end of the session or another USE statement is issued.</a:t>
            </a:r>
            <a:endParaRPr b="0" lang="en-IN" sz="2200" spc="-1" strike="noStrike">
              <a:latin typeface="Arial"/>
            </a:endParaRPr>
          </a:p>
        </p:txBody>
      </p:sp>
    </p:spTree>
  </p:cSld>
  <p:timing>
    <p:tnLst>
      <p:par>
        <p:cTn id="243" dur="indefinite" restart="never" nodeType="tmRoot">
          <p:childTnLst>
            <p:seq>
              <p:cTn id="244" dur="indefinite" nodeType="mainSeq"/>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USE DATABASES Syntax</a:t>
            </a:r>
            <a:endParaRPr b="0" lang="en-US" sz="3200" spc="-1" strike="noStrike">
              <a:solidFill>
                <a:srgbClr val="000000"/>
              </a:solidFill>
              <a:latin typeface="Gill Sans MT"/>
            </a:endParaRPr>
          </a:p>
        </p:txBody>
      </p:sp>
      <p:sp>
        <p:nvSpPr>
          <p:cNvPr id="729" name="CustomShape 2"/>
          <p:cNvSpPr/>
          <p:nvPr/>
        </p:nvSpPr>
        <p:spPr>
          <a:xfrm>
            <a:off x="152280" y="3505320"/>
            <a:ext cx="8838720" cy="9133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Arial"/>
              </a:rPr>
              <a:t>USE </a:t>
            </a:r>
            <a:r>
              <a:rPr b="0" lang="en-IN" sz="1800" spc="-1" strike="noStrike">
                <a:solidFill>
                  <a:srgbClr val="669900"/>
                </a:solidFill>
                <a:latin typeface="Arial"/>
              </a:rPr>
              <a:t>db1</a:t>
            </a:r>
            <a:endParaRPr b="0" lang="en-IN" sz="1800" spc="-1" strike="noStrike">
              <a:latin typeface="Arial"/>
            </a:endParaRPr>
          </a:p>
          <a:p>
            <a:pPr>
              <a:lnSpc>
                <a:spcPct val="150000"/>
              </a:lnSpc>
            </a:pPr>
            <a:r>
              <a:rPr b="0" lang="en-IN" sz="1800" spc="-1" strike="noStrike">
                <a:solidFill>
                  <a:srgbClr val="0077aa"/>
                </a:solidFill>
                <a:latin typeface="Arial"/>
              </a:rPr>
              <a:t>\U </a:t>
            </a:r>
            <a:r>
              <a:rPr b="0" lang="en-IN" sz="1800" spc="-1" strike="noStrike">
                <a:solidFill>
                  <a:srgbClr val="669900"/>
                </a:solidFill>
                <a:latin typeface="Arial"/>
              </a:rPr>
              <a:t>db1</a:t>
            </a:r>
            <a:endParaRPr b="0" lang="en-IN" sz="1800" spc="-1" strike="noStrike">
              <a:latin typeface="Arial"/>
            </a:endParaRPr>
          </a:p>
        </p:txBody>
      </p:sp>
      <p:sp>
        <p:nvSpPr>
          <p:cNvPr id="730" name="CustomShape 3"/>
          <p:cNvSpPr/>
          <p:nvPr/>
        </p:nvSpPr>
        <p:spPr>
          <a:xfrm>
            <a:off x="2438280" y="2325600"/>
            <a:ext cx="6476760" cy="913320"/>
          </a:xfrm>
          <a:prstGeom prst="rect">
            <a:avLst/>
          </a:prstGeom>
          <a:solidFill>
            <a:srgbClr val="0070c0"/>
          </a:solidFill>
          <a:ln>
            <a:noFill/>
          </a:ln>
        </p:spPr>
        <p:style>
          <a:lnRef idx="0"/>
          <a:fillRef idx="0"/>
          <a:effectRef idx="0"/>
          <a:fontRef idx="minor"/>
        </p:style>
        <p:txBody>
          <a:bodyPr lIns="90000" rIns="90000" tIns="45000" bIns="45000"/>
          <a:p>
            <a:pPr marL="285840" indent="-285480">
              <a:lnSpc>
                <a:spcPct val="150000"/>
              </a:lnSpc>
              <a:buClr>
                <a:srgbClr val="f2f2f2"/>
              </a:buClr>
              <a:buFont typeface="Arial"/>
              <a:buChar char="•"/>
            </a:pPr>
            <a:r>
              <a:rPr b="1" lang="en-IN" sz="1800" spc="-1" strike="noStrike">
                <a:solidFill>
                  <a:srgbClr val="f2f2f2"/>
                </a:solidFill>
                <a:latin typeface="Arial"/>
              </a:rPr>
              <a:t>USE, does not require a semicolon.</a:t>
            </a:r>
            <a:endParaRPr b="0" lang="en-IN" sz="1800" spc="-1" strike="noStrike">
              <a:latin typeface="Arial"/>
            </a:endParaRPr>
          </a:p>
          <a:p>
            <a:pPr marL="285840" indent="-285480">
              <a:lnSpc>
                <a:spcPct val="150000"/>
              </a:lnSpc>
              <a:buClr>
                <a:srgbClr val="f2f2f2"/>
              </a:buClr>
              <a:buFont typeface="Arial"/>
              <a:buChar char="•"/>
            </a:pPr>
            <a:r>
              <a:rPr b="1" lang="en-IN" sz="1800" spc="-1" strike="noStrike">
                <a:solidFill>
                  <a:srgbClr val="f2f2f2"/>
                </a:solidFill>
                <a:latin typeface="Arial"/>
              </a:rPr>
              <a:t>USE must be followed by a database name.</a:t>
            </a:r>
            <a:endParaRPr b="0" lang="en-IN" sz="1800" spc="-1" strike="noStrike">
              <a:latin typeface="Arial"/>
            </a:endParaRPr>
          </a:p>
        </p:txBody>
      </p:sp>
      <p:sp>
        <p:nvSpPr>
          <p:cNvPr id="731" name="CustomShape 4"/>
          <p:cNvSpPr/>
          <p:nvPr/>
        </p:nvSpPr>
        <p:spPr>
          <a:xfrm>
            <a:off x="455400" y="1399320"/>
            <a:ext cx="1688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77aa"/>
                </a:solidFill>
                <a:latin typeface="Courier New"/>
              </a:rPr>
              <a:t>USE</a:t>
            </a:r>
            <a:r>
              <a:rPr b="0" lang="en-IN" sz="1800" spc="-1" strike="noStrike">
                <a:solidFill>
                  <a:srgbClr val="000000"/>
                </a:solidFill>
                <a:latin typeface="Courier New"/>
              </a:rPr>
              <a:t> </a:t>
            </a:r>
            <a:r>
              <a:rPr b="0" i="1" lang="en-IN" sz="1800" spc="-1" strike="noStrike">
                <a:solidFill>
                  <a:srgbClr val="000000"/>
                </a:solidFill>
                <a:latin typeface="Courier New"/>
              </a:rPr>
              <a:t>db_name</a:t>
            </a:r>
            <a:endParaRPr b="0" lang="en-IN" sz="1800" spc="-1" strike="noStrike">
              <a:latin typeface="Arial"/>
            </a:endParaRPr>
          </a:p>
        </p:txBody>
      </p:sp>
    </p:spTree>
  </p:cSld>
  <p:timing>
    <p:tnLst>
      <p:par>
        <p:cTn id="245" dur="indefinite" restart="never" nodeType="tmRoot">
          <p:childTnLst>
            <p:seq>
              <p:cTn id="246" dur="indefinite" nodeType="mainSeq"/>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CREATE DATABASE</a:t>
            </a:r>
            <a:endParaRPr b="0" lang="en-IN" sz="4800" spc="-1" strike="noStrike">
              <a:latin typeface="Arial"/>
            </a:endParaRPr>
          </a:p>
        </p:txBody>
      </p:sp>
    </p:spTree>
  </p:cSld>
  <p:timing>
    <p:tnLst>
      <p:par>
        <p:cTn id="247" dur="indefinite" restart="never" nodeType="tmRoot">
          <p:childTnLst>
            <p:seq>
              <p:cTn id="248" dur="indefinite" nodeType="mainSeq"/>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2f2f2"/>
                </a:solidFill>
                <a:latin typeface="Arial"/>
              </a:rPr>
              <a:t>CREATE DATABASE</a:t>
            </a:r>
            <a:endParaRPr b="0" lang="en-IN" sz="3200" spc="-1" strike="noStrike">
              <a:latin typeface="Arial"/>
            </a:endParaRPr>
          </a:p>
        </p:txBody>
      </p:sp>
      <p:sp>
        <p:nvSpPr>
          <p:cNvPr id="734" name="CustomShape 2"/>
          <p:cNvSpPr/>
          <p:nvPr/>
        </p:nvSpPr>
        <p:spPr>
          <a:xfrm>
            <a:off x="217800" y="1611720"/>
            <a:ext cx="87735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{DATABASE | SCHEMA} [IF NOT EXISTS] db_name</a:t>
            </a:r>
            <a:endParaRPr b="0" lang="en-IN" sz="2000" spc="-1" strike="noStrike">
              <a:latin typeface="Arial"/>
            </a:endParaRPr>
          </a:p>
        </p:txBody>
      </p:sp>
      <p:sp>
        <p:nvSpPr>
          <p:cNvPr id="735" name="CustomShape 3"/>
          <p:cNvSpPr/>
          <p:nvPr/>
        </p:nvSpPr>
        <p:spPr>
          <a:xfrm>
            <a:off x="152280" y="2819520"/>
            <a:ext cx="8838720" cy="9133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0c0"/>
                </a:solidFill>
                <a:latin typeface="Courier New"/>
                <a:ea typeface="Arial Unicode MS"/>
              </a:rPr>
              <a:t>CREATE DATABASE </a:t>
            </a:r>
            <a:r>
              <a:rPr b="0" lang="en-IN" sz="1800" spc="-1" strike="noStrike">
                <a:solidFill>
                  <a:srgbClr val="669900"/>
                </a:solidFill>
                <a:latin typeface="Courier New"/>
                <a:ea typeface="Arial Unicode MS"/>
              </a:rPr>
              <a:t>db1</a:t>
            </a:r>
            <a:r>
              <a:rPr b="0" lang="en-IN" sz="1800" spc="-1" strike="noStrike">
                <a:solidFill>
                  <a:srgbClr val="0070c0"/>
                </a:solidFill>
                <a:latin typeface="Courier New"/>
                <a:ea typeface="Arial Unicode MS"/>
              </a:rPr>
              <a:t>;</a:t>
            </a:r>
            <a:endParaRPr b="0" lang="en-IN" sz="1800" spc="-1" strike="noStrike">
              <a:latin typeface="Arial"/>
            </a:endParaRPr>
          </a:p>
          <a:p>
            <a:pPr>
              <a:lnSpc>
                <a:spcPct val="150000"/>
              </a:lnSpc>
            </a:pPr>
            <a:r>
              <a:rPr b="0" lang="en-IN" sz="1800" spc="-1" strike="noStrike">
                <a:solidFill>
                  <a:srgbClr val="0070c0"/>
                </a:solidFill>
                <a:latin typeface="Courier New"/>
                <a:ea typeface="Arial Unicode MS"/>
              </a:rPr>
              <a:t>CREATE DATABASE </a:t>
            </a:r>
            <a:r>
              <a:rPr b="0" lang="en-IN" sz="1800" spc="-1" strike="noStrike">
                <a:solidFill>
                  <a:srgbClr val="a67f59"/>
                </a:solidFill>
                <a:latin typeface="Courier New"/>
                <a:ea typeface="Arial Unicode MS"/>
              </a:rPr>
              <a:t>IF NOT EXISTS </a:t>
            </a:r>
            <a:r>
              <a:rPr b="0" lang="en-IN" sz="1800" spc="-1" strike="noStrike">
                <a:solidFill>
                  <a:srgbClr val="669900"/>
                </a:solidFill>
                <a:latin typeface="Courier New"/>
                <a:ea typeface="Arial Unicode MS"/>
              </a:rPr>
              <a:t>db1</a:t>
            </a:r>
            <a:r>
              <a:rPr b="0" lang="en-IN" sz="1800" spc="-1" strike="noStrike">
                <a:solidFill>
                  <a:srgbClr val="0070c0"/>
                </a:solidFill>
                <a:latin typeface="Courier New"/>
                <a:ea typeface="Arial Unicode MS"/>
              </a:rPr>
              <a:t>;</a:t>
            </a:r>
            <a:endParaRPr b="0" lang="en-IN" sz="1800" spc="-1" strike="noStrike">
              <a:latin typeface="Arial"/>
            </a:endParaRPr>
          </a:p>
        </p:txBody>
      </p:sp>
      <p:sp>
        <p:nvSpPr>
          <p:cNvPr id="736" name="CustomShape 4"/>
          <p:cNvSpPr/>
          <p:nvPr/>
        </p:nvSpPr>
        <p:spPr>
          <a:xfrm>
            <a:off x="152280" y="70308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CREATE DATABASE creates a database with the given name. To use this statement, you need the CREATE privilege for the database.</a:t>
            </a:r>
            <a:endParaRPr b="0" lang="en-IN" sz="1800" spc="-1" strike="noStrike">
              <a:latin typeface="Arial"/>
            </a:endParaRPr>
          </a:p>
        </p:txBody>
      </p:sp>
      <p:sp>
        <p:nvSpPr>
          <p:cNvPr id="737" name="CustomShape 5"/>
          <p:cNvSpPr/>
          <p:nvPr/>
        </p:nvSpPr>
        <p:spPr>
          <a:xfrm>
            <a:off x="2438280" y="2209680"/>
            <a:ext cx="6476760" cy="364680"/>
          </a:xfrm>
          <a:prstGeom prst="rect">
            <a:avLst/>
          </a:prstGeom>
          <a:solidFill>
            <a:srgbClr val="0070c0"/>
          </a:solidFill>
          <a:ln>
            <a:noFill/>
          </a:ln>
        </p:spPr>
        <p:style>
          <a:lnRef idx="0"/>
          <a:fillRef idx="0"/>
          <a:effectRef idx="0"/>
          <a:fontRef idx="minor"/>
        </p:style>
        <p:txBody>
          <a:bodyPr lIns="90000" rIns="90000" tIns="45000" bIns="45000"/>
          <a:p>
            <a:pPr>
              <a:lnSpc>
                <a:spcPct val="100000"/>
              </a:lnSpc>
            </a:pPr>
            <a:r>
              <a:rPr b="1" lang="en-IN" sz="1800" spc="-1" strike="noStrike">
                <a:solidFill>
                  <a:srgbClr val="f2f2f2"/>
                </a:solidFill>
                <a:latin typeface="Arial"/>
              </a:rPr>
              <a:t>CREATE SCHEMA is a synonym for CREATE DATABASE.</a:t>
            </a:r>
            <a:endParaRPr b="0" lang="en-IN" sz="1800" spc="-1" strike="noStrike">
              <a:latin typeface="Arial"/>
            </a:endParaRPr>
          </a:p>
        </p:txBody>
      </p:sp>
    </p:spTree>
  </p:cSld>
  <p:timing>
    <p:tnLst>
      <p:par>
        <p:cTn id="249" dur="indefinite" restart="never" nodeType="tmRoot">
          <p:childTnLst>
            <p:seq>
              <p:cTn id="250" dur="indefinite" nodeType="mainSeq"/>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DROP DATABASE</a:t>
            </a:r>
            <a:endParaRPr b="0" lang="en-IN" sz="4800" spc="-1" strike="noStrike">
              <a:latin typeface="Arial"/>
            </a:endParaRPr>
          </a:p>
        </p:txBody>
      </p:sp>
      <p:sp>
        <p:nvSpPr>
          <p:cNvPr id="739" name="CustomShape 2"/>
          <p:cNvSpPr/>
          <p:nvPr/>
        </p:nvSpPr>
        <p:spPr>
          <a:xfrm>
            <a:off x="1295280" y="3276720"/>
            <a:ext cx="6552720" cy="1004400"/>
          </a:xfrm>
          <a:prstGeom prst="rect">
            <a:avLst/>
          </a:prstGeom>
          <a:solidFill>
            <a:srgbClr val="c74c49"/>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2f2f2"/>
                </a:solidFill>
                <a:latin typeface="Gill Sans MT"/>
              </a:rPr>
              <a:t>If the default database is dropped, the default database is unset (the DATABASE() function returns NULL).</a:t>
            </a:r>
            <a:endParaRPr b="0" lang="en-IN" sz="2000" spc="-1" strike="noStrike">
              <a:latin typeface="Arial"/>
            </a:endParaRPr>
          </a:p>
        </p:txBody>
      </p:sp>
    </p:spTree>
  </p:cSld>
  <p:timing>
    <p:tnLst>
      <p:par>
        <p:cTn id="251" dur="indefinite" restart="never" nodeType="tmRoot">
          <p:childTnLst>
            <p:seq>
              <p:cTn id="252"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2f2f2"/>
                </a:solidFill>
                <a:latin typeface="Arial"/>
              </a:rPr>
              <a:t>DROP DATABASE</a:t>
            </a:r>
            <a:endParaRPr b="0" lang="en-IN" sz="3200" spc="-1" strike="noStrike">
              <a:latin typeface="Arial"/>
            </a:endParaRPr>
          </a:p>
        </p:txBody>
      </p:sp>
      <p:sp>
        <p:nvSpPr>
          <p:cNvPr id="741" name="CustomShape 2"/>
          <p:cNvSpPr/>
          <p:nvPr/>
        </p:nvSpPr>
        <p:spPr>
          <a:xfrm>
            <a:off x="217800" y="1764360"/>
            <a:ext cx="87735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DROP {DATABASE | SCHEMA} [IF EXISTS] db_name</a:t>
            </a:r>
            <a:endParaRPr b="0" lang="en-IN" sz="2000" spc="-1" strike="noStrike">
              <a:latin typeface="Arial"/>
            </a:endParaRPr>
          </a:p>
        </p:txBody>
      </p:sp>
      <p:sp>
        <p:nvSpPr>
          <p:cNvPr id="742" name="CustomShape 3"/>
          <p:cNvSpPr/>
          <p:nvPr/>
        </p:nvSpPr>
        <p:spPr>
          <a:xfrm>
            <a:off x="152280" y="2819520"/>
            <a:ext cx="8838720" cy="9133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0c0"/>
                </a:solidFill>
                <a:latin typeface="Arial"/>
                <a:ea typeface="Arial Unicode MS"/>
              </a:rPr>
              <a:t>DROP DATABASE </a:t>
            </a:r>
            <a:r>
              <a:rPr b="0" lang="en-IN" sz="1800" spc="-1" strike="noStrike">
                <a:solidFill>
                  <a:srgbClr val="669900"/>
                </a:solidFill>
                <a:latin typeface="Courier New"/>
                <a:ea typeface="Arial Unicode MS"/>
              </a:rPr>
              <a:t>db1</a:t>
            </a:r>
            <a:r>
              <a:rPr b="0" lang="en-IN" sz="1800" spc="-1" strike="noStrike">
                <a:solidFill>
                  <a:srgbClr val="0070c0"/>
                </a:solidFill>
                <a:latin typeface="Arial"/>
                <a:ea typeface="Arial Unicode MS"/>
              </a:rPr>
              <a:t>;</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DROP DATABASE </a:t>
            </a:r>
            <a:r>
              <a:rPr b="0" lang="en-IN" sz="1800" spc="-1" strike="noStrike">
                <a:solidFill>
                  <a:srgbClr val="a67f59"/>
                </a:solidFill>
                <a:latin typeface="Courier New"/>
                <a:ea typeface="Arial Unicode MS"/>
              </a:rPr>
              <a:t>IF</a:t>
            </a:r>
            <a:r>
              <a:rPr b="0" lang="en-IN" sz="1800" spc="-1" strike="noStrike">
                <a:solidFill>
                  <a:srgbClr val="0070c0"/>
                </a:solidFill>
                <a:latin typeface="Arial"/>
                <a:ea typeface="Arial Unicode MS"/>
              </a:rPr>
              <a:t> </a:t>
            </a:r>
            <a:r>
              <a:rPr b="0" lang="en-IN" sz="1800" spc="-1" strike="noStrike">
                <a:solidFill>
                  <a:srgbClr val="a67f59"/>
                </a:solidFill>
                <a:latin typeface="Courier New"/>
                <a:ea typeface="Arial Unicode MS"/>
              </a:rPr>
              <a:t>EXISTS</a:t>
            </a:r>
            <a:r>
              <a:rPr b="0" lang="en-IN" sz="1800" spc="-1" strike="noStrike">
                <a:solidFill>
                  <a:srgbClr val="0070c0"/>
                </a:solidFill>
                <a:latin typeface="Arial"/>
                <a:ea typeface="Arial Unicode MS"/>
              </a:rPr>
              <a:t> </a:t>
            </a:r>
            <a:r>
              <a:rPr b="0" lang="en-IN" sz="1800" spc="-1" strike="noStrike">
                <a:solidFill>
                  <a:srgbClr val="669900"/>
                </a:solidFill>
                <a:latin typeface="Courier New"/>
                <a:ea typeface="Arial Unicode MS"/>
              </a:rPr>
              <a:t>db1</a:t>
            </a:r>
            <a:r>
              <a:rPr b="0" lang="en-IN" sz="1800" spc="-1" strike="noStrike">
                <a:solidFill>
                  <a:srgbClr val="0070c0"/>
                </a:solidFill>
                <a:latin typeface="Arial"/>
                <a:ea typeface="Arial Unicode MS"/>
              </a:rPr>
              <a:t>;</a:t>
            </a:r>
            <a:endParaRPr b="0" lang="en-IN" sz="1800" spc="-1" strike="noStrike">
              <a:latin typeface="Arial"/>
            </a:endParaRPr>
          </a:p>
        </p:txBody>
      </p:sp>
      <p:sp>
        <p:nvSpPr>
          <p:cNvPr id="743" name="CustomShape 4"/>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DROP DATABASE drops all tables in the database and deletes the database. Be very careful with this statement! To use DROP DATABASE, you need the DROP privilege on the database.</a:t>
            </a:r>
            <a:endParaRPr b="0" lang="en-IN" sz="1800" spc="-1" strike="noStrike">
              <a:latin typeface="Arial"/>
            </a:endParaRPr>
          </a:p>
        </p:txBody>
      </p:sp>
      <p:sp>
        <p:nvSpPr>
          <p:cNvPr id="744" name="CustomShape 5"/>
          <p:cNvSpPr/>
          <p:nvPr/>
        </p:nvSpPr>
        <p:spPr>
          <a:xfrm>
            <a:off x="2438280" y="2297520"/>
            <a:ext cx="6476760" cy="364680"/>
          </a:xfrm>
          <a:prstGeom prst="rect">
            <a:avLst/>
          </a:prstGeom>
          <a:solidFill>
            <a:srgbClr val="0070c0"/>
          </a:solidFill>
          <a:ln>
            <a:noFill/>
          </a:ln>
        </p:spPr>
        <p:style>
          <a:lnRef idx="0"/>
          <a:fillRef idx="0"/>
          <a:effectRef idx="0"/>
          <a:fontRef idx="minor"/>
        </p:style>
        <p:txBody>
          <a:bodyPr lIns="90000" rIns="90000" tIns="45000" bIns="45000"/>
          <a:p>
            <a:pPr>
              <a:lnSpc>
                <a:spcPct val="100000"/>
              </a:lnSpc>
            </a:pPr>
            <a:r>
              <a:rPr b="1" lang="en-IN" sz="1800" spc="-1" strike="noStrike">
                <a:solidFill>
                  <a:srgbClr val="f2f2f2"/>
                </a:solidFill>
                <a:latin typeface="Arial"/>
              </a:rPr>
              <a:t>DROP SCHEMA is a synonym for DROP DATABASE.</a:t>
            </a:r>
            <a:endParaRPr b="0" lang="en-IN" sz="1800" spc="-1" strike="noStrike">
              <a:latin typeface="Arial"/>
            </a:endParaRPr>
          </a:p>
        </p:txBody>
      </p:sp>
    </p:spTree>
  </p:cSld>
  <p:timing>
    <p:tnLst>
      <p:par>
        <p:cTn id="253" dur="indefinite" restart="never" nodeType="tmRoot">
          <p:childTnLst>
            <p:seq>
              <p:cTn id="254" dur="indefinite"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CustomShape 1"/>
          <p:cNvSpPr/>
          <p:nvPr/>
        </p:nvSpPr>
        <p:spPr>
          <a:xfrm>
            <a:off x="152280" y="2362320"/>
            <a:ext cx="8838720" cy="12949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Information Functions</a:t>
            </a:r>
            <a:endParaRPr b="0" lang="en-IN" sz="4800" spc="-1" strike="noStrike">
              <a:latin typeface="Arial"/>
            </a:endParaRPr>
          </a:p>
          <a:p>
            <a:pPr algn="ctr">
              <a:lnSpc>
                <a:spcPct val="100000"/>
              </a:lnSpc>
            </a:pPr>
            <a:r>
              <a:rPr b="0" lang="en-IN" sz="2800" spc="-1" strike="noStrike">
                <a:solidFill>
                  <a:srgbClr val="dc525c"/>
                </a:solidFill>
                <a:latin typeface="Segoe UI Light"/>
              </a:rPr>
              <a:t>Use these function with SELECT statement</a:t>
            </a:r>
            <a:endParaRPr b="0" lang="en-IN" sz="2800" spc="-1" strike="noStrike">
              <a:latin typeface="Arial"/>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Information Functions</a:t>
            </a:r>
            <a:endParaRPr b="0" lang="en-US" sz="3200" spc="-1" strike="noStrike">
              <a:solidFill>
                <a:srgbClr val="000000"/>
              </a:solidFill>
              <a:latin typeface="Gill Sans MT"/>
            </a:endParaRPr>
          </a:p>
        </p:txBody>
      </p:sp>
      <p:sp>
        <p:nvSpPr>
          <p:cNvPr id="747" name="CustomShape 2"/>
          <p:cNvSpPr/>
          <p:nvPr/>
        </p:nvSpPr>
        <p:spPr>
          <a:xfrm>
            <a:off x="152280" y="1447920"/>
            <a:ext cx="8915040" cy="28335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FOUND_ROWS()</a:t>
            </a:r>
            <a:r>
              <a:rPr b="0" lang="en-IN" sz="1800" spc="-1" strike="noStrike">
                <a:solidFill>
                  <a:srgbClr val="000000"/>
                </a:solidFill>
                <a:latin typeface="Arial"/>
              </a:rPr>
              <a:t>  - For a SELECT with a LIMIT clause, the number of rows that would be returned were there no LIMIT clause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LAST_INSERT_ID()</a:t>
            </a:r>
            <a:r>
              <a:rPr b="0" lang="en-IN" sz="1800" spc="-1" strike="noStrike">
                <a:solidFill>
                  <a:srgbClr val="000000"/>
                </a:solidFill>
                <a:latin typeface="Arial"/>
              </a:rPr>
              <a:t> - Value of the AUTOINCREMENT column for the last INSERT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ROW_COUNT()</a:t>
            </a:r>
            <a:r>
              <a:rPr b="0" lang="en-IN" sz="1800" spc="-1" strike="noStrike">
                <a:solidFill>
                  <a:srgbClr val="000000"/>
                </a:solidFill>
                <a:latin typeface="Arial"/>
              </a:rPr>
              <a:t> - The number of rows updated</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DATABASE()</a:t>
            </a:r>
            <a:r>
              <a:rPr b="0" lang="en-IN" sz="1800" spc="-1" strike="noStrike">
                <a:solidFill>
                  <a:srgbClr val="000000"/>
                </a:solidFill>
                <a:latin typeface="Arial"/>
              </a:rPr>
              <a:t> - Return the default (current) database name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SCHEMA()</a:t>
            </a:r>
            <a:r>
              <a:rPr b="0" lang="en-IN" sz="1800" spc="-1" strike="noStrike">
                <a:solidFill>
                  <a:srgbClr val="000000"/>
                </a:solidFill>
                <a:latin typeface="Arial"/>
              </a:rPr>
              <a:t> - Synonym for DATABASE()</a:t>
            </a:r>
            <a:endParaRPr b="0" lang="en-IN" sz="1800" spc="-1" strike="noStrike">
              <a:latin typeface="Arial"/>
            </a:endParaRPr>
          </a:p>
        </p:txBody>
      </p:sp>
      <p:sp>
        <p:nvSpPr>
          <p:cNvPr id="748" name="CustomShape 3"/>
          <p:cNvSpPr/>
          <p:nvPr/>
        </p:nvSpPr>
        <p:spPr>
          <a:xfrm>
            <a:off x="152280" y="4800600"/>
            <a:ext cx="6171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 database();</a:t>
            </a:r>
            <a:endParaRPr b="0" lang="en-IN" sz="1800" spc="-1" strike="noStrike">
              <a:latin typeface="Arial"/>
            </a:endParaRPr>
          </a:p>
        </p:txBody>
      </p:sp>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0" y="1371600"/>
            <a:ext cx="9143640" cy="1004400"/>
          </a:xfrm>
          <a:prstGeom prst="rect">
            <a:avLst/>
          </a:prstGeom>
          <a:no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000000"/>
                </a:solidFill>
                <a:latin typeface="Arial"/>
              </a:rPr>
              <a:t>MySQL</a:t>
            </a:r>
            <a:r>
              <a:rPr b="0" lang="en-IN" sz="3200" spc="-1" strike="noStrike">
                <a:solidFill>
                  <a:srgbClr val="000000"/>
                </a:solidFill>
                <a:latin typeface="Arial"/>
              </a:rPr>
              <a:t> </a:t>
            </a:r>
            <a:r>
              <a:rPr b="0" lang="en-IN" sz="2800" spc="-1" strike="noStrike">
                <a:solidFill>
                  <a:srgbClr val="000000"/>
                </a:solidFill>
                <a:latin typeface="Arial"/>
              </a:rPr>
              <a:t>is the most popular </a:t>
            </a:r>
            <a:r>
              <a:rPr b="1" lang="en-IN" sz="3200" spc="-1" strike="noStrike">
                <a:solidFill>
                  <a:srgbClr val="000000"/>
                </a:solidFill>
                <a:latin typeface="Arial"/>
              </a:rPr>
              <a:t>Open Source</a:t>
            </a:r>
            <a:r>
              <a:rPr b="1" lang="en-IN" sz="2800" spc="-1" strike="noStrike">
                <a:solidFill>
                  <a:srgbClr val="000000"/>
                </a:solidFill>
                <a:latin typeface="Arial"/>
              </a:rPr>
              <a:t> </a:t>
            </a:r>
            <a:endParaRPr b="0" lang="en-IN" sz="2800" spc="-1" strike="noStrike">
              <a:latin typeface="Arial"/>
            </a:endParaRPr>
          </a:p>
          <a:p>
            <a:pPr algn="ctr">
              <a:lnSpc>
                <a:spcPct val="100000"/>
              </a:lnSpc>
            </a:pPr>
            <a:r>
              <a:rPr b="0" lang="en-IN" sz="2800" spc="-1" strike="noStrike">
                <a:solidFill>
                  <a:srgbClr val="000000"/>
                </a:solidFill>
                <a:latin typeface="Arial"/>
              </a:rPr>
              <a:t>Relational Database Management System.</a:t>
            </a:r>
            <a:endParaRPr b="0" lang="en-IN" sz="2800" spc="-1" strike="noStrike">
              <a:latin typeface="Arial"/>
            </a:endParaRPr>
          </a:p>
        </p:txBody>
      </p:sp>
      <p:sp>
        <p:nvSpPr>
          <p:cNvPr id="175" name="CustomShape 2"/>
          <p:cNvSpPr/>
          <p:nvPr/>
        </p:nvSpPr>
        <p:spPr>
          <a:xfrm>
            <a:off x="0" y="0"/>
            <a:ext cx="9143640" cy="76068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lang="en-IN" sz="4400" spc="-1" strike="noStrike">
                <a:solidFill>
                  <a:srgbClr val="ffff00"/>
                </a:solidFill>
                <a:latin typeface="Arial"/>
              </a:rPr>
              <a:t>MySQL</a:t>
            </a:r>
            <a:r>
              <a:rPr b="0" lang="en-IN" sz="3600" spc="-1" strike="noStrike">
                <a:solidFill>
                  <a:srgbClr val="ffff00"/>
                </a:solidFill>
                <a:latin typeface="Arial"/>
              </a:rPr>
              <a:t> </a:t>
            </a:r>
            <a:r>
              <a:rPr b="0" lang="en-IN" sz="3600" spc="-1" strike="noStrike">
                <a:solidFill>
                  <a:srgbClr val="ffff00"/>
                </a:solidFill>
                <a:latin typeface="Gill Sans MT"/>
              </a:rPr>
              <a:t> </a:t>
            </a:r>
            <a:endParaRPr b="0" lang="en-IN" sz="3600" spc="-1" strike="noStrike">
              <a:latin typeface="Arial"/>
            </a:endParaRPr>
          </a:p>
        </p:txBody>
      </p:sp>
      <p:sp>
        <p:nvSpPr>
          <p:cNvPr id="176" name="CustomShape 3"/>
          <p:cNvSpPr/>
          <p:nvPr/>
        </p:nvSpPr>
        <p:spPr>
          <a:xfrm>
            <a:off x="228600" y="2819520"/>
            <a:ext cx="8686440" cy="5166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400" spc="-1" strike="noStrike">
                <a:solidFill>
                  <a:srgbClr val="000000"/>
                </a:solidFill>
                <a:latin typeface="Arial"/>
              </a:rPr>
              <a:t>MySQL was created by a Swedish company - MySQL AB that was founded in 1995. It was acquired by Sun Microsystems in 2008; Sun was in turn acquired by Oracle Corporation in 2010.</a:t>
            </a:r>
            <a:endParaRPr b="0" lang="en-IN" sz="1400" spc="-1" strike="noStrike">
              <a:latin typeface="Arial"/>
            </a:endParaRPr>
          </a:p>
        </p:txBody>
      </p:sp>
      <p:pic>
        <p:nvPicPr>
          <p:cNvPr id="177" name="Picture 5" descr=""/>
          <p:cNvPicPr/>
          <p:nvPr/>
        </p:nvPicPr>
        <p:blipFill>
          <a:blip r:embed="rId1"/>
          <a:stretch/>
        </p:blipFill>
        <p:spPr>
          <a:xfrm>
            <a:off x="4495680" y="3758040"/>
            <a:ext cx="4203000" cy="2185200"/>
          </a:xfrm>
          <a:prstGeom prst="rect">
            <a:avLst/>
          </a:prstGeom>
          <a:ln>
            <a:noFill/>
          </a:ln>
        </p:spPr>
      </p:pic>
      <p:sp>
        <p:nvSpPr>
          <p:cNvPr id="178" name="CustomShape 4"/>
          <p:cNvSpPr/>
          <p:nvPr/>
        </p:nvSpPr>
        <p:spPr>
          <a:xfrm>
            <a:off x="76320" y="3581280"/>
            <a:ext cx="6629040" cy="13708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Gill Sans MT"/>
              </a:rPr>
              <a:t>When you use MySQL, you’re actually using at least two programmes. One program is the MySQL server, </a:t>
            </a:r>
            <a:r>
              <a:rPr b="0" i="1" lang="en-IN" sz="2400" spc="-1" strike="noStrike">
                <a:solidFill>
                  <a:srgbClr val="ff0000"/>
                </a:solidFill>
                <a:latin typeface="Gill Sans MT"/>
              </a:rPr>
              <a:t>mysqld</a:t>
            </a:r>
            <a:r>
              <a:rPr b="0" i="1" lang="en-IN" sz="2000" spc="-1" strike="noStrike">
                <a:solidFill>
                  <a:srgbClr val="000000"/>
                </a:solidFill>
                <a:latin typeface="Gill Sans MT"/>
              </a:rPr>
              <a:t> </a:t>
            </a:r>
            <a:r>
              <a:rPr b="0" lang="en-IN" sz="2000" spc="-1" strike="noStrike">
                <a:solidFill>
                  <a:srgbClr val="000000"/>
                </a:solidFill>
                <a:latin typeface="Gill Sans MT"/>
              </a:rPr>
              <a:t>and other program is </a:t>
            </a:r>
            <a:r>
              <a:rPr b="0" i="1" lang="en-IN" sz="2400" spc="-1" strike="noStrike">
                <a:solidFill>
                  <a:srgbClr val="ff0000"/>
                </a:solidFill>
                <a:latin typeface="Gill Sans MT"/>
              </a:rPr>
              <a:t>client</a:t>
            </a:r>
            <a:r>
              <a:rPr b="0" lang="en-IN" sz="2000" spc="-1" strike="noStrike">
                <a:solidFill>
                  <a:srgbClr val="000000"/>
                </a:solidFill>
                <a:latin typeface="Gill Sans MT"/>
              </a:rPr>
              <a:t> program that connects to the database server.</a:t>
            </a:r>
            <a:endParaRPr b="0" lang="en-IN" sz="20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152280" y="2362320"/>
            <a:ext cx="8838720" cy="8521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mysqlshow.exe</a:t>
            </a:r>
            <a:endParaRPr b="0" lang="en-IN" sz="4800" spc="-1" strike="noStrike">
              <a:latin typeface="Arial"/>
            </a:endParaRPr>
          </a:p>
        </p:txBody>
      </p:sp>
      <p:sp>
        <p:nvSpPr>
          <p:cNvPr id="750" name="CustomShape 2"/>
          <p:cNvSpPr/>
          <p:nvPr/>
        </p:nvSpPr>
        <p:spPr>
          <a:xfrm>
            <a:off x="1500120" y="3357720"/>
            <a:ext cx="64292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a:t>
            </a:r>
            <a:endParaRPr b="0" lang="en-IN" sz="1800" spc="-1" strike="noStrike">
              <a:latin typeface="Arial"/>
            </a:endParaRPr>
          </a:p>
        </p:txBody>
      </p:sp>
      <p:sp>
        <p:nvSpPr>
          <p:cNvPr id="751" name="CustomShape 3"/>
          <p:cNvSpPr/>
          <p:nvPr/>
        </p:nvSpPr>
        <p:spPr>
          <a:xfrm>
            <a:off x="857160" y="3435480"/>
            <a:ext cx="764352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The mysqlshow client can be used to quickly see which databases exist, their tables, or a table's columns or indexes</a:t>
            </a:r>
            <a:endParaRPr b="0" lang="en-IN" sz="2000" spc="-1" strike="noStrike">
              <a:latin typeface="Arial"/>
            </a:endParaRPr>
          </a:p>
        </p:txBody>
      </p:sp>
      <p:sp>
        <p:nvSpPr>
          <p:cNvPr id="752" name="CustomShape 4"/>
          <p:cNvSpPr/>
          <p:nvPr/>
        </p:nvSpPr>
        <p:spPr>
          <a:xfrm>
            <a:off x="285840" y="428760"/>
            <a:ext cx="7500600" cy="75996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955e4b"/>
                </a:solidFill>
                <a:latin typeface="Gill Sans MT"/>
              </a:rPr>
              <a:t>mysqlshow [</a:t>
            </a:r>
            <a:r>
              <a:rPr b="0" i="1" lang="en-IN" sz="2200" spc="-1" strike="noStrike">
                <a:solidFill>
                  <a:srgbClr val="955e4b"/>
                </a:solidFill>
                <a:latin typeface="Gill Sans MT"/>
              </a:rPr>
              <a:t>options</a:t>
            </a:r>
            <a:r>
              <a:rPr b="0" lang="en-IN" sz="2200" spc="-1" strike="noStrike">
                <a:solidFill>
                  <a:srgbClr val="955e4b"/>
                </a:solidFill>
                <a:latin typeface="Gill Sans MT"/>
              </a:rPr>
              <a:t>] [</a:t>
            </a:r>
            <a:r>
              <a:rPr b="0" i="1" lang="en-IN" sz="2200" spc="-1" strike="noStrike">
                <a:solidFill>
                  <a:srgbClr val="955e4b"/>
                </a:solidFill>
                <a:latin typeface="Gill Sans MT"/>
              </a:rPr>
              <a:t>db_name</a:t>
            </a:r>
            <a:r>
              <a:rPr b="0" lang="en-IN" sz="2200" spc="-1" strike="noStrike">
                <a:solidFill>
                  <a:srgbClr val="955e4b"/>
                </a:solidFill>
                <a:latin typeface="Gill Sans MT"/>
              </a:rPr>
              <a:t> [</a:t>
            </a:r>
            <a:r>
              <a:rPr b="0" i="1" lang="en-IN" sz="2200" spc="-1" strike="noStrike">
                <a:solidFill>
                  <a:srgbClr val="955e4b"/>
                </a:solidFill>
                <a:latin typeface="Gill Sans MT"/>
              </a:rPr>
              <a:t>tbl_name</a:t>
            </a:r>
            <a:r>
              <a:rPr b="0" lang="en-IN" sz="2200" spc="-1" strike="noStrike">
                <a:solidFill>
                  <a:srgbClr val="955e4b"/>
                </a:solidFill>
                <a:latin typeface="Gill Sans MT"/>
              </a:rPr>
              <a:t> [</a:t>
            </a:r>
            <a:r>
              <a:rPr b="0" i="1" lang="en-IN" sz="2200" spc="-1" strike="noStrike">
                <a:solidFill>
                  <a:srgbClr val="955e4b"/>
                </a:solidFill>
                <a:latin typeface="Gill Sans MT"/>
              </a:rPr>
              <a:t>col_name</a:t>
            </a:r>
            <a:r>
              <a:rPr b="0" lang="en-IN" sz="2200" spc="-1" strike="noStrike">
                <a:solidFill>
                  <a:srgbClr val="955e4b"/>
                </a:solidFill>
                <a:latin typeface="Gill Sans MT"/>
              </a:rPr>
              <a:t>]]]</a:t>
            </a:r>
            <a:endParaRPr b="0" lang="en-IN" sz="2200" spc="-1" strike="noStrike">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2f2f2"/>
                </a:solidFill>
                <a:latin typeface="Arial"/>
              </a:rPr>
              <a:t>mysqlshow.exe</a:t>
            </a:r>
            <a:endParaRPr b="0" lang="en-IN" sz="3200" spc="-1" strike="noStrike">
              <a:latin typeface="Arial"/>
            </a:endParaRPr>
          </a:p>
        </p:txBody>
      </p:sp>
      <p:sp>
        <p:nvSpPr>
          <p:cNvPr id="754" name="CustomShape 2"/>
          <p:cNvSpPr/>
          <p:nvPr/>
        </p:nvSpPr>
        <p:spPr>
          <a:xfrm>
            <a:off x="152280" y="814320"/>
            <a:ext cx="8838720" cy="7603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6c86"/>
                </a:solidFill>
                <a:latin typeface="Gill Sans MT"/>
              </a:rPr>
              <a:t>mysqlshow</a:t>
            </a:r>
            <a:r>
              <a:rPr b="0" lang="en-IN" sz="2400" spc="-1" strike="noStrike">
                <a:solidFill>
                  <a:srgbClr val="000000"/>
                </a:solidFill>
                <a:latin typeface="Gill Sans MT"/>
              </a:rPr>
              <a:t> </a:t>
            </a:r>
            <a:r>
              <a:rPr b="0" lang="en-IN" sz="2000" spc="-1" strike="noStrike">
                <a:solidFill>
                  <a:srgbClr val="000000"/>
                </a:solidFill>
                <a:latin typeface="Gill Sans MT"/>
              </a:rPr>
              <a:t>– Get Quick Info On MySQL DB, Table, Column and Index</a:t>
            </a:r>
            <a:endParaRPr b="0" lang="en-IN" sz="2000" spc="-1" strike="noStrike">
              <a:latin typeface="Arial"/>
            </a:endParaRPr>
          </a:p>
        </p:txBody>
      </p:sp>
      <p:sp>
        <p:nvSpPr>
          <p:cNvPr id="755" name="CustomShape 3"/>
          <p:cNvSpPr/>
          <p:nvPr/>
        </p:nvSpPr>
        <p:spPr>
          <a:xfrm>
            <a:off x="0" y="1460520"/>
            <a:ext cx="9143640" cy="461664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b050"/>
                </a:solidFill>
                <a:latin typeface="Arial"/>
                <a:ea typeface="Arial Unicode MS"/>
              </a:rPr>
              <a:t>[</a:t>
            </a:r>
            <a:r>
              <a:rPr b="0" lang="en-IN" sz="1800" spc="-1" strike="noStrike">
                <a:solidFill>
                  <a:srgbClr val="00b050"/>
                </a:solidFill>
                <a:latin typeface="Gill Sans MT"/>
                <a:ea typeface="Arial Unicode MS"/>
              </a:rPr>
              <a:t>Display available databases</a:t>
            </a:r>
            <a:r>
              <a:rPr b="0" lang="en-IN" sz="1800" spc="-1" strike="noStrike">
                <a:solidFill>
                  <a:srgbClr val="00b050"/>
                </a:solidFill>
                <a:latin typeface="Arial"/>
                <a:ea typeface="Arial Unicode MS"/>
              </a:rPr>
              <a:t>]</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0070c0"/>
                </a:solidFill>
                <a:latin typeface="Arial"/>
                <a:ea typeface="Arial Unicode MS"/>
              </a:rPr>
              <a:t>	</a:t>
            </a:r>
            <a:endParaRPr b="0" lang="en-IN" sz="1800" spc="-1" strike="noStrike">
              <a:latin typeface="Arial"/>
            </a:endParaRPr>
          </a:p>
          <a:p>
            <a:pPr>
              <a:lnSpc>
                <a:spcPct val="150000"/>
              </a:lnSpc>
            </a:pPr>
            <a:endParaRPr b="0" lang="en-IN" sz="1800" spc="-1" strike="noStrike">
              <a:latin typeface="Arial"/>
            </a:endParaRPr>
          </a:p>
          <a:p>
            <a:pPr>
              <a:lnSpc>
                <a:spcPct val="150000"/>
              </a:lnSpc>
            </a:pPr>
            <a:r>
              <a:rPr b="0" lang="en-IN" sz="1800" spc="-1" strike="noStrike">
                <a:solidFill>
                  <a:srgbClr val="00b050"/>
                </a:solidFill>
                <a:latin typeface="Gill Sans MT"/>
                <a:ea typeface="Arial Unicode MS"/>
              </a:rPr>
              <a:t>[Display all tables in a database]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669900"/>
                </a:solidFill>
                <a:latin typeface="Courier New"/>
                <a:ea typeface="Arial Unicode MS"/>
              </a:rPr>
              <a:t>	</a:t>
            </a:r>
            <a:endParaRPr b="0" lang="en-IN" sz="1800" spc="-1" strike="noStrike">
              <a:latin typeface="Arial"/>
            </a:endParaRPr>
          </a:p>
          <a:p>
            <a:pPr>
              <a:lnSpc>
                <a:spcPct val="150000"/>
              </a:lnSpc>
            </a:pPr>
            <a:endParaRPr b="0" lang="en-IN" sz="1800" spc="-1" strike="noStrike">
              <a:latin typeface="Arial"/>
            </a:endParaRPr>
          </a:p>
          <a:p>
            <a:pPr>
              <a:lnSpc>
                <a:spcPct val="150000"/>
              </a:lnSpc>
            </a:pPr>
            <a:r>
              <a:rPr b="0" lang="en-IN" sz="1800" spc="-1" strike="noStrike">
                <a:solidFill>
                  <a:srgbClr val="633f32"/>
                </a:solidFill>
                <a:latin typeface="Arial"/>
                <a:ea typeface="Arial Unicode MS"/>
              </a:rPr>
              <a:t> </a:t>
            </a:r>
            <a:r>
              <a:rPr b="0" lang="en-IN" sz="1800" spc="-1" strike="noStrike">
                <a:solidFill>
                  <a:srgbClr val="00b050"/>
                </a:solidFill>
                <a:latin typeface="Gill Sans MT"/>
                <a:ea typeface="Arial Unicode MS"/>
              </a:rPr>
              <a:t>[Display tables along with number of columns in a database]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633f32"/>
                </a:solidFill>
                <a:latin typeface="Arial"/>
                <a:ea typeface="Arial Unicode MS"/>
              </a:rPr>
              <a:t>–v</a:t>
            </a:r>
            <a:endParaRPr b="0" lang="en-IN" sz="1800" spc="-1" strike="noStrike">
              <a:latin typeface="Arial"/>
            </a:endParaRPr>
          </a:p>
          <a:p>
            <a:pPr>
              <a:lnSpc>
                <a:spcPct val="150000"/>
              </a:lnSpc>
            </a:pPr>
            <a:endParaRPr b="0" lang="en-IN" sz="1800" spc="-1" strike="noStrike">
              <a:latin typeface="Arial"/>
            </a:endParaRPr>
          </a:p>
          <a:p>
            <a:pPr>
              <a:lnSpc>
                <a:spcPct val="150000"/>
              </a:lnSpc>
            </a:pPr>
            <a:r>
              <a:rPr b="0" lang="en-IN" sz="1800" spc="-1" strike="noStrike">
                <a:solidFill>
                  <a:srgbClr val="00b050"/>
                </a:solidFill>
                <a:latin typeface="Gill Sans MT"/>
                <a:ea typeface="Arial Unicode MS"/>
              </a:rPr>
              <a:t>[Display total number of columns and rows of all tables in a database]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633f32"/>
                </a:solidFill>
                <a:latin typeface="Arial"/>
                <a:ea typeface="Arial Unicode MS"/>
              </a:rPr>
              <a:t>–v</a:t>
            </a:r>
            <a:r>
              <a:rPr b="0" lang="en-IN" sz="1800" spc="-1" strike="noStrike">
                <a:solidFill>
                  <a:srgbClr val="0070c0"/>
                </a:solidFill>
                <a:latin typeface="Arial"/>
                <a:ea typeface="Arial Unicode MS"/>
              </a:rPr>
              <a:t> </a:t>
            </a:r>
            <a:r>
              <a:rPr b="0" lang="en-IN" sz="1800" spc="-1" strike="noStrike">
                <a:solidFill>
                  <a:srgbClr val="633f32"/>
                </a:solidFill>
                <a:latin typeface="Arial"/>
                <a:ea typeface="Arial Unicode MS"/>
              </a:rPr>
              <a:t>–v</a:t>
            </a:r>
            <a:endParaRPr b="0" lang="en-IN" sz="1800" spc="-1" strike="noStrike">
              <a:latin typeface="Arial"/>
            </a:endParaRPr>
          </a:p>
        </p:txBody>
      </p:sp>
    </p:spTree>
  </p:cSld>
  <p:timing>
    <p:tnLst>
      <p:par>
        <p:cTn id="261" dur="indefinite" restart="never" nodeType="tmRoot">
          <p:childTnLst>
            <p:seq>
              <p:cTn id="262" dur="indefinite" nodeType="mainSeq"/>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2f2f2"/>
                </a:solidFill>
                <a:latin typeface="Arial"/>
              </a:rPr>
              <a:t>mysqlshow.exe</a:t>
            </a:r>
            <a:endParaRPr b="0" lang="en-IN" sz="3200" spc="-1" strike="noStrike">
              <a:latin typeface="Arial"/>
            </a:endParaRPr>
          </a:p>
        </p:txBody>
      </p:sp>
      <p:sp>
        <p:nvSpPr>
          <p:cNvPr id="757" name="CustomShape 2"/>
          <p:cNvSpPr/>
          <p:nvPr/>
        </p:nvSpPr>
        <p:spPr>
          <a:xfrm>
            <a:off x="152280" y="814320"/>
            <a:ext cx="8838720" cy="7603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6c86"/>
                </a:solidFill>
                <a:latin typeface="Gill Sans MT"/>
              </a:rPr>
              <a:t>mysqlshow</a:t>
            </a:r>
            <a:r>
              <a:rPr b="0" lang="en-IN" sz="2000" spc="-1" strike="noStrike">
                <a:solidFill>
                  <a:srgbClr val="000000"/>
                </a:solidFill>
                <a:latin typeface="Gill Sans MT"/>
              </a:rPr>
              <a:t> – Get Quick Info On MySQL DB, Table, Column and Index</a:t>
            </a:r>
            <a:endParaRPr b="0" lang="en-IN" sz="2000" spc="-1" strike="noStrike">
              <a:latin typeface="Arial"/>
            </a:endParaRPr>
          </a:p>
        </p:txBody>
      </p:sp>
      <p:sp>
        <p:nvSpPr>
          <p:cNvPr id="758" name="CustomShape 3"/>
          <p:cNvSpPr/>
          <p:nvPr/>
        </p:nvSpPr>
        <p:spPr>
          <a:xfrm>
            <a:off x="0" y="1460520"/>
            <a:ext cx="9143640" cy="338220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b050"/>
                </a:solidFill>
                <a:latin typeface="Gill Sans MT"/>
              </a:rPr>
              <a:t>[Display all columns of a table]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c00000"/>
                </a:solidFill>
                <a:latin typeface="Courier New"/>
                <a:ea typeface="Arial Unicode MS"/>
              </a:rPr>
              <a:t>EMP</a:t>
            </a:r>
            <a:endParaRPr b="0" lang="en-IN" sz="1800" spc="-1" strike="noStrike">
              <a:latin typeface="Arial"/>
            </a:endParaRPr>
          </a:p>
          <a:p>
            <a:pPr>
              <a:lnSpc>
                <a:spcPct val="150000"/>
              </a:lnSpc>
            </a:pPr>
            <a:endParaRPr b="0" lang="en-IN" sz="1800" spc="-1" strike="noStrike">
              <a:latin typeface="Arial"/>
            </a:endParaRPr>
          </a:p>
          <a:p>
            <a:pPr>
              <a:lnSpc>
                <a:spcPct val="150000"/>
              </a:lnSpc>
            </a:pPr>
            <a:r>
              <a:rPr b="0" lang="en-IN" sz="1800" spc="-1" strike="noStrike">
                <a:solidFill>
                  <a:srgbClr val="00b050"/>
                </a:solidFill>
                <a:latin typeface="Gill Sans MT"/>
                <a:ea typeface="Arial Unicode MS"/>
              </a:rPr>
              <a:t> </a:t>
            </a:r>
            <a:r>
              <a:rPr b="0" lang="en-IN" sz="1800" spc="-1" strike="noStrike">
                <a:solidFill>
                  <a:srgbClr val="00b050"/>
                </a:solidFill>
                <a:latin typeface="Gill Sans MT"/>
                <a:ea typeface="Arial Unicode MS"/>
              </a:rPr>
              <a:t>[Display details about a specific column from a table]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c00000"/>
                </a:solidFill>
                <a:latin typeface="Courier New"/>
                <a:ea typeface="Arial Unicode MS"/>
              </a:rPr>
              <a:t>EMP</a:t>
            </a:r>
            <a:r>
              <a:rPr b="0" lang="en-IN" sz="1800" spc="-1" strike="noStrike">
                <a:solidFill>
                  <a:srgbClr val="ffc000"/>
                </a:solidFill>
                <a:latin typeface="Courier New"/>
                <a:ea typeface="Arial Unicode MS"/>
              </a:rPr>
              <a:t> </a:t>
            </a:r>
            <a:r>
              <a:rPr b="0" lang="en-IN" sz="1800" spc="-1" strike="noStrike">
                <a:solidFill>
                  <a:srgbClr val="ff0000"/>
                </a:solidFill>
                <a:latin typeface="Courier New"/>
                <a:ea typeface="Arial Unicode MS"/>
              </a:rPr>
              <a:t>empno</a:t>
            </a:r>
            <a:endParaRPr b="0" lang="en-IN" sz="1800" spc="-1" strike="noStrike">
              <a:latin typeface="Arial"/>
            </a:endParaRPr>
          </a:p>
          <a:p>
            <a:pPr>
              <a:lnSpc>
                <a:spcPct val="150000"/>
              </a:lnSpc>
            </a:pPr>
            <a:endParaRPr b="0" lang="en-IN" sz="1800" spc="-1" strike="noStrike">
              <a:latin typeface="Arial"/>
            </a:endParaRPr>
          </a:p>
          <a:p>
            <a:pPr>
              <a:lnSpc>
                <a:spcPct val="150000"/>
              </a:lnSpc>
            </a:pPr>
            <a:r>
              <a:rPr b="0" lang="en-IN" sz="1800" spc="-1" strike="noStrike">
                <a:solidFill>
                  <a:srgbClr val="00b050"/>
                </a:solidFill>
                <a:latin typeface="Gill Sans MT"/>
                <a:ea typeface="Arial Unicode MS"/>
              </a:rPr>
              <a:t>[Display both indexes and columns of a table]</a:t>
            </a:r>
            <a:endParaRPr b="0" lang="en-IN" sz="1800" spc="-1" strike="noStrike">
              <a:latin typeface="Arial"/>
            </a:endParaRPr>
          </a:p>
          <a:p>
            <a:pPr>
              <a:lnSpc>
                <a:spcPct val="150000"/>
              </a:lnSpc>
            </a:pPr>
            <a:r>
              <a:rPr b="0" lang="en-IN" sz="1800" spc="-1" strike="noStrike">
                <a:solidFill>
                  <a:srgbClr val="0070c0"/>
                </a:solidFill>
                <a:latin typeface="Arial"/>
                <a:ea typeface="Arial Unicode MS"/>
              </a:rPr>
              <a:t>mysqlshow -hlocalhost -P3306 -uroot -proot </a:t>
            </a:r>
            <a:r>
              <a:rPr b="0" lang="en-IN" sz="1800" spc="-1" strike="noStrike">
                <a:solidFill>
                  <a:srgbClr val="669900"/>
                </a:solidFill>
                <a:latin typeface="Courier New"/>
                <a:ea typeface="Arial Unicode MS"/>
              </a:rPr>
              <a:t>db1 </a:t>
            </a:r>
            <a:r>
              <a:rPr b="0" lang="en-IN" sz="1800" spc="-1" strike="noStrike">
                <a:solidFill>
                  <a:srgbClr val="c00000"/>
                </a:solidFill>
                <a:latin typeface="Courier New"/>
                <a:ea typeface="Arial Unicode MS"/>
              </a:rPr>
              <a:t>EMP</a:t>
            </a:r>
            <a:r>
              <a:rPr b="0" lang="en-IN" sz="1800" spc="-1" strike="noStrike">
                <a:solidFill>
                  <a:srgbClr val="0070c0"/>
                </a:solidFill>
                <a:latin typeface="Arial"/>
                <a:ea typeface="Arial Unicode MS"/>
              </a:rPr>
              <a:t> </a:t>
            </a:r>
            <a:r>
              <a:rPr b="0" lang="en-IN" sz="1800" spc="-1" strike="noStrike">
                <a:solidFill>
                  <a:srgbClr val="633f32"/>
                </a:solidFill>
                <a:latin typeface="Arial"/>
                <a:ea typeface="Arial Unicode MS"/>
              </a:rPr>
              <a:t>–k</a:t>
            </a:r>
            <a:endParaRPr b="0" lang="en-IN" sz="1800" spc="-1" strike="noStrike">
              <a:latin typeface="Arial"/>
            </a:endParaRPr>
          </a:p>
        </p:txBody>
      </p:sp>
    </p:spTree>
  </p:cSld>
  <p:timing>
    <p:tnLst>
      <p:par>
        <p:cTn id="263" dur="indefinite" restart="never" nodeType="tmRoot">
          <p:childTnLst>
            <p:seq>
              <p:cTn id="264" dur="indefinite" nodeType="mainSeq"/>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Information Functions</a:t>
            </a:r>
            <a:endParaRPr b="0" lang="en-US" sz="3200" spc="-1" strike="noStrike">
              <a:solidFill>
                <a:srgbClr val="000000"/>
              </a:solidFill>
              <a:latin typeface="Gill Sans MT"/>
            </a:endParaRPr>
          </a:p>
        </p:txBody>
      </p:sp>
      <p:sp>
        <p:nvSpPr>
          <p:cNvPr id="760" name="CustomShape 2"/>
          <p:cNvSpPr/>
          <p:nvPr/>
        </p:nvSpPr>
        <p:spPr>
          <a:xfrm>
            <a:off x="152280" y="1447920"/>
            <a:ext cx="8915040" cy="33822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CURRENT_USER(), CURRENT_USER</a:t>
            </a:r>
            <a:r>
              <a:rPr b="0" lang="en-IN" sz="1800" spc="-1" strike="noStrike">
                <a:solidFill>
                  <a:srgbClr val="000000"/>
                </a:solidFill>
                <a:latin typeface="Arial"/>
              </a:rPr>
              <a:t> - The authenticated user name and host name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USER()</a:t>
            </a:r>
            <a:r>
              <a:rPr b="0" lang="en-IN" sz="1800" spc="-1" strike="noStrike">
                <a:solidFill>
                  <a:srgbClr val="000000"/>
                </a:solidFill>
                <a:latin typeface="Arial"/>
              </a:rPr>
              <a:t> - The user name and host name provided by the client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SESSION_USER()</a:t>
            </a:r>
            <a:r>
              <a:rPr b="0" lang="en-IN" sz="1800" spc="-1" strike="noStrike">
                <a:solidFill>
                  <a:srgbClr val="000000"/>
                </a:solidFill>
                <a:latin typeface="Arial"/>
              </a:rPr>
              <a:t> - Synonym for USER()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SYSTEM_USER()</a:t>
            </a:r>
            <a:r>
              <a:rPr b="0" lang="en-IN" sz="1800" spc="-1" strike="noStrike">
                <a:solidFill>
                  <a:srgbClr val="000000"/>
                </a:solidFill>
                <a:latin typeface="Arial"/>
              </a:rPr>
              <a:t> - Synonym for USER()</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VERSION()</a:t>
            </a:r>
            <a:r>
              <a:rPr b="0" lang="en-IN" sz="1800" spc="-1" strike="noStrike">
                <a:solidFill>
                  <a:srgbClr val="000000"/>
                </a:solidFill>
                <a:latin typeface="Arial"/>
              </a:rPr>
              <a:t> - Return a string that indicates the MySQL server version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CONNECTION_ID()</a:t>
            </a:r>
            <a:r>
              <a:rPr b="0" lang="en-IN" sz="1800" spc="-1" strike="noStrike">
                <a:solidFill>
                  <a:srgbClr val="000000"/>
                </a:solidFill>
                <a:latin typeface="Arial"/>
              </a:rPr>
              <a:t> - Return the connection ID (thread ID) for the connection</a:t>
            </a:r>
            <a:endParaRPr b="0" lang="en-IN" sz="1800" spc="-1" strike="noStrike">
              <a:latin typeface="Arial"/>
            </a:endParaRPr>
          </a:p>
        </p:txBody>
      </p:sp>
      <p:sp>
        <p:nvSpPr>
          <p:cNvPr id="761" name="CustomShape 3"/>
          <p:cNvSpPr/>
          <p:nvPr/>
        </p:nvSpPr>
        <p:spPr>
          <a:xfrm>
            <a:off x="152280" y="5190840"/>
            <a:ext cx="6171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 user();</a:t>
            </a:r>
            <a:endParaRPr b="0" lang="en-IN" sz="1800" spc="-1" strike="noStrike">
              <a:latin typeface="Arial"/>
            </a:endParaRPr>
          </a:p>
        </p:txBody>
      </p:sp>
    </p:spTree>
  </p:cSld>
  <p:timing>
    <p:tnLst>
      <p:par>
        <p:cTn id="265" dur="indefinite" restart="never" nodeType="tmRoot">
          <p:childTnLst>
            <p:seq>
              <p:cTn id="266" dur="indefinite" nodeType="mainSeq"/>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Source Command</a:t>
            </a:r>
            <a:endParaRPr b="0" lang="en-IN" sz="4800" spc="-1" strike="noStrike">
              <a:latin typeface="Arial"/>
            </a:endParaRPr>
          </a:p>
        </p:txBody>
      </p:sp>
    </p:spTree>
  </p:cSld>
  <p:timing>
    <p:tnLst>
      <p:par>
        <p:cTn id="267" dur="indefinite" restart="never" nodeType="tmRoot">
          <p:childTnLst>
            <p:seq>
              <p:cTn id="268" dur="indefinite" nodeType="mainSeq"/>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2f2f2"/>
                </a:solidFill>
                <a:latin typeface="Arial"/>
              </a:rPr>
              <a:t>Source command</a:t>
            </a:r>
            <a:endParaRPr b="0" lang="en-IN" sz="3200" spc="-1" strike="noStrike">
              <a:latin typeface="Arial"/>
            </a:endParaRPr>
          </a:p>
        </p:txBody>
      </p:sp>
      <p:sp>
        <p:nvSpPr>
          <p:cNvPr id="764" name="CustomShape 2"/>
          <p:cNvSpPr/>
          <p:nvPr/>
        </p:nvSpPr>
        <p:spPr>
          <a:xfrm>
            <a:off x="217800" y="762120"/>
            <a:ext cx="868644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You can execute an SQL script file using the source command or \. command</a:t>
            </a:r>
            <a:endParaRPr b="0" lang="en-IN" sz="1600" spc="-1" strike="noStrike">
              <a:latin typeface="Arial"/>
            </a:endParaRPr>
          </a:p>
        </p:txBody>
      </p:sp>
      <p:sp>
        <p:nvSpPr>
          <p:cNvPr id="765" name="CustomShape 3"/>
          <p:cNvSpPr/>
          <p:nvPr/>
        </p:nvSpPr>
        <p:spPr>
          <a:xfrm>
            <a:off x="239400" y="2131920"/>
            <a:ext cx="8719200" cy="1736280"/>
          </a:xfrm>
          <a:prstGeom prst="rect">
            <a:avLst/>
          </a:prstGeom>
          <a:noFill/>
          <a:ln>
            <a:noFill/>
          </a:ln>
        </p:spPr>
        <p:style>
          <a:lnRef idx="0"/>
          <a:fillRef idx="0"/>
          <a:effectRef idx="0"/>
          <a:fontRef idx="minor"/>
        </p:style>
        <p:txBody>
          <a:bodyPr lIns="90000" rIns="90000" tIns="45000" bIns="45000"/>
          <a:p>
            <a:pPr marL="343080" indent="-342720">
              <a:lnSpc>
                <a:spcPct val="200000"/>
              </a:lnSpc>
              <a:buClr>
                <a:srgbClr val="0089a4"/>
              </a:buClr>
              <a:buFont typeface="Arial"/>
              <a:buChar char="•"/>
            </a:pPr>
            <a:r>
              <a:rPr b="0" lang="en-IN" sz="1800" spc="-1" strike="noStrike">
                <a:solidFill>
                  <a:srgbClr val="0089a4"/>
                </a:solidFill>
                <a:latin typeface="Arial"/>
              </a:rPr>
              <a:t>\. 'D:\MySQLDEMOBLD7.SQL'</a:t>
            </a:r>
            <a:endParaRPr b="0" lang="en-IN" sz="1800" spc="-1" strike="noStrike">
              <a:latin typeface="Arial"/>
            </a:endParaRPr>
          </a:p>
          <a:p>
            <a:pPr marL="343080" indent="-342720">
              <a:lnSpc>
                <a:spcPct val="200000"/>
              </a:lnSpc>
              <a:buClr>
                <a:srgbClr val="0089a4"/>
              </a:buClr>
              <a:buFont typeface="Arial"/>
              <a:buChar char="•"/>
            </a:pPr>
            <a:r>
              <a:rPr b="0" lang="en-IN" sz="1800" spc="-1" strike="noStrike">
                <a:solidFill>
                  <a:srgbClr val="0089a4"/>
                </a:solidFill>
                <a:latin typeface="Arial"/>
              </a:rPr>
              <a:t>SOURCE 'D:\MySQLDEMOBLD7.SQL‘</a:t>
            </a:r>
            <a:endParaRPr b="0" lang="en-IN" sz="1800" spc="-1" strike="noStrike">
              <a:latin typeface="Arial"/>
            </a:endParaRPr>
          </a:p>
          <a:p>
            <a:pPr marL="343080" indent="-342720">
              <a:lnSpc>
                <a:spcPct val="200000"/>
              </a:lnSpc>
              <a:buClr>
                <a:srgbClr val="0089a4"/>
              </a:buClr>
              <a:buFont typeface="Arial"/>
              <a:buChar char="•"/>
            </a:pPr>
            <a:r>
              <a:rPr b="0" lang="en-IN" sz="1800" spc="-1" strike="noStrike">
                <a:solidFill>
                  <a:srgbClr val="0089a4"/>
                </a:solidFill>
                <a:latin typeface="Arial"/>
              </a:rPr>
              <a:t>SOURCE //infoserver1/infodomain1/Everyone/DBT/MySQLDEMOBLD7.SQL</a:t>
            </a:r>
            <a:endParaRPr b="0" lang="en-IN" sz="1800" spc="-1" strike="noStrike">
              <a:latin typeface="Arial"/>
            </a:endParaRPr>
          </a:p>
        </p:txBody>
      </p:sp>
      <p:sp>
        <p:nvSpPr>
          <p:cNvPr id="766" name="CustomShape 4"/>
          <p:cNvSpPr/>
          <p:nvPr/>
        </p:nvSpPr>
        <p:spPr>
          <a:xfrm>
            <a:off x="152280" y="12952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298ae5"/>
                </a:solidFill>
                <a:latin typeface="Arial"/>
              </a:rPr>
              <a:t>     </a:t>
            </a:r>
            <a:r>
              <a:rPr b="0" lang="en-IN" sz="2000" spc="-1" strike="noStrike">
                <a:solidFill>
                  <a:srgbClr val="0077aa"/>
                </a:solidFill>
                <a:latin typeface="Courier New"/>
              </a:rPr>
              <a:t>\. file_name</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source file_name</a:t>
            </a:r>
            <a:endParaRPr b="0" lang="en-IN" sz="2000" spc="-1" strike="noStrike">
              <a:latin typeface="Arial"/>
            </a:endParaRPr>
          </a:p>
        </p:txBody>
      </p:sp>
    </p:spTree>
  </p:cSld>
  <p:timing>
    <p:tnLst>
      <p:par>
        <p:cTn id="269" dur="indefinite" restart="never" nodeType="tmRoot">
          <p:childTnLst>
            <p:seq>
              <p:cTn id="270" dur="indefinite" nodeType="mainSeq"/>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SHOW COLUMNS</a:t>
            </a:r>
            <a:r>
              <a:rPr b="0" lang="en-IN" sz="4800" spc="-1" strike="noStrike">
                <a:solidFill>
                  <a:srgbClr val="dc525c"/>
                </a:solidFill>
                <a:latin typeface="Segoe UI Light"/>
              </a:rPr>
              <a:t> </a:t>
            </a:r>
            <a:endParaRPr b="0" lang="en-IN" sz="4800" spc="-1" strike="noStrike">
              <a:latin typeface="Arial"/>
            </a:endParaRPr>
          </a:p>
        </p:txBody>
      </p:sp>
    </p:spTree>
  </p:cSld>
  <p:timing>
    <p:tnLst>
      <p:par>
        <p:cTn id="271" dur="indefinite" restart="never" nodeType="tmRoot">
          <p:childTnLst>
            <p:seq>
              <p:cTn id="272" dur="indefinite" nodeType="mainSeq"/>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EMP &amp; DEPT Table structure</a:t>
            </a:r>
            <a:endParaRPr b="0" lang="en-US" sz="3200" spc="-1" strike="noStrike">
              <a:solidFill>
                <a:srgbClr val="000000"/>
              </a:solidFill>
              <a:latin typeface="Gill Sans MT"/>
            </a:endParaRPr>
          </a:p>
        </p:txBody>
      </p:sp>
      <p:pic>
        <p:nvPicPr>
          <p:cNvPr id="769" name="Picture 3" descr=""/>
          <p:cNvPicPr/>
          <p:nvPr/>
        </p:nvPicPr>
        <p:blipFill>
          <a:blip r:embed="rId1"/>
          <a:stretch/>
        </p:blipFill>
        <p:spPr>
          <a:xfrm>
            <a:off x="1066680" y="1271520"/>
            <a:ext cx="6324840" cy="3086280"/>
          </a:xfrm>
          <a:prstGeom prst="rect">
            <a:avLst/>
          </a:prstGeom>
          <a:ln>
            <a:noFill/>
          </a:ln>
        </p:spPr>
      </p:pic>
      <p:pic>
        <p:nvPicPr>
          <p:cNvPr id="770" name="Picture 4" descr=""/>
          <p:cNvPicPr/>
          <p:nvPr/>
        </p:nvPicPr>
        <p:blipFill>
          <a:blip r:embed="rId2"/>
          <a:stretch/>
        </p:blipFill>
        <p:spPr>
          <a:xfrm>
            <a:off x="1066680" y="4477320"/>
            <a:ext cx="6324840" cy="1804680"/>
          </a:xfrm>
          <a:prstGeom prst="rect">
            <a:avLst/>
          </a:prstGeom>
          <a:ln>
            <a:noFill/>
          </a:ln>
        </p:spPr>
      </p:pic>
    </p:spTree>
  </p:cSld>
  <p:timing>
    <p:tnLst>
      <p:par>
        <p:cTn id="273" dur="indefinite" restart="never" nodeType="tmRoot">
          <p:childTnLst>
            <p:seq>
              <p:cTn id="274" dur="indefinite" nodeType="mainSeq"/>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COLUMNS Syntax</a:t>
            </a:r>
            <a:endParaRPr b="0" lang="en-US" sz="3200" spc="-1" strike="noStrike">
              <a:solidFill>
                <a:srgbClr val="000000"/>
              </a:solidFill>
              <a:latin typeface="Gill Sans MT"/>
            </a:endParaRPr>
          </a:p>
        </p:txBody>
      </p:sp>
      <p:sp>
        <p:nvSpPr>
          <p:cNvPr id="772" name="CustomShape 2"/>
          <p:cNvSpPr/>
          <p:nvPr/>
        </p:nvSpPr>
        <p:spPr>
          <a:xfrm>
            <a:off x="152280" y="2638080"/>
            <a:ext cx="8838720" cy="29707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from </a:t>
            </a:r>
            <a:r>
              <a:rPr b="0" lang="en-IN" sz="1800" spc="-1" strike="noStrike">
                <a:solidFill>
                  <a:srgbClr val="000000"/>
                </a:solidFill>
                <a:latin typeface="Arial"/>
                <a:ea typeface="Times New Roman"/>
              </a:rPr>
              <a:t>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in </a:t>
            </a:r>
            <a:r>
              <a:rPr b="0" lang="en-IN" sz="1800" spc="-1" strike="noStrike">
                <a:solidFill>
                  <a:srgbClr val="000000"/>
                </a:solidFill>
                <a:latin typeface="Arial"/>
                <a:ea typeface="Times New Roman"/>
              </a:rPr>
              <a:t>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full columns 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 </a:t>
            </a:r>
            <a:r>
              <a:rPr b="0" lang="en-IN" sz="1800" spc="-1" strike="noStrike">
                <a:solidFill>
                  <a:srgbClr val="0077aa"/>
                </a:solidFill>
                <a:latin typeface="Arial"/>
                <a:ea typeface="Times New Roman"/>
              </a:rPr>
              <a:t>	</a:t>
            </a:r>
            <a:r>
              <a:rPr b="0" lang="en-IN" sz="1800" spc="-1" strike="noStrike">
                <a:solidFill>
                  <a:srgbClr val="ff0000"/>
                </a:solidFill>
                <a:latin typeface="Arial"/>
                <a:ea typeface="Times New Roman"/>
              </a:rPr>
              <a:t>// with Privileges</a:t>
            </a:r>
            <a:r>
              <a:rPr b="0" lang="en-IN" sz="1800" spc="-1" strike="noStrike">
                <a:solidFill>
                  <a:srgbClr val="ff0000"/>
                </a:solidFill>
                <a:latin typeface="Arial"/>
                <a:ea typeface="Times New Roman"/>
              </a:rPr>
              <a:t>	</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from </a:t>
            </a:r>
            <a:r>
              <a:rPr b="0" lang="en-IN" sz="1800" spc="-1" strike="noStrike">
                <a:solidFill>
                  <a:srgbClr val="000000"/>
                </a:solidFill>
                <a:latin typeface="Arial"/>
                <a:ea typeface="Times New Roman"/>
              </a:rPr>
              <a:t>EMP</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user01;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from </a:t>
            </a:r>
            <a:r>
              <a:rPr b="0" lang="en-IN" sz="1800" spc="-1" strike="noStrike">
                <a:solidFill>
                  <a:srgbClr val="000000"/>
                </a:solidFill>
                <a:latin typeface="Arial"/>
                <a:ea typeface="Times New Roman"/>
              </a:rPr>
              <a:t>user01.EMP;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from </a:t>
            </a:r>
            <a:r>
              <a:rPr b="0" lang="en-IN" sz="1800" spc="-1" strike="noStrike">
                <a:solidFill>
                  <a:srgbClr val="000000"/>
                </a:solidFill>
                <a:latin typeface="Arial"/>
                <a:ea typeface="Times New Roman"/>
              </a:rPr>
              <a:t>EMP</a:t>
            </a:r>
            <a:r>
              <a:rPr b="0" lang="en-IN" sz="1800" spc="-1" strike="noStrike">
                <a:solidFill>
                  <a:srgbClr val="0077aa"/>
                </a:solidFill>
                <a:latin typeface="Arial"/>
                <a:ea typeface="Times New Roman"/>
              </a:rPr>
              <a:t> </a:t>
            </a:r>
            <a:r>
              <a:rPr b="0" lang="en-IN" sz="1800" spc="-1" strike="noStrike">
                <a:solidFill>
                  <a:srgbClr val="dd4a68"/>
                </a:solidFill>
                <a:latin typeface="Arial"/>
                <a:ea typeface="Times New Roman"/>
              </a:rPr>
              <a:t>like 'E%'</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ff0000"/>
                </a:solidFill>
                <a:latin typeface="Arial"/>
                <a:ea typeface="Times New Roman"/>
              </a:rPr>
              <a:t>// starting with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 columns from </a:t>
            </a:r>
            <a:r>
              <a:rPr b="0" lang="en-IN" sz="1800" spc="-1" strike="noStrike">
                <a:solidFill>
                  <a:srgbClr val="000000"/>
                </a:solidFill>
                <a:latin typeface="Arial"/>
                <a:ea typeface="Times New Roman"/>
              </a:rPr>
              <a:t>EMP</a:t>
            </a:r>
            <a:r>
              <a:rPr b="0" lang="en-IN" sz="1800" spc="-1" strike="noStrike">
                <a:solidFill>
                  <a:srgbClr val="0077aa"/>
                </a:solidFill>
                <a:latin typeface="Arial"/>
                <a:ea typeface="Times New Roman"/>
              </a:rPr>
              <a:t> </a:t>
            </a:r>
            <a:r>
              <a:rPr b="0" lang="en-IN" sz="1800" spc="-1" strike="noStrike">
                <a:solidFill>
                  <a:srgbClr val="dd4a68"/>
                </a:solidFill>
                <a:latin typeface="Arial"/>
                <a:ea typeface="Times New Roman"/>
              </a:rPr>
              <a:t>where field in </a:t>
            </a:r>
            <a:r>
              <a:rPr b="0" lang="en-IN" sz="1800" spc="-1" strike="noStrike">
                <a:solidFill>
                  <a:srgbClr val="000000"/>
                </a:solidFill>
                <a:latin typeface="Arial"/>
                <a:ea typeface="Times New Roman"/>
              </a:rPr>
              <a:t>('ename');</a:t>
            </a:r>
            <a:r>
              <a:rPr b="0" lang="en-IN" sz="1800" spc="-1" strike="noStrike">
                <a:solidFill>
                  <a:srgbClr val="0077aa"/>
                </a:solidFill>
                <a:latin typeface="Arial"/>
                <a:ea typeface="Times New Roman"/>
              </a:rPr>
              <a:t>  </a:t>
            </a:r>
            <a:r>
              <a:rPr b="0" lang="en-IN" sz="1800" spc="-1" strike="noStrike">
                <a:solidFill>
                  <a:srgbClr val="ff0000"/>
                </a:solidFill>
                <a:latin typeface="Arial"/>
                <a:ea typeface="Times New Roman"/>
              </a:rPr>
              <a:t>// only ename column</a:t>
            </a:r>
            <a:endParaRPr b="0" lang="en-IN" sz="1800" spc="-1" strike="noStrike">
              <a:latin typeface="Arial"/>
            </a:endParaRPr>
          </a:p>
        </p:txBody>
      </p:sp>
      <p:sp>
        <p:nvSpPr>
          <p:cNvPr id="773" name="CustomShape 3"/>
          <p:cNvSpPr/>
          <p:nvPr/>
        </p:nvSpPr>
        <p:spPr>
          <a:xfrm>
            <a:off x="457200" y="1438920"/>
            <a:ext cx="597168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FULL</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COLUMNS</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FIELDS</a:t>
            </a:r>
            <a:r>
              <a:rPr b="0" lang="en-IN" sz="1800" spc="-1" strike="noStrike">
                <a:solidFill>
                  <a:srgbClr val="000000"/>
                </a:solidFill>
                <a:latin typeface="Courier New"/>
              </a:rPr>
              <a:t>} {</a:t>
            </a:r>
            <a:r>
              <a:rPr b="0" lang="en-IN" sz="1800" spc="-1" strike="noStrike">
                <a:solidFill>
                  <a:srgbClr val="0077aa"/>
                </a:solidFill>
                <a:latin typeface="Courier New"/>
              </a:rPr>
              <a:t>FROM</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IN</a:t>
            </a:r>
            <a:r>
              <a:rPr b="0" lang="en-IN" sz="1800" spc="-1" strike="noStrike">
                <a:solidFill>
                  <a:srgbClr val="000000"/>
                </a:solidFill>
                <a:latin typeface="Courier New"/>
              </a:rPr>
              <a:t>} </a:t>
            </a:r>
            <a:r>
              <a:rPr b="0" i="1" lang="en-IN" sz="1800" spc="-1" strike="noStrike">
                <a:solidFill>
                  <a:srgbClr val="000000"/>
                </a:solidFill>
                <a:latin typeface="Courier New"/>
              </a:rPr>
              <a:t>tbl_name</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a:t>
            </a:r>
            <a:r>
              <a:rPr b="0" lang="en-IN" sz="1800" spc="-1" strike="noStrike">
                <a:solidFill>
                  <a:srgbClr val="0077aa"/>
                </a:solidFill>
                <a:latin typeface="Courier New"/>
              </a:rPr>
              <a:t>FROM</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IN</a:t>
            </a:r>
            <a:r>
              <a:rPr b="0" lang="en-IN" sz="1800" spc="-1" strike="noStrike">
                <a:solidFill>
                  <a:srgbClr val="000000"/>
                </a:solidFill>
                <a:latin typeface="Courier New"/>
              </a:rPr>
              <a:t>} </a:t>
            </a:r>
            <a:r>
              <a:rPr b="0" i="1" lang="en-IN" sz="1800" spc="-1" strike="noStrike">
                <a:solidFill>
                  <a:srgbClr val="000000"/>
                </a:solidFill>
                <a:latin typeface="Courier New"/>
              </a:rPr>
              <a:t>db_name</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Tree>
  </p:cSld>
  <p:timing>
    <p:tnLst>
      <p:par>
        <p:cTn id="275" dur="indefinite" restart="never" nodeType="tmRoot">
          <p:childTnLst>
            <p:seq>
              <p:cTn id="276" dur="indefinite" nodeType="mainSeq"/>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SHOW TABLES</a:t>
            </a:r>
            <a:endParaRPr b="0" lang="en-IN" sz="4800" spc="-1" strike="noStrike">
              <a:latin typeface="Arial"/>
            </a:endParaRPr>
          </a:p>
        </p:txBody>
      </p:sp>
    </p:spTree>
  </p:cSld>
  <p:timing>
    <p:tnLst>
      <p:par>
        <p:cTn id="277" dur="indefinite" restart="never" nodeType="tmRoot">
          <p:childTnLst>
            <p:seq>
              <p:cTn id="27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152280" y="2057400"/>
            <a:ext cx="8838720" cy="16761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Relation and Relationship?</a:t>
            </a:r>
            <a:endParaRPr b="0" lang="en-IN" sz="4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TABLES Syntax</a:t>
            </a:r>
            <a:endParaRPr b="0" lang="en-US" sz="3200" spc="-1" strike="noStrike">
              <a:solidFill>
                <a:srgbClr val="000000"/>
              </a:solidFill>
              <a:latin typeface="Gill Sans MT"/>
            </a:endParaRPr>
          </a:p>
        </p:txBody>
      </p:sp>
      <p:sp>
        <p:nvSpPr>
          <p:cNvPr id="776" name="CustomShape 2"/>
          <p:cNvSpPr/>
          <p:nvPr/>
        </p:nvSpPr>
        <p:spPr>
          <a:xfrm>
            <a:off x="152280" y="2402280"/>
            <a:ext cx="8838720" cy="21477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tables</a:t>
            </a:r>
            <a:r>
              <a:rPr b="0" lang="en-IN" sz="1600" spc="-1" strike="noStrike">
                <a:solidFill>
                  <a:srgbClr val="000000"/>
                </a:solidFill>
                <a:latin typeface="Arial"/>
                <a:ea typeface="Arial Unicode MS"/>
              </a:rPr>
              <a:t>;</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full</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tables</a:t>
            </a:r>
            <a:r>
              <a:rPr b="0" lang="en-IN" sz="1600" spc="-1" strike="noStrike">
                <a:solidFill>
                  <a:srgbClr val="000000"/>
                </a:solidFill>
                <a:latin typeface="Arial"/>
                <a:ea typeface="Arial Unicode MS"/>
              </a:rPr>
              <a:t>;    </a:t>
            </a:r>
            <a:r>
              <a:rPr b="1" lang="en-IN" sz="1400" spc="-1" strike="noStrike">
                <a:solidFill>
                  <a:srgbClr val="ff0000"/>
                </a:solidFill>
                <a:latin typeface="Arial"/>
                <a:ea typeface="Arial Unicode MS"/>
              </a:rPr>
              <a:t>// with Table Type</a:t>
            </a:r>
            <a:endParaRPr b="0" lang="en-IN" sz="14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tables</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Arial Unicode MS"/>
              </a:rPr>
              <a:t> user01;</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tables</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where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tables_in_user01</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like</a:t>
            </a:r>
            <a:r>
              <a:rPr b="0" lang="en-IN" sz="1600" spc="-1" strike="noStrike">
                <a:solidFill>
                  <a:srgbClr val="000000"/>
                </a:solidFill>
                <a:latin typeface="Arial"/>
                <a:ea typeface="Arial Unicode MS"/>
              </a:rPr>
              <a:t> 'e%' </a:t>
            </a:r>
            <a:r>
              <a:rPr b="0" lang="en-IN" sz="1800" spc="-1" strike="noStrike">
                <a:solidFill>
                  <a:srgbClr val="0077aa"/>
                </a:solidFill>
                <a:latin typeface="Arial"/>
                <a:ea typeface="Times New Roman"/>
              </a:rPr>
              <a:t>or</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tables_in_user01</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like</a:t>
            </a:r>
            <a:r>
              <a:rPr b="0" lang="en-IN" sz="1600" spc="-1" strike="noStrike">
                <a:solidFill>
                  <a:srgbClr val="000000"/>
                </a:solidFill>
                <a:latin typeface="Arial"/>
                <a:ea typeface="Arial Unicode MS"/>
              </a:rPr>
              <a:t> 'B%';</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tables</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where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tables_in_user01</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in</a:t>
            </a:r>
            <a:r>
              <a:rPr b="0" lang="en-IN" sz="1600" spc="-1" strike="noStrike">
                <a:solidFill>
                  <a:srgbClr val="000000"/>
                </a:solidFill>
                <a:latin typeface="Arial"/>
                <a:ea typeface="Arial Unicode MS"/>
              </a:rPr>
              <a:t> ('EMP');</a:t>
            </a:r>
            <a:endParaRPr b="0" lang="en-IN" sz="1600" spc="-1" strike="noStrike">
              <a:latin typeface="Arial"/>
            </a:endParaRPr>
          </a:p>
        </p:txBody>
      </p:sp>
      <p:sp>
        <p:nvSpPr>
          <p:cNvPr id="777" name="CustomShape 3"/>
          <p:cNvSpPr/>
          <p:nvPr/>
        </p:nvSpPr>
        <p:spPr>
          <a:xfrm>
            <a:off x="457200" y="1411200"/>
            <a:ext cx="66146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FULL</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TABLES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a:t>
            </a:r>
            <a:r>
              <a:rPr b="0" lang="en-IN" sz="1800" spc="-1" strike="noStrike">
                <a:solidFill>
                  <a:srgbClr val="0077aa"/>
                </a:solidFill>
                <a:latin typeface="Courier New"/>
              </a:rPr>
              <a:t>FROM</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IN</a:t>
            </a:r>
            <a:r>
              <a:rPr b="0" lang="en-IN" sz="1800" spc="-1" strike="noStrike">
                <a:solidFill>
                  <a:srgbClr val="000000"/>
                </a:solidFill>
                <a:latin typeface="Courier New"/>
              </a:rPr>
              <a:t>} </a:t>
            </a:r>
            <a:r>
              <a:rPr b="0" i="1" lang="en-IN" sz="1800" spc="-1" strike="noStrike">
                <a:solidFill>
                  <a:srgbClr val="000000"/>
                </a:solidFill>
                <a:latin typeface="Courier New"/>
              </a:rPr>
              <a:t>db_name</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Tree>
  </p:cSld>
  <p:timing>
    <p:tnLst>
      <p:par>
        <p:cTn id="279" dur="indefinite" restart="never" nodeType="tmRoot">
          <p:childTnLst>
            <p:seq>
              <p:cTn id="280" dur="indefinite" nodeType="mainSeq"/>
              <p:prevCondLst>
                <p:cond delay="0" evt="onPrev">
                  <p:tgtEl>
                    <p:sldTgt/>
                  </p:tgtEl>
                </p:cond>
              </p:prevCondLst>
              <p:nextCondLst>
                <p:cond delay="0"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SHOW TABLES STATUS</a:t>
            </a:r>
            <a:endParaRPr b="0" lang="en-IN" sz="4800" spc="-1" strike="noStrike">
              <a:latin typeface="Arial"/>
            </a:endParaRPr>
          </a:p>
        </p:txBody>
      </p:sp>
    </p:spTree>
  </p:cSld>
  <p:timing>
    <p:tnLst>
      <p:par>
        <p:cTn id="281" dur="indefinite" restart="never" nodeType="tmRoot">
          <p:childTnLst>
            <p:seq>
              <p:cTn id="282" dur="indefinite" nodeType="mainSeq"/>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TABLES STATUS Syntax</a:t>
            </a:r>
            <a:endParaRPr b="0" lang="en-US" sz="3200" spc="-1" strike="noStrike">
              <a:solidFill>
                <a:srgbClr val="000000"/>
              </a:solidFill>
              <a:latin typeface="Gill Sans MT"/>
            </a:endParaRPr>
          </a:p>
        </p:txBody>
      </p:sp>
      <p:sp>
        <p:nvSpPr>
          <p:cNvPr id="780" name="CustomShape 2"/>
          <p:cNvSpPr/>
          <p:nvPr/>
        </p:nvSpPr>
        <p:spPr>
          <a:xfrm>
            <a:off x="152280" y="2360520"/>
            <a:ext cx="8838720" cy="17362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status</a:t>
            </a:r>
            <a:r>
              <a:rPr b="0" lang="en-IN" sz="1600" spc="-1" strike="noStrike">
                <a:solidFill>
                  <a:srgbClr val="000000"/>
                </a:solidFill>
                <a:latin typeface="Arial"/>
                <a:ea typeface="Arial Unicode MS"/>
              </a:rPr>
              <a:t>;</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status</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Arial Unicode MS"/>
              </a:rPr>
              <a:t> user01; </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status</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in</a:t>
            </a:r>
            <a:r>
              <a:rPr b="0" lang="en-IN" sz="1600" spc="-1" strike="noStrike">
                <a:solidFill>
                  <a:srgbClr val="000000"/>
                </a:solidFill>
                <a:latin typeface="Arial"/>
                <a:ea typeface="Arial Unicode MS"/>
              </a:rPr>
              <a:t> user01;</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table</a:t>
            </a:r>
            <a:r>
              <a:rPr b="0" lang="en-IN" sz="1600" spc="-1" strike="noStrike">
                <a:solidFill>
                  <a:srgbClr val="000000"/>
                </a:solidFill>
                <a:latin typeface="Arial"/>
                <a:ea typeface="Arial Unicode MS"/>
              </a:rPr>
              <a:t> </a:t>
            </a:r>
            <a:r>
              <a:rPr b="0" lang="en-IN" sz="1800" spc="-1" strike="noStrike">
                <a:solidFill>
                  <a:srgbClr val="dd4a68"/>
                </a:solidFill>
                <a:latin typeface="Arial"/>
                <a:ea typeface="Times New Roman"/>
              </a:rPr>
              <a:t>status</a:t>
            </a:r>
            <a:r>
              <a:rPr b="0" lang="en-IN" sz="1600" spc="-1" strike="noStrike">
                <a:solidFill>
                  <a:srgbClr val="000000"/>
                </a:solidFill>
                <a:latin typeface="Arial"/>
                <a:ea typeface="Arial Unicode MS"/>
              </a:rPr>
              <a:t> </a:t>
            </a:r>
            <a:r>
              <a:rPr b="0" lang="en-IN" sz="1800" spc="-1" strike="noStrike">
                <a:solidFill>
                  <a:srgbClr val="0077aa"/>
                </a:solidFill>
                <a:latin typeface="Arial"/>
                <a:ea typeface="Times New Roman"/>
              </a:rPr>
              <a:t>like</a:t>
            </a:r>
            <a:r>
              <a:rPr b="0" lang="en-IN" sz="1600" spc="-1" strike="noStrike">
                <a:solidFill>
                  <a:srgbClr val="000000"/>
                </a:solidFill>
                <a:latin typeface="Arial"/>
                <a:ea typeface="Arial Unicode MS"/>
              </a:rPr>
              <a:t> 'EMP';</a:t>
            </a:r>
            <a:endParaRPr b="0" lang="en-IN" sz="1600" spc="-1" strike="noStrike">
              <a:latin typeface="Arial"/>
            </a:endParaRPr>
          </a:p>
        </p:txBody>
      </p:sp>
      <p:sp>
        <p:nvSpPr>
          <p:cNvPr id="781" name="CustomShape 3"/>
          <p:cNvSpPr/>
          <p:nvPr/>
        </p:nvSpPr>
        <p:spPr>
          <a:xfrm>
            <a:off x="457200" y="1428480"/>
            <a:ext cx="682920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0077aa"/>
                </a:solidFill>
                <a:latin typeface="Courier New"/>
              </a:rPr>
              <a:t>TABLE</a:t>
            </a:r>
            <a:r>
              <a:rPr b="0" lang="en-IN" sz="1800" spc="-1" strike="noStrike">
                <a:solidFill>
                  <a:srgbClr val="000000"/>
                </a:solidFill>
                <a:latin typeface="Courier New"/>
              </a:rPr>
              <a:t> </a:t>
            </a:r>
            <a:r>
              <a:rPr b="0" lang="en-IN" sz="1800" spc="-1" strike="noStrike">
                <a:solidFill>
                  <a:srgbClr val="0077aa"/>
                </a:solidFill>
                <a:latin typeface="Courier New"/>
              </a:rPr>
              <a:t>STATUS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a:t>
            </a:r>
            <a:r>
              <a:rPr b="0" lang="en-IN" sz="1800" spc="-1" strike="noStrike">
                <a:solidFill>
                  <a:srgbClr val="0077aa"/>
                </a:solidFill>
                <a:latin typeface="Courier New"/>
              </a:rPr>
              <a:t>FROM</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IN</a:t>
            </a:r>
            <a:r>
              <a:rPr b="0" lang="en-IN" sz="1800" spc="-1" strike="noStrike">
                <a:solidFill>
                  <a:srgbClr val="000000"/>
                </a:solidFill>
                <a:latin typeface="Courier New"/>
              </a:rPr>
              <a:t>} </a:t>
            </a:r>
            <a:r>
              <a:rPr b="0" i="1" lang="en-IN" sz="1800" spc="-1" strike="noStrike">
                <a:solidFill>
                  <a:srgbClr val="000000"/>
                </a:solidFill>
                <a:latin typeface="Courier New"/>
              </a:rPr>
              <a:t>db_name</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Tree>
  </p:cSld>
  <p:timing>
    <p:tnLst>
      <p:par>
        <p:cTn id="283" dur="indefinite" restart="never" nodeType="tmRoot">
          <p:childTnLst>
            <p:seq>
              <p:cTn id="284" dur="indefinite" nodeType="mainSeq"/>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SHOW VARIABLES</a:t>
            </a:r>
            <a:endParaRPr b="0" lang="en-IN" sz="4800" spc="-1" strike="noStrike">
              <a:latin typeface="Arial"/>
            </a:endParaRPr>
          </a:p>
        </p:txBody>
      </p:sp>
      <p:sp>
        <p:nvSpPr>
          <p:cNvPr id="783" name="CustomShape 2"/>
          <p:cNvSpPr/>
          <p:nvPr/>
        </p:nvSpPr>
        <p:spPr>
          <a:xfrm>
            <a:off x="165240" y="3200400"/>
            <a:ext cx="8826120" cy="3952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000" spc="-1" strike="noStrike">
                <a:solidFill>
                  <a:srgbClr val="000000"/>
                </a:solidFill>
                <a:latin typeface="Segoe UI Light"/>
              </a:rPr>
              <a:t>shows the values of MySQL system variables.</a:t>
            </a:r>
            <a:endParaRPr b="0" lang="en-IN" sz="2000" spc="-1" strike="noStrike">
              <a:latin typeface="Arial"/>
            </a:endParaRPr>
          </a:p>
        </p:txBody>
      </p:sp>
    </p:spTree>
  </p:cSld>
  <p:timing>
    <p:tnLst>
      <p:par>
        <p:cTn id="285" dur="indefinite" restart="never" nodeType="tmRoot">
          <p:childTnLst>
            <p:seq>
              <p:cTn id="286" dur="indefinite" nodeType="mainSeq"/>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VARIABLES Syntax</a:t>
            </a:r>
            <a:endParaRPr b="0" lang="en-US" sz="3200" spc="-1" strike="noStrike">
              <a:solidFill>
                <a:srgbClr val="000000"/>
              </a:solidFill>
              <a:latin typeface="Gill Sans MT"/>
            </a:endParaRPr>
          </a:p>
        </p:txBody>
      </p:sp>
      <p:sp>
        <p:nvSpPr>
          <p:cNvPr id="785" name="CustomShape 2"/>
          <p:cNvSpPr/>
          <p:nvPr/>
        </p:nvSpPr>
        <p:spPr>
          <a:xfrm>
            <a:off x="457200" y="1447920"/>
            <a:ext cx="6543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GLOBAL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SESSION</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VARIABLES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
        <p:nvSpPr>
          <p:cNvPr id="786" name="CustomShape 3"/>
          <p:cNvSpPr/>
          <p:nvPr/>
        </p:nvSpPr>
        <p:spPr>
          <a:xfrm>
            <a:off x="401400" y="3071880"/>
            <a:ext cx="396036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77aa"/>
                </a:solidFill>
                <a:latin typeface="Courier New"/>
              </a:rPr>
              <a:t>SET</a:t>
            </a:r>
            <a:r>
              <a:rPr b="0" lang="en-IN" sz="1800" spc="-1" strike="noStrike">
                <a:solidFill>
                  <a:srgbClr val="000000"/>
                </a:solidFill>
                <a:latin typeface="Gill Sans MT"/>
              </a:rPr>
              <a:t> </a:t>
            </a:r>
            <a:r>
              <a:rPr b="0" lang="en-IN" sz="1800" spc="-1" strike="noStrike">
                <a:solidFill>
                  <a:srgbClr val="0077aa"/>
                </a:solidFill>
                <a:latin typeface="Courier New"/>
              </a:rPr>
              <a:t>SQL_SAFE_UPDATES</a:t>
            </a:r>
            <a:r>
              <a:rPr b="0" lang="en-IN" sz="1800" spc="-1" strike="noStrike">
                <a:solidFill>
                  <a:srgbClr val="000000"/>
                </a:solidFill>
                <a:latin typeface="Gill Sans MT"/>
              </a:rPr>
              <a:t> </a:t>
            </a:r>
            <a:r>
              <a:rPr b="0" lang="en-IN" sz="1800" spc="-1" strike="noStrike">
                <a:solidFill>
                  <a:srgbClr val="633f32"/>
                </a:solidFill>
                <a:latin typeface="Gill Sans MT"/>
              </a:rPr>
              <a:t>=</a:t>
            </a:r>
            <a:r>
              <a:rPr b="0" lang="en-IN" sz="1800" spc="-1" strike="noStrike">
                <a:solidFill>
                  <a:srgbClr val="000000"/>
                </a:solidFill>
                <a:latin typeface="Gill Sans MT"/>
              </a:rPr>
              <a:t> </a:t>
            </a:r>
            <a:r>
              <a:rPr b="0" lang="en-IN" sz="1800" spc="-1" strike="noStrike">
                <a:solidFill>
                  <a:srgbClr val="669900"/>
                </a:solidFill>
                <a:latin typeface="Courier New"/>
              </a:rPr>
              <a:t>0</a:t>
            </a:r>
            <a:r>
              <a:rPr b="0" lang="en-IN" sz="1800" spc="-1" strike="noStrike">
                <a:solidFill>
                  <a:srgbClr val="000000"/>
                </a:solidFill>
                <a:latin typeface="Gill Sans MT"/>
              </a:rPr>
              <a:t>;</a:t>
            </a:r>
            <a:endParaRPr b="0" lang="en-IN" sz="1800" spc="-1" strike="noStrike">
              <a:latin typeface="Arial"/>
            </a:endParaRPr>
          </a:p>
          <a:p>
            <a:pPr>
              <a:lnSpc>
                <a:spcPct val="100000"/>
              </a:lnSpc>
            </a:pPr>
            <a:r>
              <a:rPr b="0" lang="en-IN" sz="1800" spc="-1" strike="noStrike">
                <a:solidFill>
                  <a:srgbClr val="0077aa"/>
                </a:solidFill>
                <a:latin typeface="Courier New"/>
              </a:rPr>
              <a:t>SET</a:t>
            </a:r>
            <a:r>
              <a:rPr b="0" lang="en-IN" sz="1800" spc="-1" strike="noStrike">
                <a:solidFill>
                  <a:srgbClr val="000000"/>
                </a:solidFill>
                <a:latin typeface="Gill Sans MT"/>
              </a:rPr>
              <a:t> </a:t>
            </a:r>
            <a:r>
              <a:rPr b="0" lang="en-IN" sz="1800" spc="-1" strike="noStrike">
                <a:solidFill>
                  <a:srgbClr val="0077aa"/>
                </a:solidFill>
                <a:latin typeface="Courier New"/>
              </a:rPr>
              <a:t>SQL_SAFE_UPDATES</a:t>
            </a:r>
            <a:r>
              <a:rPr b="0" lang="en-IN" sz="1800" spc="-1" strike="noStrike">
                <a:solidFill>
                  <a:srgbClr val="000000"/>
                </a:solidFill>
                <a:latin typeface="Gill Sans MT"/>
              </a:rPr>
              <a:t> </a:t>
            </a:r>
            <a:r>
              <a:rPr b="0" lang="en-IN" sz="1800" spc="-1" strike="noStrike">
                <a:solidFill>
                  <a:srgbClr val="633f32"/>
                </a:solidFill>
                <a:latin typeface="Gill Sans MT"/>
              </a:rPr>
              <a:t>=</a:t>
            </a:r>
            <a:r>
              <a:rPr b="0" lang="en-IN" sz="1800" spc="-1" strike="noStrike">
                <a:solidFill>
                  <a:srgbClr val="000000"/>
                </a:solidFill>
                <a:latin typeface="Gill Sans MT"/>
              </a:rPr>
              <a:t> </a:t>
            </a:r>
            <a:r>
              <a:rPr b="0" lang="en-IN" sz="1800" spc="-1" strike="noStrike">
                <a:solidFill>
                  <a:srgbClr val="669900"/>
                </a:solidFill>
                <a:latin typeface="Courier New"/>
              </a:rPr>
              <a:t>false</a:t>
            </a:r>
            <a:r>
              <a:rPr b="0" lang="en-IN" sz="1800" spc="-1" strike="noStrike">
                <a:solidFill>
                  <a:srgbClr val="000000"/>
                </a:solidFill>
                <a:latin typeface="Gill Sans MT"/>
              </a:rPr>
              <a:t>;</a:t>
            </a:r>
            <a:endParaRPr b="0" lang="en-IN" sz="1800" spc="-1" strike="noStrike">
              <a:latin typeface="Arial"/>
            </a:endParaRPr>
          </a:p>
        </p:txBody>
      </p:sp>
      <p:sp>
        <p:nvSpPr>
          <p:cNvPr id="787" name="CustomShape 4"/>
          <p:cNvSpPr/>
          <p:nvPr/>
        </p:nvSpPr>
        <p:spPr>
          <a:xfrm>
            <a:off x="500040" y="3929040"/>
            <a:ext cx="528588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ourier New"/>
              </a:rPr>
              <a:t>Enable/Disable :- </a:t>
            </a:r>
            <a:r>
              <a:rPr b="0" lang="en-IN" sz="1800" spc="-1" strike="noStrike">
                <a:solidFill>
                  <a:srgbClr val="669900"/>
                </a:solidFill>
                <a:latin typeface="Courier New"/>
              </a:rPr>
              <a:t>1</a:t>
            </a:r>
            <a:r>
              <a:rPr b="0" lang="en-IN" sz="1800" spc="-1" strike="noStrike">
                <a:solidFill>
                  <a:srgbClr val="92d050"/>
                </a:solidFill>
                <a:latin typeface="Courier New"/>
              </a:rPr>
              <a:t> </a:t>
            </a:r>
            <a:r>
              <a:rPr b="0" lang="en-IN" sz="1800" spc="-1" strike="noStrike">
                <a:solidFill>
                  <a:srgbClr val="669900"/>
                </a:solidFill>
                <a:latin typeface="Courier New"/>
              </a:rPr>
              <a:t>(for true)  / 0 (for false)</a:t>
            </a:r>
            <a:endParaRPr b="0" lang="en-IN" sz="1800" spc="-1" strike="noStrike">
              <a:latin typeface="Arial"/>
            </a:endParaRPr>
          </a:p>
        </p:txBody>
      </p:sp>
    </p:spTree>
  </p:cSld>
  <p:timing>
    <p:tnLst>
      <p:par>
        <p:cTn id="287" dur="indefinite" restart="never" nodeType="tmRoot">
          <p:childTnLst>
            <p:seq>
              <p:cTn id="288" dur="indefinite" nodeType="mainSeq"/>
              <p:prevCondLst>
                <p:cond delay="0" evt="onPrev">
                  <p:tgtEl>
                    <p:sldTgt/>
                  </p:tgtEl>
                </p:cond>
              </p:prevCondLst>
              <p:nextCondLst>
                <p:cond delay="0"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CustomShape 1"/>
          <p:cNvSpPr/>
          <p:nvPr/>
        </p:nvSpPr>
        <p:spPr>
          <a:xfrm>
            <a:off x="165240" y="4115520"/>
            <a:ext cx="457164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GLOBAL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SESSION</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VARIABLES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LIKE</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pattern</a:t>
            </a:r>
            <a:r>
              <a:rPr b="0" lang="en-IN" sz="1800" spc="-1" strike="noStrike">
                <a:solidFill>
                  <a:srgbClr val="669900"/>
                </a:solidFill>
                <a:latin typeface="Courier New"/>
              </a:rPr>
              <a: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WHERE</a:t>
            </a:r>
            <a:r>
              <a:rPr b="0" lang="en-IN" sz="1800" spc="-1" strike="noStrike">
                <a:solidFill>
                  <a:srgbClr val="000000"/>
                </a:solidFill>
                <a:latin typeface="Courier New"/>
              </a:rPr>
              <a:t> </a:t>
            </a:r>
            <a:r>
              <a:rPr b="0" i="1" lang="en-IN" sz="1800" spc="-1" strike="noStrike">
                <a:solidFill>
                  <a:srgbClr val="000000"/>
                </a:solidFill>
                <a:latin typeface="Courier New"/>
              </a:rPr>
              <a:t>expr</a:t>
            </a:r>
            <a:r>
              <a:rPr b="0" lang="en-IN" sz="1800" spc="-1" strike="noStrike">
                <a:solidFill>
                  <a:srgbClr val="999999"/>
                </a:solidFill>
                <a:latin typeface="Courier New"/>
              </a:rPr>
              <a:t>]</a:t>
            </a:r>
            <a:endParaRPr b="0" lang="en-IN" sz="1800" spc="-1" strike="noStrike">
              <a:latin typeface="Arial"/>
            </a:endParaRPr>
          </a:p>
        </p:txBody>
      </p:sp>
    </p:spTree>
  </p:cSld>
  <p:timing>
    <p:tnLst>
      <p:par>
        <p:cTn id="289" dur="indefinite" restart="never" nodeType="tmRoot">
          <p:childTnLst>
            <p:seq>
              <p:cTn id="290" dur="indefinite" nodeType="mainSeq"/>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Explain</a:t>
            </a:r>
            <a:endParaRPr b="0" lang="en-IN" sz="4800" spc="-1" strike="noStrike">
              <a:latin typeface="Arial"/>
            </a:endParaRPr>
          </a:p>
        </p:txBody>
      </p:sp>
    </p:spTree>
  </p:cSld>
  <p:timing>
    <p:tnLst>
      <p:par>
        <p:cTn id="291" dur="indefinite" restart="never" nodeType="tmRoot">
          <p:childTnLst>
            <p:seq>
              <p:cTn id="292" dur="indefinite" nodeType="mainSeq"/>
              <p:prevCondLst>
                <p:cond delay="0" evt="onPrev">
                  <p:tgtEl>
                    <p:sldTgt/>
                  </p:tgtEl>
                </p:cond>
              </p:prevCondLst>
              <p:nextCondLst>
                <p:cond delay="0"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Explain</a:t>
            </a:r>
            <a:endParaRPr b="0" lang="en-IN" sz="3200" spc="-1" strike="noStrike">
              <a:latin typeface="Arial"/>
            </a:endParaRPr>
          </a:p>
        </p:txBody>
      </p:sp>
      <p:sp>
        <p:nvSpPr>
          <p:cNvPr id="791" name="CustomShape 2"/>
          <p:cNvSpPr/>
          <p:nvPr/>
        </p:nvSpPr>
        <p:spPr>
          <a:xfrm>
            <a:off x="217800" y="2020680"/>
            <a:ext cx="87735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{EXPLAIN | DESCRIBE | DESC}</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tbl_name [col_name]</a:t>
            </a:r>
            <a:endParaRPr b="0" lang="en-IN" sz="2000" spc="-1" strike="noStrike">
              <a:latin typeface="Arial"/>
            </a:endParaRPr>
          </a:p>
        </p:txBody>
      </p:sp>
      <p:sp>
        <p:nvSpPr>
          <p:cNvPr id="792" name="CustomShape 3"/>
          <p:cNvSpPr/>
          <p:nvPr/>
        </p:nvSpPr>
        <p:spPr>
          <a:xfrm>
            <a:off x="228600" y="2743200"/>
            <a:ext cx="8457840" cy="1915560"/>
          </a:xfrm>
          <a:prstGeom prst="rect">
            <a:avLst/>
          </a:prstGeom>
          <a:noFill/>
          <a:ln>
            <a:noFill/>
          </a:ln>
        </p:spPr>
        <p:style>
          <a:lnRef idx="0"/>
          <a:fillRef idx="0"/>
          <a:effectRef idx="0"/>
          <a:fontRef idx="minor"/>
        </p:style>
        <p:txBody>
          <a:bodyPr lIns="90000" rIns="90000" tIns="45000" bIns="45000"/>
          <a:p>
            <a:pPr marL="285840" indent="-285480">
              <a:lnSpc>
                <a:spcPct val="150000"/>
              </a:lnSpc>
              <a:buClr>
                <a:srgbClr val="0070c0"/>
              </a:buClr>
              <a:buFont typeface="Arial"/>
              <a:buChar char="•"/>
            </a:pPr>
            <a:r>
              <a:rPr b="0" lang="en-IN" sz="1600" spc="-1" strike="noStrike">
                <a:solidFill>
                  <a:srgbClr val="0070c0"/>
                </a:solidFill>
                <a:latin typeface="Arial"/>
                <a:ea typeface="Arial Unicode MS"/>
              </a:rPr>
              <a:t>DESC EMP;</a:t>
            </a:r>
            <a:endParaRPr b="0" lang="en-IN" sz="1600" spc="-1" strike="noStrike">
              <a:latin typeface="Arial"/>
            </a:endParaRPr>
          </a:p>
          <a:p>
            <a:pPr marL="285840" indent="-285480">
              <a:lnSpc>
                <a:spcPct val="150000"/>
              </a:lnSpc>
              <a:buClr>
                <a:srgbClr val="0070c0"/>
              </a:buClr>
              <a:buFont typeface="Arial"/>
              <a:buChar char="•"/>
            </a:pPr>
            <a:r>
              <a:rPr b="0" lang="en-IN" sz="1600" spc="-1" strike="noStrike">
                <a:solidFill>
                  <a:srgbClr val="0070c0"/>
                </a:solidFill>
                <a:latin typeface="Arial"/>
                <a:ea typeface="Arial Unicode MS"/>
              </a:rPr>
              <a:t>DESC EMP ENAME;</a:t>
            </a:r>
            <a:endParaRPr b="0" lang="en-IN" sz="1600" spc="-1" strike="noStrike">
              <a:latin typeface="Arial"/>
            </a:endParaRPr>
          </a:p>
          <a:p>
            <a:pPr marL="285840" indent="-285480">
              <a:lnSpc>
                <a:spcPct val="150000"/>
              </a:lnSpc>
              <a:buClr>
                <a:srgbClr val="0070c0"/>
              </a:buClr>
              <a:buFont typeface="Arial"/>
              <a:buChar char="•"/>
            </a:pPr>
            <a:r>
              <a:rPr b="0" lang="en-IN" sz="1600" spc="-1" strike="noStrike">
                <a:solidFill>
                  <a:srgbClr val="0070c0"/>
                </a:solidFill>
                <a:latin typeface="Arial"/>
                <a:ea typeface="Arial Unicode MS"/>
              </a:rPr>
              <a:t>DESCRIBE EMP;</a:t>
            </a:r>
            <a:endParaRPr b="0" lang="en-IN" sz="1600" spc="-1" strike="noStrike">
              <a:latin typeface="Arial"/>
            </a:endParaRPr>
          </a:p>
          <a:p>
            <a:pPr marL="285840" indent="-285480">
              <a:lnSpc>
                <a:spcPct val="150000"/>
              </a:lnSpc>
              <a:buClr>
                <a:srgbClr val="0070c0"/>
              </a:buClr>
              <a:buFont typeface="Arial"/>
              <a:buChar char="•"/>
            </a:pPr>
            <a:r>
              <a:rPr b="0" lang="en-IN" sz="1600" spc="-1" strike="noStrike">
                <a:solidFill>
                  <a:srgbClr val="0070c0"/>
                </a:solidFill>
                <a:latin typeface="Arial"/>
                <a:ea typeface="Arial Unicode MS"/>
              </a:rPr>
              <a:t>EXPLAIN EMP;</a:t>
            </a:r>
            <a:endParaRPr b="0" lang="en-IN" sz="1600" spc="-1" strike="noStrike">
              <a:latin typeface="Arial"/>
            </a:endParaRPr>
          </a:p>
          <a:p>
            <a:pPr marL="285840" indent="-285480">
              <a:lnSpc>
                <a:spcPct val="150000"/>
              </a:lnSpc>
              <a:buClr>
                <a:srgbClr val="0070c0"/>
              </a:buClr>
              <a:buFont typeface="Arial"/>
              <a:buChar char="•"/>
            </a:pPr>
            <a:r>
              <a:rPr b="0" lang="en-IN" sz="1600" spc="-1" strike="noStrike">
                <a:solidFill>
                  <a:srgbClr val="0070c0"/>
                </a:solidFill>
                <a:latin typeface="Arial"/>
                <a:ea typeface="Arial Unicode MS"/>
              </a:rPr>
              <a:t>EXPLAIN EMP empno;</a:t>
            </a:r>
            <a:endParaRPr b="0" lang="en-IN" sz="1600" spc="-1" strike="noStrike">
              <a:latin typeface="Arial"/>
            </a:endParaRPr>
          </a:p>
        </p:txBody>
      </p:sp>
      <p:sp>
        <p:nvSpPr>
          <p:cNvPr id="793" name="CustomShape 4"/>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DESCRIBE and EXPLAIN statements are synonyms. In practice, the DESCRIBE keyword is more often used to obtain information about table structure, whereas EXPLAIN is used to obtain a query execution plan.</a:t>
            </a:r>
            <a:endParaRPr b="0" lang="en-IN" sz="1800" spc="-1" strike="noStrike">
              <a:latin typeface="Arial"/>
            </a:endParaRPr>
          </a:p>
        </p:txBody>
      </p:sp>
      <p:sp>
        <p:nvSpPr>
          <p:cNvPr id="794" name="CustomShape 5"/>
          <p:cNvSpPr/>
          <p:nvPr/>
        </p:nvSpPr>
        <p:spPr>
          <a:xfrm>
            <a:off x="217800" y="5029200"/>
            <a:ext cx="8686440" cy="33372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a:rPr>
              <a:t> </a:t>
            </a:r>
            <a:r>
              <a:rPr b="1" lang="en-IN" sz="1600" spc="-1" strike="noStrike">
                <a:solidFill>
                  <a:srgbClr val="000000"/>
                </a:solidFill>
                <a:latin typeface="Arial"/>
              </a:rPr>
              <a:t>EXPLAIN works with SELECT, DELETE, INSERT, REPLACE, and UPDATE statements.</a:t>
            </a:r>
            <a:endParaRPr b="0" lang="en-IN" sz="1600" spc="-1" strike="noStrike">
              <a:latin typeface="Arial"/>
            </a:endParaRPr>
          </a:p>
        </p:txBody>
      </p:sp>
    </p:spTree>
  </p:cSld>
  <p:timing>
    <p:tnLst>
      <p:par>
        <p:cTn id="293" dur="indefinite" restart="never" nodeType="tmRoot">
          <p:childTnLst>
            <p:seq>
              <p:cTn id="294" dur="indefinite" nodeType="mainSeq"/>
              <p:prevCondLst>
                <p:cond delay="0" evt="onPrev">
                  <p:tgtEl>
                    <p:sldTgt/>
                  </p:tgtEl>
                </p:cond>
              </p:prevCondLst>
              <p:nextCondLst>
                <p:cond delay="0"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CustomShape 1"/>
          <p:cNvSpPr/>
          <p:nvPr/>
        </p:nvSpPr>
        <p:spPr>
          <a:xfrm>
            <a:off x="217800" y="1706760"/>
            <a:ext cx="8773560" cy="31395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{EXPLAIN | DESCRIBE | DESC}</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{explainable_stmt}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77aa"/>
                </a:solidFill>
                <a:latin typeface="Courier New"/>
              </a:rPr>
              <a:t>explainable_stmt: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SELECT statement</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DELETE statement</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INSERT statement</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REPLACE statement</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UPDATE statement</a:t>
            </a:r>
            <a:endParaRPr b="0" lang="en-IN" sz="2000" spc="-1" strike="noStrike">
              <a:latin typeface="Arial"/>
            </a:endParaRPr>
          </a:p>
          <a:p>
            <a:pPr>
              <a:lnSpc>
                <a:spcPct val="100000"/>
              </a:lnSpc>
            </a:pPr>
            <a:r>
              <a:rPr b="0" lang="en-IN" sz="2000" spc="-1" strike="noStrike">
                <a:solidFill>
                  <a:srgbClr val="0077aa"/>
                </a:solidFill>
                <a:latin typeface="Courier New"/>
              </a:rPr>
              <a:t>}</a:t>
            </a:r>
            <a:endParaRPr b="0" lang="en-IN" sz="2000" spc="-1" strike="noStrike">
              <a:latin typeface="Arial"/>
            </a:endParaRPr>
          </a:p>
        </p:txBody>
      </p:sp>
      <p:sp>
        <p:nvSpPr>
          <p:cNvPr id="796"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DESCRIBE and EXPLAIN statements are synonyms. In practice, the DESCRIBE keyword is more often used to obtain information about table structure, whereas EXPLAIN is used to obtain a query execution plan.</a:t>
            </a:r>
            <a:endParaRPr b="0" lang="en-IN" sz="1800" spc="-1" strike="noStrike">
              <a:latin typeface="Arial"/>
            </a:endParaRPr>
          </a:p>
        </p:txBody>
      </p:sp>
      <p:sp>
        <p:nvSpPr>
          <p:cNvPr id="797" name="CustomShape 3"/>
          <p:cNvSpPr/>
          <p:nvPr/>
        </p:nvSpPr>
        <p:spPr>
          <a:xfrm>
            <a:off x="228600" y="4833360"/>
            <a:ext cx="8457840" cy="1324800"/>
          </a:xfrm>
          <a:prstGeom prst="rect">
            <a:avLst/>
          </a:prstGeom>
          <a:noFill/>
          <a:ln>
            <a:noFill/>
          </a:ln>
        </p:spPr>
        <p:style>
          <a:lnRef idx="0"/>
          <a:fillRef idx="0"/>
          <a:effectRef idx="0"/>
          <a:fontRef idx="minor"/>
        </p:style>
        <p:txBody>
          <a:bodyPr lIns="90000" rIns="90000" tIns="45000" bIns="45000"/>
          <a:p>
            <a:pPr marL="285840" indent="-285480">
              <a:lnSpc>
                <a:spcPct val="150000"/>
              </a:lnSpc>
              <a:buClr>
                <a:srgbClr val="0077aa"/>
              </a:buClr>
              <a:buFont typeface="Arial"/>
              <a:buChar char="•"/>
            </a:pPr>
            <a:r>
              <a:rPr b="0" lang="en-IN" sz="1800" spc="-1" strike="noStrike">
                <a:solidFill>
                  <a:srgbClr val="0077aa"/>
                </a:solidFill>
                <a:latin typeface="Arial"/>
                <a:ea typeface="Times New Roman"/>
              </a:rPr>
              <a:t>EXPLAIN</a:t>
            </a:r>
            <a:r>
              <a:rPr b="0" lang="en-IN" sz="16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a:t>
            </a:r>
            <a:endParaRPr b="0" lang="en-IN" sz="1600" spc="-1" strike="noStrike">
              <a:latin typeface="Arial"/>
            </a:endParaRPr>
          </a:p>
          <a:p>
            <a:pPr marL="285840" indent="-285480">
              <a:lnSpc>
                <a:spcPct val="150000"/>
              </a:lnSpc>
              <a:buClr>
                <a:srgbClr val="0077aa"/>
              </a:buClr>
              <a:buFont typeface="Arial"/>
              <a:buChar char="•"/>
            </a:pPr>
            <a:r>
              <a:rPr b="0" lang="en-IN" sz="1800" spc="-1" strike="noStrike">
                <a:solidFill>
                  <a:srgbClr val="0077aa"/>
                </a:solidFill>
                <a:latin typeface="Arial"/>
                <a:ea typeface="Times New Roman"/>
              </a:rPr>
              <a:t>EXPLAIN</a:t>
            </a:r>
            <a:r>
              <a:rPr b="0" lang="en-IN" sz="16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800" spc="-1" strike="noStrike">
                <a:solidFill>
                  <a:srgbClr val="dd4a68"/>
                </a:solidFill>
                <a:latin typeface="Arial"/>
                <a:ea typeface="Times New Roman"/>
              </a:rPr>
              <a:t>where empno=7788;</a:t>
            </a:r>
            <a:endParaRPr b="0" lang="en-IN" sz="1800" spc="-1" strike="noStrike">
              <a:latin typeface="Arial"/>
            </a:endParaRPr>
          </a:p>
          <a:p>
            <a:pPr marL="285840" indent="-285480">
              <a:lnSpc>
                <a:spcPct val="150000"/>
              </a:lnSpc>
              <a:buClr>
                <a:srgbClr val="0077aa"/>
              </a:buClr>
              <a:buFont typeface="Arial"/>
              <a:buChar char="•"/>
            </a:pPr>
            <a:r>
              <a:rPr b="0" lang="en-IN" sz="1800" spc="-1" strike="noStrike">
                <a:solidFill>
                  <a:srgbClr val="0077aa"/>
                </a:solidFill>
                <a:latin typeface="Arial"/>
                <a:ea typeface="Times New Roman"/>
              </a:rPr>
              <a:t>EXPLAIN</a:t>
            </a:r>
            <a:r>
              <a:rPr b="0" lang="en-IN" sz="16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800" spc="-1" strike="noStrike">
                <a:solidFill>
                  <a:srgbClr val="dd4a68"/>
                </a:solidFill>
                <a:latin typeface="Arial"/>
                <a:ea typeface="Times New Roman"/>
              </a:rPr>
              <a:t>INNER JOIN DEPT USING(DEPTNO);</a:t>
            </a:r>
            <a:endParaRPr b="0" lang="en-IN" sz="1800" spc="-1" strike="noStrike">
              <a:latin typeface="Arial"/>
            </a:endParaRPr>
          </a:p>
        </p:txBody>
      </p:sp>
      <p:sp>
        <p:nvSpPr>
          <p:cNvPr id="798" name="CustomShape 4"/>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Explain</a:t>
            </a:r>
            <a:endParaRPr b="0" lang="en-IN" sz="3200" spc="-1" strike="noStrike">
              <a:latin typeface="Arial"/>
            </a:endParaRPr>
          </a:p>
        </p:txBody>
      </p:sp>
    </p:spTree>
  </p:cSld>
  <p:timing>
    <p:tnLst>
      <p:par>
        <p:cTn id="295" dur="indefinite" restart="never" nodeType="tmRoot">
          <p:childTnLst>
            <p:seq>
              <p:cTn id="296" dur="indefinite" nodeType="mainSeq"/>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statement…</a:t>
            </a:r>
            <a:endParaRPr b="0" lang="en-IN" sz="4800" spc="-1" strike="noStrike">
              <a:latin typeface="Arial"/>
            </a:endParaRPr>
          </a:p>
        </p:txBody>
      </p:sp>
    </p:spTree>
  </p:cSld>
  <p:timing>
    <p:tnLst>
      <p:par>
        <p:cTn id="297" dur="indefinite" restart="never" nodeType="tmRoot">
          <p:childTnLst>
            <p:seq>
              <p:cTn id="298"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228600" y="914400"/>
            <a:ext cx="868644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3200" spc="-1" strike="noStrike">
                <a:solidFill>
                  <a:srgbClr val="000000"/>
                </a:solidFill>
                <a:latin typeface="Arial"/>
              </a:rPr>
              <a:t>Relation </a:t>
            </a:r>
            <a:r>
              <a:rPr b="1" i="1" lang="en-IN" sz="2400" spc="-1" strike="noStrike">
                <a:solidFill>
                  <a:srgbClr val="ff0000"/>
                </a:solidFill>
                <a:latin typeface="Arial"/>
              </a:rPr>
              <a:t>(</a:t>
            </a:r>
            <a:r>
              <a:rPr b="0" i="1" lang="en-IN" sz="2400" spc="-1" strike="noStrike">
                <a:solidFill>
                  <a:srgbClr val="ff0000"/>
                </a:solidFill>
                <a:latin typeface="Arial"/>
              </a:rPr>
              <a:t>"</a:t>
            </a:r>
            <a:r>
              <a:rPr b="1" i="1" lang="en-IN" sz="2400" spc="-1" strike="noStrike">
                <a:solidFill>
                  <a:srgbClr val="ff0000"/>
                </a:solidFill>
                <a:latin typeface="Arial"/>
              </a:rPr>
              <a:t>R</a:t>
            </a:r>
            <a:r>
              <a:rPr b="0" i="1" lang="en-IN" sz="2400" spc="-1" strike="noStrike">
                <a:solidFill>
                  <a:srgbClr val="ff0000"/>
                </a:solidFill>
                <a:latin typeface="Arial"/>
              </a:rPr>
              <a:t>"</a:t>
            </a:r>
            <a:r>
              <a:rPr b="1" i="1" lang="en-IN" sz="2400" spc="-1" strike="noStrike">
                <a:solidFill>
                  <a:srgbClr val="ff0000"/>
                </a:solidFill>
                <a:latin typeface="Arial"/>
              </a:rPr>
              <a:t>)</a:t>
            </a:r>
            <a:r>
              <a:rPr b="1" lang="en-IN" sz="3200" spc="-1" strike="noStrike">
                <a:solidFill>
                  <a:srgbClr val="000000"/>
                </a:solidFill>
                <a:latin typeface="Arial"/>
              </a:rPr>
              <a:t>:</a:t>
            </a:r>
            <a:r>
              <a:rPr b="0" lang="en-IN" sz="2400" spc="-1" strike="noStrike">
                <a:solidFill>
                  <a:srgbClr val="000000"/>
                </a:solidFill>
                <a:latin typeface="Arial"/>
              </a:rPr>
              <a:t> In Database, a relation represents a </a:t>
            </a:r>
            <a:r>
              <a:rPr b="1" lang="en-IN" sz="2800" spc="-1" strike="noStrike">
                <a:solidFill>
                  <a:srgbClr val="c00000"/>
                </a:solidFill>
                <a:latin typeface="Arial"/>
              </a:rPr>
              <a:t>table</a:t>
            </a:r>
            <a:r>
              <a:rPr b="0" lang="en-IN" sz="2800" spc="-1" strike="noStrike">
                <a:solidFill>
                  <a:srgbClr val="c00000"/>
                </a:solidFill>
                <a:latin typeface="Arial"/>
              </a:rPr>
              <a:t> </a:t>
            </a:r>
            <a:r>
              <a:rPr b="0" lang="en-IN" sz="2400" spc="-1" strike="noStrike">
                <a:solidFill>
                  <a:srgbClr val="000000"/>
                </a:solidFill>
                <a:latin typeface="Arial"/>
              </a:rPr>
              <a:t>or an </a:t>
            </a:r>
            <a:r>
              <a:rPr b="1" lang="en-IN" sz="2800" spc="-1" strike="noStrike">
                <a:solidFill>
                  <a:srgbClr val="c00000"/>
                </a:solidFill>
                <a:latin typeface="Arial"/>
              </a:rPr>
              <a:t>entity</a:t>
            </a:r>
            <a:r>
              <a:rPr b="0" lang="en-IN" sz="2800" spc="-1" strike="noStrike">
                <a:solidFill>
                  <a:srgbClr val="c00000"/>
                </a:solidFill>
                <a:latin typeface="Arial"/>
              </a:rPr>
              <a:t> </a:t>
            </a:r>
            <a:r>
              <a:rPr b="0" lang="en-IN" sz="2400" spc="-1" strike="noStrike">
                <a:solidFill>
                  <a:srgbClr val="000000"/>
                </a:solidFill>
                <a:latin typeface="Arial"/>
              </a:rPr>
              <a:t>than contain attributes.</a:t>
            </a:r>
            <a:endParaRPr b="0" lang="en-IN" sz="2400" spc="-1" strike="noStrike">
              <a:latin typeface="Arial"/>
            </a:endParaRPr>
          </a:p>
        </p:txBody>
      </p:sp>
      <p:sp>
        <p:nvSpPr>
          <p:cNvPr id="181" name="CustomShape 2"/>
          <p:cNvSpPr/>
          <p:nvPr/>
        </p:nvSpPr>
        <p:spPr>
          <a:xfrm>
            <a:off x="228600" y="2133720"/>
            <a:ext cx="8686440" cy="1370160"/>
          </a:xfrm>
          <a:prstGeom prst="rect">
            <a:avLst/>
          </a:prstGeom>
          <a:noFill/>
          <a:ln>
            <a:noFill/>
          </a:ln>
        </p:spPr>
        <p:style>
          <a:lnRef idx="0"/>
          <a:fillRef idx="0"/>
          <a:effectRef idx="0"/>
          <a:fontRef idx="minor"/>
        </p:style>
        <p:txBody>
          <a:bodyPr lIns="90000" rIns="90000" tIns="45000" bIns="45000"/>
          <a:p>
            <a:pPr>
              <a:lnSpc>
                <a:spcPct val="100000"/>
              </a:lnSpc>
            </a:pPr>
            <a:r>
              <a:rPr b="1" lang="en-IN" sz="3200" spc="-1" strike="noStrike">
                <a:solidFill>
                  <a:srgbClr val="000000"/>
                </a:solidFill>
                <a:latin typeface="Arial"/>
              </a:rPr>
              <a:t>Relationship: </a:t>
            </a:r>
            <a:r>
              <a:rPr b="0" lang="en-IN" sz="2400" spc="-1" strike="noStrike">
                <a:solidFill>
                  <a:srgbClr val="000000"/>
                </a:solidFill>
                <a:latin typeface="Arial"/>
              </a:rPr>
              <a:t>In database, relationship is that how the two entities are </a:t>
            </a:r>
            <a:r>
              <a:rPr b="1" lang="en-IN" sz="2800" spc="-1" strike="noStrike">
                <a:solidFill>
                  <a:srgbClr val="0070c0"/>
                </a:solidFill>
                <a:latin typeface="Arial"/>
              </a:rPr>
              <a:t>connected</a:t>
            </a:r>
            <a:r>
              <a:rPr b="0" lang="en-IN" sz="2800" spc="-1" strike="noStrike">
                <a:solidFill>
                  <a:srgbClr val="0070c0"/>
                </a:solidFill>
                <a:latin typeface="Arial"/>
              </a:rPr>
              <a:t> </a:t>
            </a:r>
            <a:r>
              <a:rPr b="0" lang="en-IN" sz="2400" spc="-1" strike="noStrike">
                <a:solidFill>
                  <a:srgbClr val="000000"/>
                </a:solidFill>
                <a:latin typeface="Arial"/>
              </a:rPr>
              <a:t>to each other, i.e. what kind of relationship type they hold between them. </a:t>
            </a:r>
            <a:endParaRPr b="0" lang="en-IN" sz="2400" spc="-1" strike="noStrike">
              <a:latin typeface="Arial"/>
            </a:endParaRPr>
          </a:p>
        </p:txBody>
      </p:sp>
      <p:sp>
        <p:nvSpPr>
          <p:cNvPr id="182" name="CustomShape 3"/>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What is Relation and Relationship? </a:t>
            </a:r>
            <a:r>
              <a:rPr b="0" lang="en-IN" sz="3600" spc="-1" strike="noStrike">
                <a:solidFill>
                  <a:srgbClr val="ffff00"/>
                </a:solidFill>
                <a:latin typeface="Gill Sans MT"/>
              </a:rPr>
              <a:t> </a:t>
            </a:r>
            <a:endParaRPr b="0" lang="en-IN" sz="3600" spc="-1" strike="noStrike">
              <a:latin typeface="Arial"/>
            </a:endParaRPr>
          </a:p>
        </p:txBody>
      </p:sp>
      <p:sp>
        <p:nvSpPr>
          <p:cNvPr id="183" name="CustomShape 4"/>
          <p:cNvSpPr/>
          <p:nvPr/>
        </p:nvSpPr>
        <p:spPr>
          <a:xfrm>
            <a:off x="1866960" y="3962520"/>
            <a:ext cx="5409720" cy="943560"/>
          </a:xfrm>
          <a:prstGeom prst="rect">
            <a:avLst/>
          </a:prstGeom>
          <a:solidFill>
            <a:srgbClr val="cfff21"/>
          </a:solidFill>
          <a:ln>
            <a:noFill/>
          </a:ln>
        </p:spPr>
        <p:style>
          <a:lnRef idx="0"/>
          <a:fillRef idx="0"/>
          <a:effectRef idx="0"/>
          <a:fontRef idx="minor"/>
        </p:style>
        <p:txBody>
          <a:bodyPr lIns="90000" rIns="90000" tIns="45000" bIns="45000"/>
          <a:p>
            <a:pPr>
              <a:lnSpc>
                <a:spcPct val="100000"/>
              </a:lnSpc>
            </a:pPr>
            <a:r>
              <a:rPr b="1" lang="en-IN" sz="2800" spc="-1" strike="noStrike">
                <a:solidFill>
                  <a:srgbClr val="c00000"/>
                </a:solidFill>
                <a:latin typeface="Arial"/>
              </a:rPr>
              <a:t>Primary/Foreign key</a:t>
            </a:r>
            <a:r>
              <a:rPr b="0" lang="en-IN" sz="2800" spc="-1" strike="noStrike">
                <a:solidFill>
                  <a:srgbClr val="000000"/>
                </a:solidFill>
                <a:latin typeface="Arial"/>
              </a:rPr>
              <a:t> is used to specify this relationship.</a:t>
            </a:r>
            <a:endParaRPr b="0" lang="en-IN"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1" i="1" lang="en-US" sz="3200" spc="-1" strike="noStrike">
                <a:solidFill>
                  <a:srgbClr val="464653"/>
                </a:solidFill>
                <a:latin typeface="Arial"/>
              </a:rPr>
              <a:t>SELECT CLAUSE</a:t>
            </a:r>
            <a:endParaRPr b="0" lang="en-US" sz="3200" spc="-1" strike="noStrike">
              <a:solidFill>
                <a:srgbClr val="000000"/>
              </a:solidFill>
              <a:latin typeface="Gill Sans MT"/>
            </a:endParaRPr>
          </a:p>
        </p:txBody>
      </p:sp>
      <p:sp>
        <p:nvSpPr>
          <p:cNvPr id="801" name="CustomShape 2"/>
          <p:cNvSpPr/>
          <p:nvPr/>
        </p:nvSpPr>
        <p:spPr>
          <a:xfrm>
            <a:off x="0" y="1295280"/>
            <a:ext cx="9143640" cy="3646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800" spc="-1" strike="noStrike">
                <a:solidFill>
                  <a:srgbClr val="000000"/>
                </a:solidFill>
                <a:latin typeface="Arial"/>
              </a:rPr>
              <a:t>The </a:t>
            </a:r>
            <a:r>
              <a:rPr b="1" lang="en-IN" sz="1800" spc="-1" strike="noStrike" u="sng">
                <a:solidFill>
                  <a:srgbClr val="000000"/>
                </a:solidFill>
                <a:uFillTx/>
                <a:latin typeface="Arial"/>
              </a:rPr>
              <a:t>SELECT</a:t>
            </a:r>
            <a:r>
              <a:rPr b="0" lang="en-IN" sz="1800" spc="-1" strike="noStrike">
                <a:solidFill>
                  <a:srgbClr val="000000"/>
                </a:solidFill>
                <a:latin typeface="Arial"/>
              </a:rPr>
              <a:t> statement retrieves or extracts data from tables in the database.</a:t>
            </a:r>
            <a:endParaRPr b="0" lang="en-IN" sz="1800" spc="-1" strike="noStrike">
              <a:latin typeface="Arial"/>
            </a:endParaRPr>
          </a:p>
        </p:txBody>
      </p:sp>
      <p:sp>
        <p:nvSpPr>
          <p:cNvPr id="802" name="CustomShape 3"/>
          <p:cNvSpPr/>
          <p:nvPr/>
        </p:nvSpPr>
        <p:spPr>
          <a:xfrm>
            <a:off x="152280" y="1848600"/>
            <a:ext cx="8838720" cy="42051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lang="en-IN" sz="1800" spc="-1" strike="noStrike">
                <a:solidFill>
                  <a:srgbClr val="000000"/>
                </a:solidFill>
                <a:latin typeface="Arial"/>
              </a:rPr>
              <a:t>You can use one or more tables separated by comma to include various conditions using a WHERE clause, but WHERE clause is an optional part of SELECT command.</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Arial"/>
              </a:rPr>
              <a:t>You can fetch one or more fields in a single SELECT command.</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Arial"/>
              </a:rPr>
              <a:t>You can specify star (*) in place of fields. In this case, SELECT will return all the fields.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Arial"/>
              </a:rPr>
              <a:t>You can specify any condition using WHERE clause.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Arial"/>
              </a:rPr>
              <a:t>You can specify an offset using OFFSET from where SELECT will start returning records. By default offset is zero.</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Arial"/>
              </a:rPr>
              <a:t>You can limit the number of returns using LIMIT attribute.</a:t>
            </a:r>
            <a:endParaRPr b="0" lang="en-IN" sz="1800" spc="-1" strike="noStrike">
              <a:latin typeface="Arial"/>
            </a:endParaRPr>
          </a:p>
        </p:txBody>
      </p:sp>
    </p:spTree>
  </p:cSld>
  <p:timing>
    <p:tnLst>
      <p:par>
        <p:cTn id="299" dur="indefinite" restart="never" nodeType="tmRoot">
          <p:childTnLst>
            <p:seq>
              <p:cTn id="300" dur="indefinite" nodeType="mainSeq"/>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1" i="1" lang="en-US" sz="3200" spc="-1" strike="noStrike">
                <a:solidFill>
                  <a:srgbClr val="464653"/>
                </a:solidFill>
                <a:latin typeface="Arial"/>
              </a:rPr>
              <a:t>Capabilities of </a:t>
            </a:r>
            <a:br/>
            <a:r>
              <a:rPr b="1" i="1" lang="en-US" sz="3200" spc="-1" strike="noStrike">
                <a:solidFill>
                  <a:srgbClr val="464653"/>
                </a:solidFill>
                <a:latin typeface="Arial"/>
              </a:rPr>
              <a:t>	</a:t>
            </a:r>
            <a:r>
              <a:rPr b="1" i="1" lang="en-US" sz="3200" spc="-1" strike="noStrike">
                <a:solidFill>
                  <a:srgbClr val="464653"/>
                </a:solidFill>
                <a:latin typeface="Arial"/>
              </a:rPr>
              <a:t>	</a:t>
            </a:r>
            <a:r>
              <a:rPr b="1" i="1" lang="en-US" sz="3200" spc="-1" strike="noStrike">
                <a:solidFill>
                  <a:srgbClr val="464653"/>
                </a:solidFill>
                <a:latin typeface="Arial"/>
              </a:rPr>
              <a:t>SELECT Statement</a:t>
            </a:r>
            <a:endParaRPr b="0" lang="en-US" sz="3200" spc="-1" strike="noStrike">
              <a:solidFill>
                <a:srgbClr val="000000"/>
              </a:solidFill>
              <a:latin typeface="Gill Sans MT"/>
            </a:endParaRPr>
          </a:p>
        </p:txBody>
      </p:sp>
      <p:sp>
        <p:nvSpPr>
          <p:cNvPr id="804" name="CustomShape 2"/>
          <p:cNvSpPr/>
          <p:nvPr/>
        </p:nvSpPr>
        <p:spPr>
          <a:xfrm>
            <a:off x="609480" y="1589400"/>
            <a:ext cx="7238520" cy="2284200"/>
          </a:xfrm>
          <a:prstGeom prst="rect">
            <a:avLst/>
          </a:prstGeom>
          <a:noFill/>
          <a:ln>
            <a:noFill/>
          </a:ln>
        </p:spPr>
        <p:style>
          <a:lnRef idx="0"/>
          <a:fillRef idx="0"/>
          <a:effectRef idx="0"/>
          <a:fontRef idx="minor"/>
        </p:style>
        <p:txBody>
          <a:bodyPr lIns="90000" rIns="90000" tIns="45000" bIns="45000"/>
          <a:p>
            <a:pPr marL="457200" indent="-456840">
              <a:lnSpc>
                <a:spcPct val="200000"/>
              </a:lnSpc>
              <a:buClr>
                <a:srgbClr val="0089a4"/>
              </a:buClr>
              <a:buFont typeface="Bookman Old Style"/>
              <a:buAutoNum type="arabicPeriod"/>
            </a:pPr>
            <a:r>
              <a:rPr b="0" lang="en-IN" sz="2400" spc="-1" strike="noStrike">
                <a:solidFill>
                  <a:srgbClr val="0089a4"/>
                </a:solidFill>
                <a:latin typeface="Arial"/>
              </a:rPr>
              <a:t>SELECTION </a:t>
            </a:r>
            <a:endParaRPr b="0" lang="en-IN" sz="2400" spc="-1" strike="noStrike">
              <a:latin typeface="Arial"/>
            </a:endParaRPr>
          </a:p>
          <a:p>
            <a:pPr marL="457200" indent="-456840">
              <a:lnSpc>
                <a:spcPct val="200000"/>
              </a:lnSpc>
              <a:buClr>
                <a:srgbClr val="0089a4"/>
              </a:buClr>
              <a:buFont typeface="Bookman Old Style"/>
              <a:buAutoNum type="arabicPeriod"/>
            </a:pPr>
            <a:r>
              <a:rPr b="0" lang="en-IN" sz="2400" spc="-1" strike="noStrike">
                <a:solidFill>
                  <a:srgbClr val="0089a4"/>
                </a:solidFill>
                <a:latin typeface="Arial"/>
              </a:rPr>
              <a:t>PROJECTION</a:t>
            </a:r>
            <a:endParaRPr b="0" lang="en-IN" sz="2400" spc="-1" strike="noStrike">
              <a:latin typeface="Arial"/>
            </a:endParaRPr>
          </a:p>
          <a:p>
            <a:pPr marL="457200" indent="-456840">
              <a:lnSpc>
                <a:spcPct val="200000"/>
              </a:lnSpc>
              <a:buClr>
                <a:srgbClr val="0089a4"/>
              </a:buClr>
              <a:buFont typeface="Bookman Old Style"/>
              <a:buAutoNum type="arabicPeriod"/>
            </a:pPr>
            <a:r>
              <a:rPr b="0" lang="en-IN" sz="2400" spc="-1" strike="noStrike">
                <a:solidFill>
                  <a:srgbClr val="0089a4"/>
                </a:solidFill>
                <a:latin typeface="Arial"/>
              </a:rPr>
              <a:t>JOINING</a:t>
            </a:r>
            <a:endParaRPr b="0" lang="en-IN" sz="2400" spc="-1" strike="noStrike">
              <a:latin typeface="Arial"/>
            </a:endParaRPr>
          </a:p>
        </p:txBody>
      </p:sp>
    </p:spTree>
  </p:cSld>
  <p:timing>
    <p:tnLst>
      <p:par>
        <p:cTn id="301" dur="indefinite" restart="never" nodeType="tmRoot">
          <p:childTnLst>
            <p:seq>
              <p:cTn id="302" dur="indefinite" nodeType="mainSeq"/>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1" i="1" lang="en-US" sz="3200" spc="-1" strike="noStrike">
                <a:solidFill>
                  <a:srgbClr val="464653"/>
                </a:solidFill>
                <a:latin typeface="Arial"/>
              </a:rPr>
              <a:t>Capabilities of </a:t>
            </a:r>
            <a:br/>
            <a:r>
              <a:rPr b="1" i="1" lang="en-US" sz="3200" spc="-1" strike="noStrike">
                <a:solidFill>
                  <a:srgbClr val="464653"/>
                </a:solidFill>
                <a:latin typeface="Arial"/>
              </a:rPr>
              <a:t>	</a:t>
            </a:r>
            <a:r>
              <a:rPr b="1" i="1" lang="en-US" sz="3200" spc="-1" strike="noStrike">
                <a:solidFill>
                  <a:srgbClr val="464653"/>
                </a:solidFill>
                <a:latin typeface="Arial"/>
              </a:rPr>
              <a:t>	</a:t>
            </a:r>
            <a:r>
              <a:rPr b="1" i="1" lang="en-US" sz="3200" spc="-1" strike="noStrike">
                <a:solidFill>
                  <a:srgbClr val="464653"/>
                </a:solidFill>
                <a:latin typeface="Arial"/>
              </a:rPr>
              <a:t>SELECT Statement</a:t>
            </a:r>
            <a:endParaRPr b="0" lang="en-US" sz="3200" spc="-1" strike="noStrike">
              <a:solidFill>
                <a:srgbClr val="000000"/>
              </a:solidFill>
              <a:latin typeface="Gill Sans MT"/>
            </a:endParaRPr>
          </a:p>
        </p:txBody>
      </p:sp>
      <p:sp>
        <p:nvSpPr>
          <p:cNvPr id="806" name="CustomShape 2"/>
          <p:cNvSpPr/>
          <p:nvPr/>
        </p:nvSpPr>
        <p:spPr>
          <a:xfrm>
            <a:off x="533520" y="1143000"/>
            <a:ext cx="7924320" cy="1675080"/>
          </a:xfrm>
          <a:prstGeom prst="rect">
            <a:avLst/>
          </a:prstGeom>
          <a:noFill/>
          <a:ln>
            <a:noFill/>
          </a:ln>
        </p:spPr>
        <p:style>
          <a:lnRef idx="0"/>
          <a:fillRef idx="0"/>
          <a:effectRef idx="0"/>
          <a:fontRef idx="minor"/>
        </p:style>
        <p:txBody>
          <a:bodyPr lIns="90000" rIns="90000" tIns="45000" bIns="45000"/>
          <a:p>
            <a:pPr indent="-216000">
              <a:lnSpc>
                <a:spcPct val="200000"/>
              </a:lnSpc>
              <a:buClr>
                <a:srgbClr val="5f9378"/>
              </a:buClr>
              <a:buFont typeface="Wingdings" charset="2"/>
              <a:buChar char=""/>
            </a:pPr>
            <a:r>
              <a:rPr b="1" i="1" lang="en-IN" sz="2800" spc="-1" strike="noStrike">
                <a:solidFill>
                  <a:srgbClr val="5f9378"/>
                </a:solidFill>
                <a:latin typeface="Arial"/>
              </a:rPr>
              <a:t>SELECTION</a:t>
            </a:r>
            <a:endParaRPr b="0" lang="en-IN" sz="2800" spc="-1" strike="noStrike">
              <a:latin typeface="Arial"/>
            </a:endParaRPr>
          </a:p>
          <a:p>
            <a:pPr>
              <a:lnSpc>
                <a:spcPct val="100000"/>
              </a:lnSpc>
            </a:pPr>
            <a:r>
              <a:rPr b="0" lang="en-IN" sz="2400" spc="-1" strike="noStrike">
                <a:solidFill>
                  <a:srgbClr val="000000"/>
                </a:solidFill>
                <a:latin typeface="Arial"/>
              </a:rPr>
              <a:t>Selection capability in SQL is to choose the rows in a table that you want to return by a query.</a:t>
            </a:r>
            <a:endParaRPr b="0" lang="en-IN" sz="2400" spc="-1" strike="noStrike">
              <a:latin typeface="Arial"/>
            </a:endParaRPr>
          </a:p>
        </p:txBody>
      </p:sp>
      <p:graphicFrame>
        <p:nvGraphicFramePr>
          <p:cNvPr id="807" name="Table 3"/>
          <p:cNvGraphicFramePr/>
          <p:nvPr/>
        </p:nvGraphicFramePr>
        <p:xfrm>
          <a:off x="380880" y="3276720"/>
          <a:ext cx="8229240" cy="2514240"/>
        </p:xfrm>
        <a:graphic>
          <a:graphicData uri="http://schemas.openxmlformats.org/drawingml/2006/table">
            <a:tbl>
              <a:tblPr/>
              <a:tblGrid>
                <a:gridCol w="1851120"/>
                <a:gridCol w="1807560"/>
                <a:gridCol w="2165040"/>
                <a:gridCol w="2405520"/>
              </a:tblGrid>
              <a:tr h="401760">
                <a:tc>
                  <a:txBody>
                    <a:bodyPr lIns="68400" rIns="68400" tIns="0" bIns="0" anchor="ctr"/>
                    <a:p>
                      <a:pPr algn="ctr">
                        <a:lnSpc>
                          <a:spcPct val="100000"/>
                        </a:lnSpc>
                      </a:pPr>
                      <a:r>
                        <a:rPr b="0" lang="en-IN" sz="2000" spc="-1" strike="noStrike">
                          <a:solidFill>
                            <a:srgbClr val="000000"/>
                          </a:solidFill>
                          <a:latin typeface="Cambria"/>
                        </a:rPr>
                        <a:t>EMPNO</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ENAME</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JOB</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HIREDATE</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1</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Saleel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Manager</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01-Jan-95</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r>
              <a:tr h="452160">
                <a:tc>
                  <a:txBody>
                    <a:bodyPr lIns="68400" rIns="68400" tIns="0" bIns="0" anchor="ctr"/>
                    <a:p>
                      <a:pPr algn="ctr">
                        <a:lnSpc>
                          <a:spcPct val="100000"/>
                        </a:lnSpc>
                      </a:pPr>
                      <a:r>
                        <a:rPr b="0" lang="en-IN" sz="2000" spc="-1" strike="noStrike">
                          <a:solidFill>
                            <a:srgbClr val="000000"/>
                          </a:solidFill>
                          <a:latin typeface="Cambria"/>
                        </a:rPr>
                        <a:t>2</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Janhavi</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Sales</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20-Dec-94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3</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Snehal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Manager</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21-May-97</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r>
              <a:tr h="452160">
                <a:tc>
                  <a:txBody>
                    <a:bodyPr lIns="68400" rIns="68400" tIns="0" bIns="0" anchor="ctr"/>
                    <a:p>
                      <a:pPr algn="ctr">
                        <a:lnSpc>
                          <a:spcPct val="100000"/>
                        </a:lnSpc>
                      </a:pPr>
                      <a:r>
                        <a:rPr b="0" lang="en-IN" sz="2000" spc="-1" strike="noStrike">
                          <a:solidFill>
                            <a:srgbClr val="000000"/>
                          </a:solidFill>
                          <a:latin typeface="Cambria"/>
                        </a:rPr>
                        <a:t>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Rahul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Account</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30-Jul-97</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r>
              <a:tr h="305280">
                <a:tc>
                  <a:txBody>
                    <a:bodyPr lIns="68400" rIns="68400" tIns="0" bIns="0" anchor="ctr"/>
                    <a:p>
                      <a:pPr algn="ctr">
                        <a:lnSpc>
                          <a:spcPct val="100000"/>
                        </a:lnSpc>
                      </a:pPr>
                      <a:r>
                        <a:rPr b="0" lang="en-IN" sz="2000" spc="-1" strike="noStrike">
                          <a:solidFill>
                            <a:srgbClr val="000000"/>
                          </a:solidFill>
                          <a:latin typeface="Cambria"/>
                        </a:rPr>
                        <a:t>5</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Ketan</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Sales</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01-Jan-94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bl>
          </a:graphicData>
        </a:graphic>
      </p:graphicFrame>
    </p:spTree>
  </p:cSld>
  <p:timing>
    <p:tnLst>
      <p:par>
        <p:cTn id="303" dur="indefinite" restart="never" nodeType="tmRoot">
          <p:childTnLst>
            <p:seq>
              <p:cTn id="304" dur="indefinite" nodeType="mainSeq"/>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1" i="1" lang="en-US" sz="3200" spc="-1" strike="noStrike">
                <a:solidFill>
                  <a:srgbClr val="464653"/>
                </a:solidFill>
                <a:latin typeface="Arial"/>
              </a:rPr>
              <a:t>Capabilities of </a:t>
            </a:r>
            <a:br/>
            <a:r>
              <a:rPr b="1" i="1" lang="en-US" sz="3200" spc="-1" strike="noStrike">
                <a:solidFill>
                  <a:srgbClr val="464653"/>
                </a:solidFill>
                <a:latin typeface="Arial"/>
              </a:rPr>
              <a:t>	</a:t>
            </a:r>
            <a:r>
              <a:rPr b="1" i="1" lang="en-US" sz="3200" spc="-1" strike="noStrike">
                <a:solidFill>
                  <a:srgbClr val="464653"/>
                </a:solidFill>
                <a:latin typeface="Arial"/>
              </a:rPr>
              <a:t>	</a:t>
            </a:r>
            <a:r>
              <a:rPr b="1" i="1" lang="en-US" sz="3200" spc="-1" strike="noStrike">
                <a:solidFill>
                  <a:srgbClr val="464653"/>
                </a:solidFill>
                <a:latin typeface="Arial"/>
              </a:rPr>
              <a:t>SELECT Statement</a:t>
            </a:r>
            <a:endParaRPr b="0" lang="en-US" sz="3200" spc="-1" strike="noStrike">
              <a:solidFill>
                <a:srgbClr val="000000"/>
              </a:solidFill>
              <a:latin typeface="Gill Sans MT"/>
            </a:endParaRPr>
          </a:p>
        </p:txBody>
      </p:sp>
      <p:sp>
        <p:nvSpPr>
          <p:cNvPr id="809" name="CustomShape 2"/>
          <p:cNvSpPr/>
          <p:nvPr/>
        </p:nvSpPr>
        <p:spPr>
          <a:xfrm>
            <a:off x="533520" y="1143000"/>
            <a:ext cx="8229240" cy="1675080"/>
          </a:xfrm>
          <a:prstGeom prst="rect">
            <a:avLst/>
          </a:prstGeom>
          <a:noFill/>
          <a:ln>
            <a:noFill/>
          </a:ln>
        </p:spPr>
        <p:style>
          <a:lnRef idx="0"/>
          <a:fillRef idx="0"/>
          <a:effectRef idx="0"/>
          <a:fontRef idx="minor"/>
        </p:style>
        <p:txBody>
          <a:bodyPr lIns="90000" rIns="90000" tIns="45000" bIns="45000"/>
          <a:p>
            <a:pPr indent="-216000">
              <a:lnSpc>
                <a:spcPct val="200000"/>
              </a:lnSpc>
              <a:buClr>
                <a:srgbClr val="5f9378"/>
              </a:buClr>
              <a:buFont typeface="Wingdings" charset="2"/>
              <a:buChar char=""/>
            </a:pPr>
            <a:r>
              <a:rPr b="1" i="1" lang="en-IN" sz="2800" spc="-1" strike="noStrike">
                <a:solidFill>
                  <a:srgbClr val="5f9378"/>
                </a:solidFill>
                <a:latin typeface="Arial"/>
              </a:rPr>
              <a:t>PROJECTION</a:t>
            </a:r>
            <a:endParaRPr b="0" lang="en-IN" sz="2800" spc="-1" strike="noStrike">
              <a:latin typeface="Arial"/>
            </a:endParaRPr>
          </a:p>
          <a:p>
            <a:pPr>
              <a:lnSpc>
                <a:spcPct val="100000"/>
              </a:lnSpc>
            </a:pPr>
            <a:r>
              <a:rPr b="0" lang="en-IN" sz="2400" spc="-1" strike="noStrike">
                <a:solidFill>
                  <a:srgbClr val="000000"/>
                </a:solidFill>
                <a:latin typeface="Arial"/>
              </a:rPr>
              <a:t>Projection capability in SQL to choose the columns in a table that you want to return by your query.</a:t>
            </a:r>
            <a:endParaRPr b="0" lang="en-IN" sz="2400" spc="-1" strike="noStrike">
              <a:latin typeface="Arial"/>
            </a:endParaRPr>
          </a:p>
        </p:txBody>
      </p:sp>
      <p:graphicFrame>
        <p:nvGraphicFramePr>
          <p:cNvPr id="810" name="Table 3"/>
          <p:cNvGraphicFramePr/>
          <p:nvPr/>
        </p:nvGraphicFramePr>
        <p:xfrm>
          <a:off x="380880" y="3276720"/>
          <a:ext cx="8229240" cy="2514240"/>
        </p:xfrm>
        <a:graphic>
          <a:graphicData uri="http://schemas.openxmlformats.org/drawingml/2006/table">
            <a:tbl>
              <a:tblPr/>
              <a:tblGrid>
                <a:gridCol w="1851120"/>
                <a:gridCol w="1807560"/>
                <a:gridCol w="2165040"/>
                <a:gridCol w="2405520"/>
              </a:tblGrid>
              <a:tr h="401760">
                <a:tc>
                  <a:txBody>
                    <a:bodyPr lIns="68400" rIns="68400" tIns="0" bIns="0" anchor="ctr"/>
                    <a:p>
                      <a:pPr algn="ctr">
                        <a:lnSpc>
                          <a:spcPct val="100000"/>
                        </a:lnSpc>
                      </a:pPr>
                      <a:r>
                        <a:rPr b="0" lang="en-IN" sz="2000" spc="-1" strike="noStrike">
                          <a:solidFill>
                            <a:srgbClr val="000000"/>
                          </a:solidFill>
                          <a:latin typeface="Cambria"/>
                        </a:rPr>
                        <a:t>EMPNO</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ENAME</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JOB</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2000" spc="-1" strike="noStrike">
                          <a:solidFill>
                            <a:srgbClr val="000000"/>
                          </a:solidFill>
                          <a:latin typeface="Cambria"/>
                        </a:rPr>
                        <a:t>HIREDATE</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1</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Saleel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Manager</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01-Jan-95</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2</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Janhavi</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Sales</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20-Dec-94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3</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Snehal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Manager</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21-May-97</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160">
                <a:tc>
                  <a:txBody>
                    <a:bodyPr lIns="68400" rIns="68400" tIns="0" bIns="0" anchor="ctr"/>
                    <a:p>
                      <a:pPr algn="ctr">
                        <a:lnSpc>
                          <a:spcPct val="100000"/>
                        </a:lnSpc>
                      </a:pPr>
                      <a:r>
                        <a:rPr b="0" lang="en-IN" sz="2000" spc="-1" strike="noStrike">
                          <a:solidFill>
                            <a:srgbClr val="000000"/>
                          </a:solidFill>
                          <a:latin typeface="Cambria"/>
                        </a:rPr>
                        <a:t>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Rahul</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Account</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30-Jul-97</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305280">
                <a:tc>
                  <a:txBody>
                    <a:bodyPr lIns="68400" rIns="68400" tIns="0" bIns="0" anchor="ctr"/>
                    <a:p>
                      <a:pPr algn="ctr">
                        <a:lnSpc>
                          <a:spcPct val="100000"/>
                        </a:lnSpc>
                      </a:pPr>
                      <a:r>
                        <a:rPr b="0" lang="en-IN" sz="2000" spc="-1" strike="noStrike">
                          <a:solidFill>
                            <a:srgbClr val="000000"/>
                          </a:solidFill>
                          <a:latin typeface="Cambria"/>
                        </a:rPr>
                        <a:t>5</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Ketan</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2000" spc="-1" strike="noStrike">
                          <a:solidFill>
                            <a:srgbClr val="000000"/>
                          </a:solidFill>
                          <a:latin typeface="Cambria"/>
                        </a:rPr>
                        <a:t>Sales</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7c120"/>
                    </a:solidFill>
                  </a:tcPr>
                </a:tc>
                <a:tc>
                  <a:txBody>
                    <a:bodyPr lIns="68400" rIns="68400" tIns="0" bIns="0" anchor="ctr"/>
                    <a:p>
                      <a:pPr>
                        <a:lnSpc>
                          <a:spcPct val="100000"/>
                        </a:lnSpc>
                      </a:pPr>
                      <a:r>
                        <a:rPr b="0" lang="en-IN" sz="2000" spc="-1" strike="noStrike">
                          <a:solidFill>
                            <a:srgbClr val="000000"/>
                          </a:solidFill>
                          <a:latin typeface="Cambria"/>
                        </a:rPr>
                        <a:t>01-Jan-94</a:t>
                      </a:r>
                      <a:endParaRPr b="0" lang="en-IN" sz="20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bl>
          </a:graphicData>
        </a:graphic>
      </p:graphicFrame>
    </p:spTree>
  </p:cSld>
  <p:timing>
    <p:tnLst>
      <p:par>
        <p:cTn id="305" dur="indefinite" restart="never" nodeType="tmRoot">
          <p:childTnLst>
            <p:seq>
              <p:cTn id="306" dur="indefinite" nodeType="mainSeq"/>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1" i="1" lang="en-US" sz="3200" spc="-1" strike="noStrike">
                <a:solidFill>
                  <a:srgbClr val="464653"/>
                </a:solidFill>
                <a:latin typeface="Arial"/>
              </a:rPr>
              <a:t>Capabilities of </a:t>
            </a:r>
            <a:br/>
            <a:r>
              <a:rPr b="1" i="1" lang="en-US" sz="3200" spc="-1" strike="noStrike">
                <a:solidFill>
                  <a:srgbClr val="464653"/>
                </a:solidFill>
                <a:latin typeface="Arial"/>
              </a:rPr>
              <a:t>	</a:t>
            </a:r>
            <a:r>
              <a:rPr b="1" i="1" lang="en-US" sz="3200" spc="-1" strike="noStrike">
                <a:solidFill>
                  <a:srgbClr val="464653"/>
                </a:solidFill>
                <a:latin typeface="Arial"/>
              </a:rPr>
              <a:t>	</a:t>
            </a:r>
            <a:r>
              <a:rPr b="1" i="1" lang="en-US" sz="3200" spc="-1" strike="noStrike">
                <a:solidFill>
                  <a:srgbClr val="464653"/>
                </a:solidFill>
                <a:latin typeface="Arial"/>
              </a:rPr>
              <a:t>SELECT Statement</a:t>
            </a:r>
            <a:endParaRPr b="0" lang="en-US" sz="3200" spc="-1" strike="noStrike">
              <a:solidFill>
                <a:srgbClr val="000000"/>
              </a:solidFill>
              <a:latin typeface="Gill Sans MT"/>
            </a:endParaRPr>
          </a:p>
        </p:txBody>
      </p:sp>
      <p:sp>
        <p:nvSpPr>
          <p:cNvPr id="812" name="CustomShape 2"/>
          <p:cNvSpPr/>
          <p:nvPr/>
        </p:nvSpPr>
        <p:spPr>
          <a:xfrm>
            <a:off x="533520" y="1143000"/>
            <a:ext cx="8381520" cy="2406600"/>
          </a:xfrm>
          <a:prstGeom prst="rect">
            <a:avLst/>
          </a:prstGeom>
          <a:noFill/>
          <a:ln>
            <a:noFill/>
          </a:ln>
        </p:spPr>
        <p:style>
          <a:lnRef idx="0"/>
          <a:fillRef idx="0"/>
          <a:effectRef idx="0"/>
          <a:fontRef idx="minor"/>
        </p:style>
        <p:txBody>
          <a:bodyPr lIns="90000" rIns="90000" tIns="45000" bIns="45000"/>
          <a:p>
            <a:pPr indent="-216000">
              <a:lnSpc>
                <a:spcPct val="200000"/>
              </a:lnSpc>
              <a:buClr>
                <a:srgbClr val="5f9378"/>
              </a:buClr>
              <a:buFont typeface="Wingdings" charset="2"/>
              <a:buChar char=""/>
            </a:pPr>
            <a:r>
              <a:rPr b="1" i="1" lang="en-IN" sz="2800" spc="-1" strike="noStrike">
                <a:solidFill>
                  <a:srgbClr val="5f9378"/>
                </a:solidFill>
                <a:latin typeface="Arial"/>
              </a:rPr>
              <a:t>JOINING</a:t>
            </a:r>
            <a:endParaRPr b="0" lang="en-IN" sz="2800" spc="-1" strike="noStrike">
              <a:latin typeface="Arial"/>
            </a:endParaRPr>
          </a:p>
          <a:p>
            <a:pPr>
              <a:lnSpc>
                <a:spcPct val="100000"/>
              </a:lnSpc>
            </a:pPr>
            <a:r>
              <a:rPr b="0" lang="en-IN" sz="2400" spc="-1" strike="noStrike">
                <a:solidFill>
                  <a:srgbClr val="000000"/>
                </a:solidFill>
                <a:latin typeface="Arial"/>
              </a:rPr>
              <a:t>Join capability in SQL to bring together data that is stored in different tables by creating a link between them.</a:t>
            </a:r>
            <a:endParaRPr b="0" lang="en-IN" sz="2400" spc="-1" strike="noStrike">
              <a:latin typeface="Arial"/>
            </a:endParaRPr>
          </a:p>
          <a:p>
            <a:pPr marL="457200" indent="-456840">
              <a:lnSpc>
                <a:spcPct val="200000"/>
              </a:lnSpc>
            </a:pPr>
            <a:endParaRPr b="0" lang="en-IN" sz="2400" spc="-1" strike="noStrike">
              <a:latin typeface="Arial"/>
            </a:endParaRPr>
          </a:p>
        </p:txBody>
      </p:sp>
      <p:graphicFrame>
        <p:nvGraphicFramePr>
          <p:cNvPr id="813" name="Table 3"/>
          <p:cNvGraphicFramePr/>
          <p:nvPr/>
        </p:nvGraphicFramePr>
        <p:xfrm>
          <a:off x="152280" y="3048120"/>
          <a:ext cx="5638320" cy="2514240"/>
        </p:xfrm>
        <a:graphic>
          <a:graphicData uri="http://schemas.openxmlformats.org/drawingml/2006/table">
            <a:tbl>
              <a:tblPr/>
              <a:tblGrid>
                <a:gridCol w="914040"/>
                <a:gridCol w="892800"/>
                <a:gridCol w="1011960"/>
                <a:gridCol w="1373400"/>
                <a:gridCol w="1446120"/>
              </a:tblGrid>
              <a:tr h="549000">
                <a:tc>
                  <a:txBody>
                    <a:bodyPr lIns="68400" rIns="68400" tIns="0" bIns="0" anchor="ctr"/>
                    <a:p>
                      <a:pPr algn="ctr">
                        <a:lnSpc>
                          <a:spcPct val="100000"/>
                        </a:lnSpc>
                      </a:pPr>
                      <a:r>
                        <a:rPr b="0" lang="en-IN" sz="1800" spc="-1" strike="noStrike">
                          <a:solidFill>
                            <a:srgbClr val="000000"/>
                          </a:solidFill>
                          <a:latin typeface="Cambria"/>
                        </a:rPr>
                        <a:t>EMPNO</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ENAME</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JOB</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HIREDATE</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DEPTNO</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549000">
                <a:tc>
                  <a:txBody>
                    <a:bodyPr lIns="68400" rIns="68400" tIns="0" bIns="0" anchor="ctr"/>
                    <a:p>
                      <a:pPr algn="ctr">
                        <a:lnSpc>
                          <a:spcPct val="100000"/>
                        </a:lnSpc>
                      </a:pPr>
                      <a:r>
                        <a:rPr b="0" lang="en-IN" sz="1800" spc="-1" strike="noStrike">
                          <a:solidFill>
                            <a:srgbClr val="000000"/>
                          </a:solidFill>
                          <a:latin typeface="Cambria"/>
                        </a:rPr>
                        <a:t>1</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Saleel</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Manager</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01-Jan-95</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gn="ctr">
                        <a:lnSpc>
                          <a:spcPct val="100000"/>
                        </a:lnSpc>
                      </a:pPr>
                      <a:r>
                        <a:rPr b="1" lang="en-IN" sz="1800" spc="-1" strike="noStrike">
                          <a:solidFill>
                            <a:srgbClr val="000000"/>
                          </a:solidFill>
                          <a:latin typeface="Cambria"/>
                        </a:rPr>
                        <a:t>20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r>
              <a:tr h="549000">
                <a:tc>
                  <a:txBody>
                    <a:bodyPr lIns="68400" rIns="68400" tIns="0" bIns="0" anchor="ctr"/>
                    <a:p>
                      <a:pPr algn="ctr">
                        <a:lnSpc>
                          <a:spcPct val="100000"/>
                        </a:lnSpc>
                      </a:pPr>
                      <a:r>
                        <a:rPr b="0" lang="en-IN" sz="1800" spc="-1" strike="noStrike">
                          <a:solidFill>
                            <a:srgbClr val="000000"/>
                          </a:solidFill>
                          <a:latin typeface="Cambria"/>
                        </a:rPr>
                        <a:t>2</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Janhavi</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Sales</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20-Dec-94</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gn="ctr">
                        <a:lnSpc>
                          <a:spcPct val="100000"/>
                        </a:lnSpc>
                      </a:pPr>
                      <a:r>
                        <a:rPr b="1" lang="en-IN" sz="1800" spc="-1" strike="noStrike">
                          <a:solidFill>
                            <a:srgbClr val="000000"/>
                          </a:solidFill>
                          <a:latin typeface="Cambria"/>
                        </a:rPr>
                        <a:t>10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r>
              <a:tr h="549000">
                <a:tc>
                  <a:txBody>
                    <a:bodyPr lIns="68400" rIns="68400" tIns="0" bIns="0" anchor="ctr"/>
                    <a:p>
                      <a:pPr algn="ctr">
                        <a:lnSpc>
                          <a:spcPct val="100000"/>
                        </a:lnSpc>
                      </a:pPr>
                      <a:r>
                        <a:rPr b="0" lang="en-IN" sz="1800" spc="-1" strike="noStrike">
                          <a:solidFill>
                            <a:srgbClr val="000000"/>
                          </a:solidFill>
                          <a:latin typeface="Cambria"/>
                        </a:rPr>
                        <a:t>3</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Snehal</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Manager</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21-May-97</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gn="ctr">
                        <a:lnSpc>
                          <a:spcPct val="100000"/>
                        </a:lnSpc>
                      </a:pPr>
                      <a:r>
                        <a:rPr b="1" lang="en-IN" sz="1800" spc="-1" strike="noStrike">
                          <a:solidFill>
                            <a:srgbClr val="000000"/>
                          </a:solidFill>
                          <a:latin typeface="Cambria"/>
                        </a:rPr>
                        <a:t>10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r>
              <a:tr h="549000">
                <a:tc>
                  <a:txBody>
                    <a:bodyPr lIns="68400" rIns="68400" tIns="0" bIns="0" anchor="ctr"/>
                    <a:p>
                      <a:pPr algn="ctr">
                        <a:lnSpc>
                          <a:spcPct val="100000"/>
                        </a:lnSpc>
                      </a:pPr>
                      <a:r>
                        <a:rPr b="0" lang="en-IN" sz="1800" spc="-1" strike="noStrike">
                          <a:solidFill>
                            <a:srgbClr val="000000"/>
                          </a:solidFill>
                          <a:latin typeface="Cambria"/>
                        </a:rPr>
                        <a:t>4</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Rahul</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Account</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30-Jul-97</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gn="ctr">
                        <a:lnSpc>
                          <a:spcPct val="100000"/>
                        </a:lnSpc>
                      </a:pPr>
                      <a:r>
                        <a:rPr b="1" lang="en-IN" sz="1800" spc="-1" strike="noStrike">
                          <a:solidFill>
                            <a:srgbClr val="000000"/>
                          </a:solidFill>
                          <a:latin typeface="Cambria"/>
                        </a:rPr>
                        <a:t>20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r>
              <a:tr h="274680">
                <a:tc>
                  <a:txBody>
                    <a:bodyPr lIns="68400" rIns="68400" tIns="0" bIns="0" anchor="ctr"/>
                    <a:p>
                      <a:pPr algn="ctr">
                        <a:lnSpc>
                          <a:spcPct val="100000"/>
                        </a:lnSpc>
                      </a:pPr>
                      <a:r>
                        <a:rPr b="0" lang="en-IN" sz="1800" spc="-1" strike="noStrike">
                          <a:solidFill>
                            <a:srgbClr val="000000"/>
                          </a:solidFill>
                          <a:latin typeface="Cambria"/>
                        </a:rPr>
                        <a:t>5</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1800" spc="-1" strike="noStrike">
                          <a:solidFill>
                            <a:srgbClr val="000000"/>
                          </a:solidFill>
                          <a:latin typeface="Cambria"/>
                        </a:rPr>
                        <a:t>Ketan</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1800" spc="-1" strike="noStrike">
                          <a:solidFill>
                            <a:srgbClr val="000000"/>
                          </a:solidFill>
                          <a:latin typeface="Cambria"/>
                        </a:rPr>
                        <a:t>Sales</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nSpc>
                          <a:spcPct val="100000"/>
                        </a:lnSpc>
                      </a:pPr>
                      <a:r>
                        <a:rPr b="0" lang="en-IN" sz="1800" spc="-1" strike="noStrike">
                          <a:solidFill>
                            <a:srgbClr val="000000"/>
                          </a:solidFill>
                          <a:latin typeface="Cambria"/>
                        </a:rPr>
                        <a:t>01-Jan-94</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30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bl>
          </a:graphicData>
        </a:graphic>
      </p:graphicFrame>
      <p:graphicFrame>
        <p:nvGraphicFramePr>
          <p:cNvPr id="814" name="Table 4"/>
          <p:cNvGraphicFramePr/>
          <p:nvPr/>
        </p:nvGraphicFramePr>
        <p:xfrm>
          <a:off x="5867280" y="3048120"/>
          <a:ext cx="3047760" cy="1307880"/>
        </p:xfrm>
        <a:graphic>
          <a:graphicData uri="http://schemas.openxmlformats.org/drawingml/2006/table">
            <a:tbl>
              <a:tblPr/>
              <a:tblGrid>
                <a:gridCol w="1042560"/>
                <a:gridCol w="962280"/>
                <a:gridCol w="1042920"/>
              </a:tblGrid>
              <a:tr h="402480">
                <a:tc>
                  <a:txBody>
                    <a:bodyPr lIns="68400" rIns="68400" tIns="0" bIns="0" anchor="ctr"/>
                    <a:p>
                      <a:pPr algn="ctr">
                        <a:lnSpc>
                          <a:spcPct val="100000"/>
                        </a:lnSpc>
                      </a:pPr>
                      <a:r>
                        <a:rPr b="0" lang="en-IN" sz="1800" spc="-1" strike="noStrike">
                          <a:solidFill>
                            <a:srgbClr val="000000"/>
                          </a:solidFill>
                          <a:latin typeface="Cambria"/>
                        </a:rPr>
                        <a:t>DEPTNO</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DNAME</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c>
                  <a:txBody>
                    <a:bodyPr lIns="68400" rIns="68400" tIns="0" bIns="0" anchor="ctr"/>
                    <a:p>
                      <a:pPr algn="ctr">
                        <a:lnSpc>
                          <a:spcPct val="100000"/>
                        </a:lnSpc>
                      </a:pPr>
                      <a:r>
                        <a:rPr b="0" lang="en-IN" sz="1800" spc="-1" strike="noStrike">
                          <a:solidFill>
                            <a:srgbClr val="000000"/>
                          </a:solidFill>
                          <a:latin typeface="Cambria"/>
                        </a:rPr>
                        <a:t>LOC</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noFill/>
                  </a:tcPr>
                </a:tc>
              </a:tr>
              <a:tr h="452880">
                <a:tc>
                  <a:txBody>
                    <a:bodyPr lIns="68400" rIns="68400" tIns="0" bIns="0" anchor="ctr"/>
                    <a:p>
                      <a:pPr algn="ctr">
                        <a:lnSpc>
                          <a:spcPct val="100000"/>
                        </a:lnSpc>
                      </a:pPr>
                      <a:r>
                        <a:rPr b="1" lang="en-IN" sz="1800" spc="-1" strike="noStrike">
                          <a:solidFill>
                            <a:srgbClr val="000000"/>
                          </a:solidFill>
                          <a:latin typeface="Cambria"/>
                        </a:rPr>
                        <a:t>10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c>
                  <a:txBody>
                    <a:bodyPr lIns="68400" rIns="68400" tIns="0" bIns="0" anchor="ctr"/>
                    <a:p>
                      <a:pPr>
                        <a:lnSpc>
                          <a:spcPct val="100000"/>
                        </a:lnSpc>
                      </a:pPr>
                      <a:r>
                        <a:rPr b="0" lang="en-IN" sz="1800" spc="-1" strike="noStrike">
                          <a:solidFill>
                            <a:srgbClr val="000000"/>
                          </a:solidFill>
                          <a:latin typeface="Cambria"/>
                        </a:rPr>
                        <a:t>HRD</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PUNE</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r>
              <a:tr h="452880">
                <a:tc>
                  <a:txBody>
                    <a:bodyPr lIns="68400" rIns="68400" tIns="0" bIns="0" anchor="ctr"/>
                    <a:p>
                      <a:pPr algn="ctr">
                        <a:lnSpc>
                          <a:spcPct val="100000"/>
                        </a:lnSpc>
                      </a:pPr>
                      <a:r>
                        <a:rPr b="1" lang="en-IN" sz="1800" spc="-1" strike="noStrike">
                          <a:solidFill>
                            <a:srgbClr val="000000"/>
                          </a:solidFill>
                          <a:latin typeface="Cambria"/>
                        </a:rPr>
                        <a:t>20</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fbc9f0"/>
                    </a:solidFill>
                  </a:tcPr>
                </a:tc>
                <a:tc>
                  <a:txBody>
                    <a:bodyPr lIns="68400" rIns="68400" tIns="0" bIns="0" anchor="ctr"/>
                    <a:p>
                      <a:pPr>
                        <a:lnSpc>
                          <a:spcPct val="100000"/>
                        </a:lnSpc>
                      </a:pPr>
                      <a:r>
                        <a:rPr b="0" lang="en-IN" sz="1800" spc="-1" strike="noStrike">
                          <a:solidFill>
                            <a:srgbClr val="000000"/>
                          </a:solidFill>
                          <a:latin typeface="Cambria"/>
                        </a:rPr>
                        <a:t>SALES</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c>
                  <a:txBody>
                    <a:bodyPr lIns="68400" rIns="68400" tIns="0" bIns="0" anchor="ctr"/>
                    <a:p>
                      <a:pPr>
                        <a:lnSpc>
                          <a:spcPct val="100000"/>
                        </a:lnSpc>
                      </a:pPr>
                      <a:r>
                        <a:rPr b="0" lang="en-IN" sz="1800" spc="-1" strike="noStrike">
                          <a:solidFill>
                            <a:srgbClr val="000000"/>
                          </a:solidFill>
                          <a:latin typeface="Cambria"/>
                        </a:rPr>
                        <a:t>BARODA</a:t>
                      </a:r>
                      <a:endParaRPr b="0" lang="en-IN" sz="1800" spc="-1" strike="noStrike">
                        <a:latin typeface="Arial"/>
                      </a:endParaRPr>
                    </a:p>
                  </a:txBody>
                  <a:tcPr marL="68400" marR="68400">
                    <a:lnL w="12240">
                      <a:solidFill>
                        <a:srgbClr val="727ca3"/>
                      </a:solidFill>
                    </a:lnL>
                    <a:lnR w="12240">
                      <a:solidFill>
                        <a:srgbClr val="727ca3"/>
                      </a:solidFill>
                    </a:lnR>
                    <a:lnT w="12240">
                      <a:solidFill>
                        <a:srgbClr val="727ca3"/>
                      </a:solidFill>
                    </a:lnT>
                    <a:lnB w="12240">
                      <a:solidFill>
                        <a:srgbClr val="727ca3"/>
                      </a:solidFill>
                    </a:lnB>
                    <a:solidFill>
                      <a:srgbClr val="b7f7e2"/>
                    </a:solidFill>
                  </a:tcPr>
                </a:tc>
              </a:tr>
            </a:tbl>
          </a:graphicData>
        </a:graphic>
      </p:graphicFrame>
    </p:spTree>
  </p:cSld>
  <p:timing>
    <p:tnLst>
      <p:par>
        <p:cTn id="307" dur="indefinite" restart="never" nodeType="tmRoot">
          <p:childTnLst>
            <p:seq>
              <p:cTn id="308" dur="indefinite" nodeType="mainSeq"/>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5" name="Picture 2" descr=""/>
          <p:cNvPicPr/>
          <p:nvPr/>
        </p:nvPicPr>
        <p:blipFill>
          <a:blip r:embed="rId1"/>
          <a:stretch/>
        </p:blipFill>
        <p:spPr>
          <a:xfrm>
            <a:off x="304920" y="133560"/>
            <a:ext cx="8457840" cy="6226920"/>
          </a:xfrm>
          <a:prstGeom prst="rect">
            <a:avLst/>
          </a:prstGeom>
          <a:ln>
            <a:noFill/>
          </a:ln>
        </p:spPr>
      </p:pic>
    </p:spTree>
  </p:cSld>
  <p:timing>
    <p:tnLst>
      <p:par>
        <p:cTn id="309" dur="indefinite" restart="never" nodeType="tmRoot">
          <p:childTnLst>
            <p:seq>
              <p:cTn id="310" dur="indefinite" nodeType="mainSeq"/>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CustomShape 1"/>
          <p:cNvSpPr/>
          <p:nvPr/>
        </p:nvSpPr>
        <p:spPr>
          <a:xfrm>
            <a:off x="707400" y="1969200"/>
            <a:ext cx="822924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8ae5"/>
                </a:solidFill>
                <a:latin typeface="Arial"/>
              </a:rPr>
              <a:t>SELECT</a:t>
            </a:r>
            <a:r>
              <a:rPr b="0" lang="en-IN" sz="2400" spc="-1" strike="noStrike">
                <a:solidFill>
                  <a:srgbClr val="000000"/>
                </a:solidFill>
                <a:latin typeface="Arial"/>
              </a:rPr>
              <a:t>   *   </a:t>
            </a:r>
            <a:r>
              <a:rPr b="0" lang="en-IN" sz="2400" spc="-1" strike="noStrike">
                <a:solidFill>
                  <a:srgbClr val="298ae5"/>
                </a:solidFill>
                <a:latin typeface="Arial"/>
              </a:rPr>
              <a:t>FROM</a:t>
            </a:r>
            <a:r>
              <a:rPr b="0" lang="en-IN" sz="2400" spc="-1" strike="noStrike">
                <a:solidFill>
                  <a:srgbClr val="000000"/>
                </a:solidFill>
                <a:latin typeface="Arial"/>
              </a:rPr>
              <a:t> &lt;table_references&gt;</a:t>
            </a:r>
            <a:endParaRPr b="0" lang="en-IN" sz="2400" spc="-1" strike="noStrike">
              <a:latin typeface="Arial"/>
            </a:endParaRPr>
          </a:p>
          <a:p>
            <a:pPr>
              <a:lnSpc>
                <a:spcPct val="100000"/>
              </a:lnSpc>
            </a:pPr>
            <a:endParaRPr b="0" lang="en-IN" sz="2400" spc="-1" strike="noStrike">
              <a:latin typeface="Arial"/>
            </a:endParaRPr>
          </a:p>
        </p:txBody>
      </p:sp>
      <p:sp>
        <p:nvSpPr>
          <p:cNvPr id="817" name="CustomShape 2"/>
          <p:cNvSpPr/>
          <p:nvPr/>
        </p:nvSpPr>
        <p:spPr>
          <a:xfrm>
            <a:off x="685800" y="3962520"/>
            <a:ext cx="830556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8ae5"/>
                </a:solidFill>
                <a:latin typeface="Arial"/>
              </a:rPr>
              <a:t>SELECT</a:t>
            </a:r>
            <a:r>
              <a:rPr b="0" lang="en-IN" sz="2400" spc="-1" strike="noStrike">
                <a:solidFill>
                  <a:srgbClr val="000000"/>
                </a:solidFill>
                <a:latin typeface="Arial"/>
              </a:rPr>
              <a:t> column-list</a:t>
            </a:r>
            <a:r>
              <a:rPr b="0" lang="en-IN" sz="2400" spc="-1" strike="noStrike">
                <a:solidFill>
                  <a:srgbClr val="298ae5"/>
                </a:solidFill>
                <a:latin typeface="Arial"/>
              </a:rPr>
              <a:t> FROM</a:t>
            </a:r>
            <a:r>
              <a:rPr b="0" lang="en-IN" sz="2400" spc="-1" strike="noStrike">
                <a:solidFill>
                  <a:srgbClr val="000000"/>
                </a:solidFill>
                <a:latin typeface="Arial"/>
              </a:rPr>
              <a:t> &lt;table_references&gt;</a:t>
            </a:r>
            <a:endParaRPr b="0" lang="en-IN" sz="2400" spc="-1" strike="noStrike">
              <a:latin typeface="Arial"/>
            </a:endParaRPr>
          </a:p>
        </p:txBody>
      </p:sp>
      <p:sp>
        <p:nvSpPr>
          <p:cNvPr id="818" name="CustomShape 3"/>
          <p:cNvSpPr/>
          <p:nvPr/>
        </p:nvSpPr>
        <p:spPr>
          <a:xfrm>
            <a:off x="685800" y="1265400"/>
            <a:ext cx="4241520" cy="45612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400" spc="-1" strike="noStrike">
                <a:solidFill>
                  <a:srgbClr val="ffff00"/>
                </a:solidFill>
                <a:latin typeface="Arial"/>
              </a:rPr>
              <a:t>SELECTION Process</a:t>
            </a:r>
            <a:endParaRPr b="0" lang="en-IN" sz="2400" spc="-1" strike="noStrike">
              <a:latin typeface="Arial"/>
            </a:endParaRPr>
          </a:p>
        </p:txBody>
      </p:sp>
      <p:sp>
        <p:nvSpPr>
          <p:cNvPr id="819" name="CustomShape 4"/>
          <p:cNvSpPr/>
          <p:nvPr/>
        </p:nvSpPr>
        <p:spPr>
          <a:xfrm>
            <a:off x="685800" y="3257640"/>
            <a:ext cx="4241520" cy="45612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400" spc="-1" strike="noStrike">
                <a:solidFill>
                  <a:srgbClr val="ffff00"/>
                </a:solidFill>
                <a:latin typeface="Arial"/>
              </a:rPr>
              <a:t>PROJECTION Process</a:t>
            </a:r>
            <a:endParaRPr b="0" lang="en-IN" sz="2400" spc="-1" strike="noStrike">
              <a:latin typeface="Arial"/>
            </a:endParaRPr>
          </a:p>
        </p:txBody>
      </p:sp>
      <p:sp>
        <p:nvSpPr>
          <p:cNvPr id="820" name="CustomShape 5"/>
          <p:cNvSpPr/>
          <p:nvPr/>
        </p:nvSpPr>
        <p:spPr>
          <a:xfrm rot="16200000">
            <a:off x="2522880" y="3883320"/>
            <a:ext cx="495000" cy="1492200"/>
          </a:xfrm>
          <a:prstGeom prst="leftBrace">
            <a:avLst>
              <a:gd name="adj1" fmla="val 8333"/>
              <a:gd name="adj2" fmla="val 50000"/>
            </a:avLst>
          </a:prstGeom>
          <a:noFill/>
          <a:ln w="19080">
            <a:solidFill>
              <a:srgbClr val="ff0000"/>
            </a:solidFill>
            <a:round/>
          </a:ln>
        </p:spPr>
        <p:style>
          <a:lnRef idx="1">
            <a:schemeClr val="accent1"/>
          </a:lnRef>
          <a:fillRef idx="0">
            <a:schemeClr val="accent1"/>
          </a:fillRef>
          <a:effectRef idx="0">
            <a:schemeClr val="accent1"/>
          </a:effectRef>
          <a:fontRef idx="minor"/>
        </p:style>
      </p:sp>
      <p:sp>
        <p:nvSpPr>
          <p:cNvPr id="821" name="CustomShape 6"/>
          <p:cNvSpPr/>
          <p:nvPr/>
        </p:nvSpPr>
        <p:spPr>
          <a:xfrm>
            <a:off x="1905120" y="4888440"/>
            <a:ext cx="1752120" cy="364680"/>
          </a:xfrm>
          <a:prstGeom prst="rect">
            <a:avLst/>
          </a:prstGeom>
          <a:noFill/>
          <a:ln>
            <a:noFill/>
          </a:ln>
        </p:spPr>
        <p:style>
          <a:lnRef idx="0"/>
          <a:fillRef idx="0"/>
          <a:effectRef idx="0"/>
          <a:fontRef idx="minor"/>
        </p:style>
        <p:txBody>
          <a:bodyPr lIns="90000" rIns="90000" tIns="45000" bIns="45000"/>
          <a:p>
            <a:pPr>
              <a:lnSpc>
                <a:spcPct val="100000"/>
              </a:lnSpc>
            </a:pPr>
            <a:r>
              <a:rPr b="1" i="1" lang="en-IN" sz="1800" spc="-1" strike="noStrike">
                <a:solidFill>
                  <a:srgbClr val="000000"/>
                </a:solidFill>
                <a:latin typeface="Arial"/>
              </a:rPr>
              <a:t>Selection-List</a:t>
            </a:r>
            <a:endParaRPr b="0" lang="en-IN" sz="1800" spc="-1" strike="noStrike">
              <a:latin typeface="Arial"/>
            </a:endParaRPr>
          </a:p>
        </p:txBody>
      </p:sp>
      <p:sp>
        <p:nvSpPr>
          <p:cNvPr id="822" name="CustomShape 7"/>
          <p:cNvSpPr/>
          <p:nvPr/>
        </p:nvSpPr>
        <p:spPr>
          <a:xfrm rot="16200000">
            <a:off x="2114280" y="2223720"/>
            <a:ext cx="318240" cy="481320"/>
          </a:xfrm>
          <a:prstGeom prst="leftBrace">
            <a:avLst>
              <a:gd name="adj1" fmla="val 8333"/>
              <a:gd name="adj2" fmla="val 50000"/>
            </a:avLst>
          </a:prstGeom>
          <a:noFill/>
          <a:ln w="19080">
            <a:solidFill>
              <a:srgbClr val="ff0000"/>
            </a:solidFill>
            <a:round/>
          </a:ln>
        </p:spPr>
        <p:style>
          <a:lnRef idx="1">
            <a:schemeClr val="accent1"/>
          </a:lnRef>
          <a:fillRef idx="0">
            <a:schemeClr val="accent1"/>
          </a:fillRef>
          <a:effectRef idx="0">
            <a:schemeClr val="accent1"/>
          </a:effectRef>
          <a:fontRef idx="minor"/>
        </p:style>
      </p:sp>
      <p:sp>
        <p:nvSpPr>
          <p:cNvPr id="823" name="CustomShape 8"/>
          <p:cNvSpPr/>
          <p:nvPr/>
        </p:nvSpPr>
        <p:spPr>
          <a:xfrm>
            <a:off x="1435680" y="2590920"/>
            <a:ext cx="1752120" cy="364680"/>
          </a:xfrm>
          <a:prstGeom prst="rect">
            <a:avLst/>
          </a:prstGeom>
          <a:noFill/>
          <a:ln>
            <a:noFill/>
          </a:ln>
        </p:spPr>
        <p:style>
          <a:lnRef idx="0"/>
          <a:fillRef idx="0"/>
          <a:effectRef idx="0"/>
          <a:fontRef idx="minor"/>
        </p:style>
        <p:txBody>
          <a:bodyPr lIns="90000" rIns="90000" tIns="45000" bIns="45000"/>
          <a:p>
            <a:pPr>
              <a:lnSpc>
                <a:spcPct val="100000"/>
              </a:lnSpc>
            </a:pPr>
            <a:r>
              <a:rPr b="1" i="1" lang="en-IN" sz="1800" spc="-1" strike="noStrike">
                <a:solidFill>
                  <a:srgbClr val="000000"/>
                </a:solidFill>
                <a:latin typeface="Arial"/>
              </a:rPr>
              <a:t>Selection-List</a:t>
            </a:r>
            <a:endParaRPr b="0" lang="en-IN" sz="1800" spc="-1" strike="noStrike">
              <a:latin typeface="Arial"/>
            </a:endParaRPr>
          </a:p>
        </p:txBody>
      </p:sp>
      <p:sp>
        <p:nvSpPr>
          <p:cNvPr id="824" name="CustomShape 9"/>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 </a:t>
            </a:r>
            <a:endParaRPr b="0" lang="en-IN" sz="3200" spc="-1" strike="noStrike">
              <a:latin typeface="Arial"/>
            </a:endParaRPr>
          </a:p>
        </p:txBody>
      </p:sp>
    </p:spTree>
  </p:cSld>
  <p:timing>
    <p:tnLst>
      <p:par>
        <p:cTn id="311" dur="indefinite" restart="never" nodeType="tmRoot">
          <p:childTnLst>
            <p:seq>
              <p:cTn id="312" dur="indefinite" nodeType="mainSeq"/>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Column - ALIAS</a:t>
            </a:r>
            <a:endParaRPr b="0" lang="en-IN" sz="4800" spc="-1" strike="noStrike">
              <a:latin typeface="Arial"/>
            </a:endParaRPr>
          </a:p>
        </p:txBody>
      </p:sp>
      <p:sp>
        <p:nvSpPr>
          <p:cNvPr id="826" name="CustomShape 2"/>
          <p:cNvSpPr/>
          <p:nvPr/>
        </p:nvSpPr>
        <p:spPr>
          <a:xfrm>
            <a:off x="228600" y="3897720"/>
            <a:ext cx="8686440" cy="2010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'HELLO' ' WORLD'</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'HELLO'</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AS</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WORLD'</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ENAME `EmployeeName`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ENAME </a:t>
            </a:r>
            <a:r>
              <a:rPr b="0" lang="en-IN" sz="1800" spc="-1" strike="noStrike">
                <a:solidFill>
                  <a:srgbClr val="0077aa"/>
                </a:solidFill>
                <a:latin typeface="Arial"/>
                <a:ea typeface="Times New Roman"/>
              </a:rPr>
              <a:t>AS</a:t>
            </a:r>
            <a:r>
              <a:rPr b="0" lang="en-IN" sz="1800" spc="-1" strike="noStrike">
                <a:solidFill>
                  <a:srgbClr val="000000"/>
                </a:solidFill>
                <a:latin typeface="Arial"/>
                <a:ea typeface="Times New Roman"/>
              </a:rPr>
              <a:t> `EmployeeName`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
        <p:nvSpPr>
          <p:cNvPr id="827" name="CustomShape 3"/>
          <p:cNvSpPr/>
          <p:nvPr/>
        </p:nvSpPr>
        <p:spPr>
          <a:xfrm>
            <a:off x="380880" y="228600"/>
            <a:ext cx="8381520" cy="109512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200" spc="-1" strike="noStrike">
                <a:solidFill>
                  <a:srgbClr val="000000"/>
                </a:solidFill>
                <a:latin typeface="Segoe UI Light"/>
              </a:rPr>
              <a:t>In the select list of a query, a quoted column alias can be specified using </a:t>
            </a:r>
            <a:r>
              <a:rPr b="1" i="1" lang="en-IN" sz="2200" spc="-1" strike="noStrike">
                <a:solidFill>
                  <a:srgbClr val="000000"/>
                </a:solidFill>
                <a:latin typeface="Segoe UI Light"/>
              </a:rPr>
              <a:t>identifier </a:t>
            </a:r>
            <a:r>
              <a:rPr b="1" lang="en-IN" sz="2200" spc="-1" strike="noStrike">
                <a:solidFill>
                  <a:srgbClr val="000000"/>
                </a:solidFill>
                <a:latin typeface="Segoe UI Light"/>
              </a:rPr>
              <a:t>( ` )</a:t>
            </a:r>
            <a:r>
              <a:rPr b="0" lang="en-IN" sz="2200" spc="-1" strike="noStrike">
                <a:solidFill>
                  <a:srgbClr val="000000"/>
                </a:solidFill>
                <a:latin typeface="Segoe UI Light"/>
              </a:rPr>
              <a:t> or </a:t>
            </a:r>
            <a:r>
              <a:rPr b="1" i="1" lang="en-IN" sz="2200" spc="-1" strike="noStrike">
                <a:solidFill>
                  <a:srgbClr val="000000"/>
                </a:solidFill>
                <a:latin typeface="Segoe UI Light"/>
              </a:rPr>
              <a:t>string quoting </a:t>
            </a:r>
            <a:r>
              <a:rPr b="1" lang="en-IN" sz="2200" spc="-1" strike="noStrike">
                <a:solidFill>
                  <a:srgbClr val="000000"/>
                </a:solidFill>
                <a:latin typeface="Segoe UI Light"/>
              </a:rPr>
              <a:t>( ' </a:t>
            </a:r>
            <a:r>
              <a:rPr b="0" lang="en-IN" sz="2200" spc="-1" strike="noStrike">
                <a:solidFill>
                  <a:srgbClr val="000000"/>
                </a:solidFill>
                <a:latin typeface="Segoe UI Light"/>
              </a:rPr>
              <a:t>or</a:t>
            </a:r>
            <a:r>
              <a:rPr b="1" lang="en-IN" sz="2200" spc="-1" strike="noStrike">
                <a:solidFill>
                  <a:srgbClr val="000000"/>
                </a:solidFill>
                <a:latin typeface="Segoe UI Light"/>
              </a:rPr>
              <a:t> " )</a:t>
            </a:r>
            <a:r>
              <a:rPr b="0" lang="en-IN" sz="2200" spc="-1" strike="noStrike">
                <a:solidFill>
                  <a:srgbClr val="000000"/>
                </a:solidFill>
                <a:latin typeface="Segoe UI Light"/>
              </a:rPr>
              <a:t> characters.</a:t>
            </a:r>
            <a:endParaRPr b="0" lang="en-IN" sz="2200" spc="-1" strike="noStrike">
              <a:latin typeface="Arial"/>
            </a:endParaRPr>
          </a:p>
        </p:txBody>
      </p:sp>
    </p:spTree>
  </p:cSld>
  <p:timing>
    <p:tnLst>
      <p:par>
        <p:cTn id="313" dur="indefinite" restart="never" nodeType="tmRoot">
          <p:childTnLst>
            <p:seq>
              <p:cTn id="314" dur="indefinite" nodeType="mainSeq"/>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 - ALIAS</a:t>
            </a:r>
            <a:endParaRPr b="0" lang="en-IN" sz="3200" spc="-1" strike="noStrike">
              <a:latin typeface="Arial"/>
            </a:endParaRPr>
          </a:p>
        </p:txBody>
      </p:sp>
      <p:sp>
        <p:nvSpPr>
          <p:cNvPr id="829" name="CustomShape 2"/>
          <p:cNvSpPr/>
          <p:nvPr/>
        </p:nvSpPr>
        <p:spPr>
          <a:xfrm>
            <a:off x="193320" y="1917720"/>
            <a:ext cx="8751600" cy="3382200"/>
          </a:xfrm>
          <a:prstGeom prst="rect">
            <a:avLst/>
          </a:prstGeom>
          <a:solidFill>
            <a:srgbClr val="f9dafe"/>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A select_expr can be given an alias using </a:t>
            </a:r>
            <a:r>
              <a:rPr b="1" lang="en-IN" sz="1800" spc="-1" strike="noStrike">
                <a:solidFill>
                  <a:srgbClr val="000000"/>
                </a:solidFill>
                <a:latin typeface="Arial"/>
              </a:rPr>
              <a:t>AS alias_name</a:t>
            </a:r>
            <a:r>
              <a:rPr b="0" lang="en-IN" sz="1800" spc="-1" strike="noStrike">
                <a:solidFill>
                  <a:srgbClr val="000000"/>
                </a:solidFill>
                <a:latin typeface="Arial"/>
              </a:rPr>
              <a:t>. The alias is used as the expression's column name and can be used in </a:t>
            </a:r>
            <a:r>
              <a:rPr b="1" lang="en-IN" sz="1800" spc="-1" strike="noStrike">
                <a:solidFill>
                  <a:srgbClr val="000000"/>
                </a:solidFill>
                <a:latin typeface="Arial"/>
              </a:rPr>
              <a:t>GROUP BY, ORDER BY, </a:t>
            </a:r>
            <a:r>
              <a:rPr b="0" lang="en-IN" sz="1800" spc="-1" strike="noStrike">
                <a:solidFill>
                  <a:srgbClr val="000000"/>
                </a:solidFill>
                <a:latin typeface="Arial"/>
              </a:rPr>
              <a:t>or</a:t>
            </a:r>
            <a:r>
              <a:rPr b="1" lang="en-IN" sz="1800" spc="-1" strike="noStrike">
                <a:solidFill>
                  <a:srgbClr val="000000"/>
                </a:solidFill>
                <a:latin typeface="Arial"/>
              </a:rPr>
              <a:t> HAVING clauses</a:t>
            </a:r>
            <a:r>
              <a:rPr b="0" lang="en-IN" sz="1800" spc="-1" strike="noStrike">
                <a:solidFill>
                  <a:srgbClr val="000000"/>
                </a:solidFill>
                <a:latin typeface="Arial"/>
              </a:rPr>
              <a: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The AS keyword is </a:t>
            </a:r>
            <a:r>
              <a:rPr b="1" lang="en-IN" sz="1800" spc="-1" strike="noStrike">
                <a:solidFill>
                  <a:srgbClr val="000000"/>
                </a:solidFill>
                <a:latin typeface="Arial"/>
              </a:rPr>
              <a:t>optional</a:t>
            </a:r>
            <a:r>
              <a:rPr b="0" lang="en-IN" sz="1800" spc="-1" strike="noStrike">
                <a:solidFill>
                  <a:srgbClr val="000000"/>
                </a:solidFill>
                <a:latin typeface="Arial"/>
              </a:rPr>
              <a:t> when aliasing a select_expr with an identifier.</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Standard SQL </a:t>
            </a:r>
            <a:r>
              <a:rPr b="1" lang="en-IN" sz="1800" spc="-1" strike="noStrike">
                <a:solidFill>
                  <a:srgbClr val="000000"/>
                </a:solidFill>
                <a:latin typeface="Arial"/>
              </a:rPr>
              <a:t>disallows</a:t>
            </a:r>
            <a:r>
              <a:rPr b="0" lang="en-IN" sz="1800" spc="-1" strike="noStrike">
                <a:solidFill>
                  <a:srgbClr val="000000"/>
                </a:solidFill>
                <a:latin typeface="Arial"/>
              </a:rPr>
              <a:t> references to column aliases in a </a:t>
            </a:r>
            <a:r>
              <a:rPr b="1" i="1" lang="en-IN" sz="1800" spc="-1" strike="noStrike">
                <a:solidFill>
                  <a:srgbClr val="000000"/>
                </a:solidFill>
                <a:latin typeface="Arial"/>
              </a:rPr>
              <a:t>WHERE</a:t>
            </a:r>
            <a:r>
              <a:rPr b="1" lang="en-IN" sz="1800" spc="-1" strike="noStrike">
                <a:solidFill>
                  <a:srgbClr val="000000"/>
                </a:solidFill>
                <a:latin typeface="Arial"/>
              </a:rPr>
              <a:t> clause</a:t>
            </a:r>
            <a:r>
              <a:rPr b="0" lang="en-IN" sz="1800" spc="-1" strike="noStrike">
                <a:solidFill>
                  <a:srgbClr val="000000"/>
                </a:solidFill>
                <a:latin typeface="Arial"/>
              </a:rPr>
              <a: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A table reference can be aliased using </a:t>
            </a:r>
            <a:r>
              <a:rPr b="1" lang="en-IN" sz="1800" spc="-1" strike="noStrike">
                <a:solidFill>
                  <a:srgbClr val="000000"/>
                </a:solidFill>
                <a:latin typeface="Arial"/>
              </a:rPr>
              <a:t>tbl_name AS alias_name </a:t>
            </a:r>
            <a:r>
              <a:rPr b="0" lang="en-IN" sz="1800" spc="-1" strike="noStrike">
                <a:solidFill>
                  <a:srgbClr val="000000"/>
                </a:solidFill>
                <a:latin typeface="Arial"/>
              </a:rPr>
              <a:t>or</a:t>
            </a:r>
            <a:r>
              <a:rPr b="1" lang="en-IN" sz="1800" spc="-1" strike="noStrike">
                <a:solidFill>
                  <a:srgbClr val="000000"/>
                </a:solidFill>
                <a:latin typeface="Arial"/>
              </a:rPr>
              <a:t> tbl_name alias_name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the column alias contains spaces, </a:t>
            </a:r>
            <a:r>
              <a:rPr b="1" lang="en-IN" sz="1800" spc="-1" strike="noStrike">
                <a:solidFill>
                  <a:srgbClr val="000000"/>
                </a:solidFill>
                <a:latin typeface="Arial"/>
              </a:rPr>
              <a:t>put it in quotes</a:t>
            </a:r>
            <a:r>
              <a:rPr b="0" lang="en-IN" sz="1800" spc="-1" strike="noStrike">
                <a:solidFill>
                  <a:srgbClr val="000000"/>
                </a:solidFill>
                <a:latin typeface="Arial"/>
              </a:rPr>
              <a:t>.</a:t>
            </a:r>
            <a:endParaRPr b="0" lang="en-IN" sz="1800" spc="-1" strike="noStrike">
              <a:latin typeface="Arial"/>
            </a:endParaRPr>
          </a:p>
        </p:txBody>
      </p:sp>
      <p:sp>
        <p:nvSpPr>
          <p:cNvPr id="830" name="CustomShape 3"/>
          <p:cNvSpPr/>
          <p:nvPr/>
        </p:nvSpPr>
        <p:spPr>
          <a:xfrm>
            <a:off x="134640" y="753120"/>
            <a:ext cx="88689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programmer can use an alias to temporarily assign another name to a table or column for the duration of a SELECT query</a:t>
            </a:r>
            <a:r>
              <a:rPr b="1" lang="en-IN" sz="1800" spc="-1" strike="noStrike">
                <a:solidFill>
                  <a:srgbClr val="000000"/>
                </a:solidFill>
                <a:latin typeface="Arial"/>
              </a:rPr>
              <a:t>.</a:t>
            </a:r>
            <a:r>
              <a:rPr b="1" lang="en-IN" sz="1800" spc="-1" strike="noStrike">
                <a:solidFill>
                  <a:srgbClr val="ff0000"/>
                </a:solidFill>
                <a:latin typeface="Arial"/>
              </a:rPr>
              <a:t> Assigning an alias does not actually rename the column or table.</a:t>
            </a:r>
            <a:endParaRPr b="0" lang="en-IN" sz="1800" spc="-1" strike="noStrike">
              <a:latin typeface="Arial"/>
            </a:endParaRPr>
          </a:p>
        </p:txBody>
      </p:sp>
    </p:spTree>
  </p:cSld>
  <p:timing>
    <p:tnLst>
      <p:par>
        <p:cTn id="315" dur="indefinite" restart="never" nodeType="tmRoot">
          <p:childTnLst>
            <p:seq>
              <p:cTn id="316" dur="indefinite" nodeType="mainSeq"/>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 - ALIAS</a:t>
            </a:r>
            <a:endParaRPr b="0" lang="en-IN" sz="3200" spc="-1" strike="noStrike">
              <a:latin typeface="Arial"/>
            </a:endParaRPr>
          </a:p>
        </p:txBody>
      </p:sp>
      <p:sp>
        <p:nvSpPr>
          <p:cNvPr id="832" name="CustomShape 2"/>
          <p:cNvSpPr/>
          <p:nvPr/>
        </p:nvSpPr>
        <p:spPr>
          <a:xfrm>
            <a:off x="152280" y="1813320"/>
            <a:ext cx="883872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ColName1 [ [as] alias_name], ColName2 [ [as] alias_name],... ColN from &lt;table_references&gt; [ [as] alias_name]</a:t>
            </a:r>
            <a:endParaRPr b="0" lang="en-IN" sz="2000" spc="-1" strike="noStrike">
              <a:latin typeface="Arial"/>
            </a:endParaRPr>
          </a:p>
        </p:txBody>
      </p:sp>
      <p:sp>
        <p:nvSpPr>
          <p:cNvPr id="833" name="CustomShape 3"/>
          <p:cNvSpPr/>
          <p:nvPr/>
        </p:nvSpPr>
        <p:spPr>
          <a:xfrm>
            <a:off x="101520" y="1371600"/>
            <a:ext cx="19555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Column ALIAS</a:t>
            </a:r>
            <a:endParaRPr b="0" lang="en-IN" sz="2000" spc="-1" strike="noStrike">
              <a:latin typeface="Arial"/>
            </a:endParaRPr>
          </a:p>
        </p:txBody>
      </p:sp>
      <p:sp>
        <p:nvSpPr>
          <p:cNvPr id="834" name="CustomShape 4"/>
          <p:cNvSpPr/>
          <p:nvPr/>
        </p:nvSpPr>
        <p:spPr>
          <a:xfrm>
            <a:off x="152280" y="2575080"/>
            <a:ext cx="8838720" cy="17362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800" spc="-1" strike="noStrike">
                <a:solidFill>
                  <a:srgbClr val="000000"/>
                </a:solidFill>
                <a:latin typeface="Arial"/>
                <a:ea typeface="Times New Roman"/>
              </a:rPr>
              <a:t>EMPNO</a:t>
            </a:r>
            <a:r>
              <a:rPr b="0" lang="en-IN" sz="1800" spc="-1" strike="noStrike">
                <a:solidFill>
                  <a:srgbClr val="dd4a68"/>
                </a:solidFill>
                <a:latin typeface="Arial"/>
                <a:ea typeface="Times New Roman"/>
              </a:rPr>
              <a:t> as EmployeeNumber, </a:t>
            </a:r>
            <a:r>
              <a:rPr b="0" lang="en-IN" sz="1800" spc="-1" strike="noStrike">
                <a:solidFill>
                  <a:srgbClr val="000000"/>
                </a:solidFill>
                <a:latin typeface="Arial"/>
                <a:ea typeface="Times New Roman"/>
              </a:rPr>
              <a:t>ENAME</a:t>
            </a:r>
            <a:r>
              <a:rPr b="0" lang="en-IN" sz="1800" spc="-1" strike="noStrike">
                <a:solidFill>
                  <a:srgbClr val="dd4a68"/>
                </a:solidFill>
                <a:latin typeface="Arial"/>
                <a:ea typeface="Times New Roman"/>
              </a:rPr>
              <a:t> EmployeeName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800" spc="-1" strike="noStrike">
                <a:solidFill>
                  <a:srgbClr val="000000"/>
                </a:solidFill>
                <a:latin typeface="Arial"/>
                <a:ea typeface="Times New Roman"/>
              </a:rPr>
              <a:t>ENAME</a:t>
            </a:r>
            <a:r>
              <a:rPr b="0" lang="en-IN" sz="1800" spc="-1" strike="noStrike">
                <a:solidFill>
                  <a:srgbClr val="dd4a68"/>
                </a:solidFill>
                <a:latin typeface="Arial"/>
                <a:ea typeface="Times New Roman"/>
              </a:rPr>
              <a:t> "Employee Name"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800" spc="-1" strike="noStrike">
                <a:solidFill>
                  <a:srgbClr val="000000"/>
                </a:solidFill>
                <a:latin typeface="Arial"/>
                <a:ea typeface="Times New Roman"/>
              </a:rPr>
              <a:t>ENAME</a:t>
            </a:r>
            <a:r>
              <a:rPr b="0" lang="en-IN" sz="1800" spc="-1" strike="noStrike">
                <a:solidFill>
                  <a:srgbClr val="dd4a68"/>
                </a:solidFill>
                <a:latin typeface="Arial"/>
                <a:ea typeface="Times New Roman"/>
              </a:rPr>
              <a:t> 'Employee Name'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a:t>
            </a:r>
            <a:endParaRPr b="0" lang="en-IN" sz="16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600" spc="-1" strike="noStrike">
                <a:solidFill>
                  <a:srgbClr val="000000"/>
                </a:solidFill>
                <a:latin typeface="Arial"/>
                <a:ea typeface="Times New Roman"/>
              </a:rPr>
              <a:t> EMP E;</a:t>
            </a:r>
            <a:endParaRPr b="0" lang="en-IN" sz="1600" spc="-1" strike="noStrike">
              <a:latin typeface="Arial"/>
            </a:endParaRPr>
          </a:p>
        </p:txBody>
      </p:sp>
      <p:sp>
        <p:nvSpPr>
          <p:cNvPr id="835" name="CustomShape 5"/>
          <p:cNvSpPr/>
          <p:nvPr/>
        </p:nvSpPr>
        <p:spPr>
          <a:xfrm>
            <a:off x="217800" y="762120"/>
            <a:ext cx="868644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SQL aliases are used to give a table, or a column in a table, a temporary name.</a:t>
            </a:r>
            <a:endParaRPr b="0" lang="en-IN" sz="1800" spc="-1" strike="noStrike">
              <a:latin typeface="Arial"/>
            </a:endParaRPr>
          </a:p>
        </p:txBody>
      </p:sp>
      <p:sp>
        <p:nvSpPr>
          <p:cNvPr id="836" name="CustomShape 6"/>
          <p:cNvSpPr/>
          <p:nvPr/>
        </p:nvSpPr>
        <p:spPr>
          <a:xfrm>
            <a:off x="152280" y="4696200"/>
            <a:ext cx="8751600" cy="1310040"/>
          </a:xfrm>
          <a:prstGeom prst="rect">
            <a:avLst/>
          </a:prstGeom>
          <a:solidFill>
            <a:srgbClr val="f9dafe"/>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2000" spc="-1" strike="noStrike">
                <a:solidFill>
                  <a:srgbClr val="000000"/>
                </a:solidFill>
                <a:latin typeface="Arial"/>
              </a:rPr>
              <a:t>You can use the alias in </a:t>
            </a:r>
            <a:r>
              <a:rPr b="0" i="1" lang="en-IN" sz="2000" spc="-1" strike="noStrike">
                <a:solidFill>
                  <a:srgbClr val="000000"/>
                </a:solidFill>
                <a:latin typeface="Arial"/>
              </a:rPr>
              <a:t>GROUP BY, ORDER BY</a:t>
            </a:r>
            <a:r>
              <a:rPr b="0" lang="en-IN" sz="2000" spc="-1" strike="noStrike">
                <a:solidFill>
                  <a:srgbClr val="000000"/>
                </a:solidFill>
                <a:latin typeface="Arial"/>
              </a:rPr>
              <a:t>, or </a:t>
            </a:r>
            <a:r>
              <a:rPr b="0" i="1" lang="en-IN" sz="2000" spc="-1" strike="noStrike">
                <a:solidFill>
                  <a:srgbClr val="000000"/>
                </a:solidFill>
                <a:latin typeface="Arial"/>
              </a:rPr>
              <a:t>HAVING</a:t>
            </a:r>
            <a:r>
              <a:rPr b="0" lang="en-IN" sz="2000" spc="-1" strike="noStrike">
                <a:solidFill>
                  <a:srgbClr val="000000"/>
                </a:solidFill>
                <a:latin typeface="Arial"/>
              </a:rPr>
              <a:t> clauses to refer to the column.</a:t>
            </a:r>
            <a:endParaRPr b="0" lang="en-IN" sz="2000" spc="-1" strike="noStrike">
              <a:latin typeface="Arial"/>
            </a:endParaRPr>
          </a:p>
          <a:p>
            <a:pPr marL="343080" indent="-342720">
              <a:lnSpc>
                <a:spcPct val="100000"/>
              </a:lnSpc>
              <a:buClr>
                <a:srgbClr val="000000"/>
              </a:buClr>
              <a:buFont typeface="Arial"/>
              <a:buChar char="•"/>
            </a:pPr>
            <a:r>
              <a:rPr b="0" lang="en-IN" sz="2000" spc="-1" strike="noStrike">
                <a:solidFill>
                  <a:srgbClr val="000000"/>
                </a:solidFill>
                <a:latin typeface="Arial"/>
              </a:rPr>
              <a:t>Standard SQL disallows references to column aliases in a </a:t>
            </a:r>
            <a:r>
              <a:rPr b="0" i="1" lang="en-IN" sz="2000" spc="-1" strike="noStrike">
                <a:solidFill>
                  <a:srgbClr val="000000"/>
                </a:solidFill>
                <a:latin typeface="Arial"/>
              </a:rPr>
              <a:t>WHERE</a:t>
            </a:r>
            <a:r>
              <a:rPr b="0" lang="en-IN" sz="2000" spc="-1" strike="noStrike">
                <a:solidFill>
                  <a:srgbClr val="000000"/>
                </a:solidFill>
                <a:latin typeface="Arial"/>
              </a:rPr>
              <a:t> clause.</a:t>
            </a:r>
            <a:endParaRPr b="0" lang="en-IN" sz="2000" spc="-1" strike="noStrike">
              <a:latin typeface="Arial"/>
            </a:endParaRPr>
          </a:p>
        </p:txBody>
      </p:sp>
    </p:spTree>
  </p:cSld>
  <p:timing>
    <p:tnLst>
      <p:par>
        <p:cTn id="317" dur="indefinite" restart="never" nodeType="tmRoot">
          <p:childTnLst>
            <p:seq>
              <p:cTn id="31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52280" y="2057400"/>
            <a:ext cx="8838720" cy="16761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a database management system?</a:t>
            </a:r>
            <a:endParaRPr b="0" lang="en-IN" sz="4800" spc="-1" strike="noStrike">
              <a:latin typeface="Arial"/>
            </a:endParaRPr>
          </a:p>
        </p:txBody>
      </p:sp>
      <p:pic>
        <p:nvPicPr>
          <p:cNvPr id="185" name="Picture 3" descr=""/>
          <p:cNvPicPr/>
          <p:nvPr/>
        </p:nvPicPr>
        <p:blipFill>
          <a:blip r:embed="rId1"/>
          <a:stretch/>
        </p:blipFill>
        <p:spPr>
          <a:xfrm>
            <a:off x="5791320" y="3429000"/>
            <a:ext cx="2666520" cy="2666520"/>
          </a:xfrm>
          <a:prstGeom prst="rect">
            <a:avLst/>
          </a:prstGeom>
          <a:ln>
            <a:noFill/>
          </a:ln>
        </p:spPr>
      </p:pic>
      <p:pic>
        <p:nvPicPr>
          <p:cNvPr id="186" name="Picture 2" descr=""/>
          <p:cNvPicPr/>
          <p:nvPr/>
        </p:nvPicPr>
        <p:blipFill>
          <a:blip r:embed="rId2"/>
          <a:stretch/>
        </p:blipFill>
        <p:spPr>
          <a:xfrm>
            <a:off x="152280" y="147600"/>
            <a:ext cx="4423680" cy="2057040"/>
          </a:xfrm>
          <a:prstGeom prst="rect">
            <a:avLst/>
          </a:prstGeom>
          <a:ln>
            <a:noFill/>
          </a:ln>
        </p:spPr>
      </p:pic>
      <p:pic>
        <p:nvPicPr>
          <p:cNvPr id="187" name="Picture 4" descr=""/>
          <p:cNvPicPr/>
          <p:nvPr/>
        </p:nvPicPr>
        <p:blipFill>
          <a:blip r:embed="rId3"/>
          <a:stretch/>
        </p:blipFill>
        <p:spPr>
          <a:xfrm>
            <a:off x="4800600" y="147600"/>
            <a:ext cx="4043160" cy="20570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 - ALIAS</a:t>
            </a:r>
            <a:endParaRPr b="0" lang="en-IN" sz="3200" spc="-1" strike="noStrike">
              <a:latin typeface="Arial"/>
            </a:endParaRPr>
          </a:p>
        </p:txBody>
      </p:sp>
      <p:sp>
        <p:nvSpPr>
          <p:cNvPr id="838" name="CustomShape 2"/>
          <p:cNvSpPr/>
          <p:nvPr/>
        </p:nvSpPr>
        <p:spPr>
          <a:xfrm>
            <a:off x="101520" y="1428840"/>
            <a:ext cx="19555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Column ALIAS</a:t>
            </a:r>
            <a:endParaRPr b="0" lang="en-IN" sz="2000" spc="-1" strike="noStrike">
              <a:latin typeface="Arial"/>
            </a:endParaRPr>
          </a:p>
        </p:txBody>
      </p:sp>
      <p:sp>
        <p:nvSpPr>
          <p:cNvPr id="839" name="CustomShape 3"/>
          <p:cNvSpPr/>
          <p:nvPr/>
        </p:nvSpPr>
        <p:spPr>
          <a:xfrm>
            <a:off x="217800" y="762120"/>
            <a:ext cx="868644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SQL aliases are used to give a table, or a column in a table, a temporary name.</a:t>
            </a:r>
            <a:endParaRPr b="0" lang="en-IN" sz="1800" spc="-1" strike="noStrike">
              <a:latin typeface="Arial"/>
            </a:endParaRPr>
          </a:p>
        </p:txBody>
      </p:sp>
      <p:sp>
        <p:nvSpPr>
          <p:cNvPr id="840" name="CustomShape 4"/>
          <p:cNvSpPr/>
          <p:nvPr/>
        </p:nvSpPr>
        <p:spPr>
          <a:xfrm>
            <a:off x="152280" y="1981080"/>
            <a:ext cx="8751600" cy="70020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You can use the alias in </a:t>
            </a:r>
            <a:r>
              <a:rPr b="0" i="1" lang="en-IN" sz="2000" spc="-1" strike="noStrike">
                <a:solidFill>
                  <a:srgbClr val="000000"/>
                </a:solidFill>
                <a:latin typeface="Arial"/>
              </a:rPr>
              <a:t>GROUP BY, ORDER BY</a:t>
            </a:r>
            <a:r>
              <a:rPr b="0" lang="en-IN" sz="2000" spc="-1" strike="noStrike">
                <a:solidFill>
                  <a:srgbClr val="000000"/>
                </a:solidFill>
                <a:latin typeface="Arial"/>
              </a:rPr>
              <a:t>, or </a:t>
            </a:r>
            <a:r>
              <a:rPr b="0" i="1" lang="en-IN" sz="2000" spc="-1" strike="noStrike">
                <a:solidFill>
                  <a:srgbClr val="000000"/>
                </a:solidFill>
                <a:latin typeface="Arial"/>
              </a:rPr>
              <a:t>HAVING</a:t>
            </a:r>
            <a:r>
              <a:rPr b="0" lang="en-IN" sz="2000" spc="-1" strike="noStrike">
                <a:solidFill>
                  <a:srgbClr val="000000"/>
                </a:solidFill>
                <a:latin typeface="Arial"/>
              </a:rPr>
              <a:t> clauses to refer to the column.</a:t>
            </a:r>
            <a:endParaRPr b="0" lang="en-IN" sz="2000" spc="-1" strike="noStrike">
              <a:latin typeface="Arial"/>
            </a:endParaRPr>
          </a:p>
        </p:txBody>
      </p:sp>
      <p:sp>
        <p:nvSpPr>
          <p:cNvPr id="841" name="CustomShape 5"/>
          <p:cNvSpPr/>
          <p:nvPr/>
        </p:nvSpPr>
        <p:spPr>
          <a:xfrm>
            <a:off x="217800" y="3124080"/>
            <a:ext cx="8686440" cy="1614240"/>
          </a:xfrm>
          <a:prstGeom prst="rect">
            <a:avLst/>
          </a:prstGeom>
          <a:solidFill>
            <a:schemeClr val="tx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ecf84"/>
                </a:solidFill>
                <a:latin typeface="inherit"/>
              </a:rPr>
              <a:t>SELECT </a:t>
            </a:r>
            <a:r>
              <a:rPr b="0" lang="en-IN" sz="2000" spc="-1" strike="noStrike">
                <a:solidFill>
                  <a:srgbClr val="ffffff"/>
                </a:solidFill>
                <a:latin typeface="Courier New"/>
              </a:rPr>
              <a:t>orderNumber</a:t>
            </a:r>
            <a:r>
              <a:rPr b="0" lang="en-IN" sz="2000" spc="-1" strike="noStrike">
                <a:solidFill>
                  <a:srgbClr val="82adc9"/>
                </a:solidFill>
                <a:latin typeface="inherit"/>
              </a:rPr>
              <a:t> </a:t>
            </a:r>
            <a:r>
              <a:rPr b="0" lang="en-IN" sz="2000" spc="-1" strike="noStrike">
                <a:solidFill>
                  <a:srgbClr val="ffffff"/>
                </a:solidFill>
                <a:latin typeface="Courier New"/>
              </a:rPr>
              <a:t>`</a:t>
            </a:r>
            <a:r>
              <a:rPr b="0" lang="en-IN" sz="2000" spc="-1" strike="noStrike">
                <a:solidFill>
                  <a:srgbClr val="fecf84"/>
                </a:solidFill>
                <a:latin typeface="inherit"/>
              </a:rPr>
              <a:t>Order</a:t>
            </a:r>
            <a:r>
              <a:rPr b="0" lang="en-IN" sz="2000" spc="-1" strike="noStrike">
                <a:solidFill>
                  <a:srgbClr val="82adc9"/>
                </a:solidFill>
                <a:latin typeface="inherit"/>
              </a:rPr>
              <a:t> </a:t>
            </a:r>
            <a:r>
              <a:rPr b="0" lang="en-IN" sz="2000" spc="-1" strike="noStrike">
                <a:solidFill>
                  <a:srgbClr val="fecf84"/>
                </a:solidFill>
                <a:latin typeface="inherit"/>
              </a:rPr>
              <a:t>no</a:t>
            </a:r>
            <a:r>
              <a:rPr b="0" lang="en-IN" sz="2000" spc="-1" strike="noStrike">
                <a:solidFill>
                  <a:srgbClr val="ffffff"/>
                </a:solidFill>
                <a:latin typeface="Courier New"/>
              </a:rPr>
              <a:t>.`, </a:t>
            </a:r>
            <a:r>
              <a:rPr b="0" lang="en-IN" sz="2000" spc="-1" strike="noStrike">
                <a:solidFill>
                  <a:srgbClr val="b1758c"/>
                </a:solidFill>
                <a:latin typeface="inherit"/>
              </a:rPr>
              <a:t>SUM</a:t>
            </a:r>
            <a:r>
              <a:rPr b="0" lang="en-IN" sz="2000" spc="-1" strike="noStrike">
                <a:solidFill>
                  <a:srgbClr val="ffffff"/>
                </a:solidFill>
                <a:latin typeface="Courier New"/>
              </a:rPr>
              <a:t>(price</a:t>
            </a:r>
            <a:r>
              <a:rPr b="0" lang="en-IN" sz="2000" spc="-1" strike="noStrike">
                <a:solidFill>
                  <a:srgbClr val="82adc9"/>
                </a:solidFill>
                <a:latin typeface="inherit"/>
              </a:rPr>
              <a:t> </a:t>
            </a:r>
            <a:r>
              <a:rPr b="0" lang="en-IN" sz="2000" spc="-1" strike="noStrike">
                <a:solidFill>
                  <a:srgbClr val="ffffff"/>
                </a:solidFill>
                <a:latin typeface="Courier New"/>
              </a:rPr>
              <a:t>*</a:t>
            </a:r>
            <a:r>
              <a:rPr b="0" lang="en-IN" sz="2000" spc="-1" strike="noStrike">
                <a:solidFill>
                  <a:srgbClr val="82adc9"/>
                </a:solidFill>
                <a:latin typeface="inherit"/>
              </a:rPr>
              <a:t> </a:t>
            </a:r>
            <a:r>
              <a:rPr b="0" lang="en-IN" sz="2000" spc="-1" strike="noStrike">
                <a:solidFill>
                  <a:srgbClr val="ffffff"/>
                </a:solidFill>
                <a:latin typeface="Courier New"/>
              </a:rPr>
              <a:t>quantity)</a:t>
            </a:r>
            <a:r>
              <a:rPr b="0" lang="en-IN" sz="2000" spc="-1" strike="noStrike">
                <a:solidFill>
                  <a:srgbClr val="82adc9"/>
                </a:solidFill>
                <a:latin typeface="inherit"/>
              </a:rPr>
              <a:t> </a:t>
            </a:r>
            <a:r>
              <a:rPr b="0" lang="en-IN" sz="2000" spc="-1" strike="noStrike">
                <a:solidFill>
                  <a:srgbClr val="ffffff"/>
                </a:solidFill>
                <a:latin typeface="Courier New"/>
              </a:rPr>
              <a:t>total</a:t>
            </a:r>
            <a:endParaRPr b="0" lang="en-IN" sz="2000" spc="-1" strike="noStrike">
              <a:latin typeface="Arial"/>
            </a:endParaRPr>
          </a:p>
          <a:p>
            <a:pPr>
              <a:lnSpc>
                <a:spcPct val="100000"/>
              </a:lnSpc>
            </a:pPr>
            <a:r>
              <a:rPr b="0" lang="en-IN" sz="2000" spc="-1" strike="noStrike">
                <a:solidFill>
                  <a:srgbClr val="fecf84"/>
                </a:solidFill>
                <a:latin typeface="inherit"/>
              </a:rPr>
              <a:t>FROM </a:t>
            </a:r>
            <a:r>
              <a:rPr b="0" lang="en-IN" sz="2000" spc="-1" strike="noStrike">
                <a:solidFill>
                  <a:srgbClr val="ffffff"/>
                </a:solidFill>
                <a:latin typeface="Courier New"/>
              </a:rPr>
              <a:t>orderdetails</a:t>
            </a:r>
            <a:endParaRPr b="0" lang="en-IN" sz="2000" spc="-1" strike="noStrike">
              <a:latin typeface="Arial"/>
            </a:endParaRPr>
          </a:p>
          <a:p>
            <a:pPr>
              <a:lnSpc>
                <a:spcPct val="100000"/>
              </a:lnSpc>
            </a:pPr>
            <a:r>
              <a:rPr b="0" lang="en-IN" sz="2000" spc="-1" strike="noStrike">
                <a:solidFill>
                  <a:srgbClr val="fecf84"/>
                </a:solidFill>
                <a:latin typeface="inherit"/>
              </a:rPr>
              <a:t>GROUP</a:t>
            </a:r>
            <a:r>
              <a:rPr b="0" lang="en-IN" sz="2000" spc="-1" strike="noStrike">
                <a:solidFill>
                  <a:srgbClr val="82adc9"/>
                </a:solidFill>
                <a:latin typeface="inherit"/>
              </a:rPr>
              <a:t> </a:t>
            </a:r>
            <a:r>
              <a:rPr b="0" lang="en-IN" sz="2000" spc="-1" strike="noStrike">
                <a:solidFill>
                  <a:srgbClr val="fecf84"/>
                </a:solidFill>
                <a:latin typeface="inherit"/>
              </a:rPr>
              <a:t>BY </a:t>
            </a:r>
            <a:r>
              <a:rPr b="0" lang="en-IN" sz="2000" spc="-1" strike="noStrike">
                <a:solidFill>
                  <a:srgbClr val="ffffff"/>
                </a:solidFill>
                <a:latin typeface="Courier New"/>
              </a:rPr>
              <a:t>`</a:t>
            </a:r>
            <a:r>
              <a:rPr b="0" lang="en-IN" sz="2000" spc="-1" strike="noStrike">
                <a:solidFill>
                  <a:srgbClr val="fecf84"/>
                </a:solidFill>
                <a:latin typeface="inherit"/>
              </a:rPr>
              <a:t>Order</a:t>
            </a:r>
            <a:r>
              <a:rPr b="0" lang="en-IN" sz="2000" spc="-1" strike="noStrike">
                <a:solidFill>
                  <a:srgbClr val="82adc9"/>
                </a:solidFill>
                <a:latin typeface="inherit"/>
              </a:rPr>
              <a:t> </a:t>
            </a:r>
            <a:r>
              <a:rPr b="0" lang="en-IN" sz="2000" spc="-1" strike="noStrike">
                <a:solidFill>
                  <a:srgbClr val="fecf84"/>
                </a:solidFill>
                <a:latin typeface="inherit"/>
              </a:rPr>
              <a:t>no</a:t>
            </a:r>
            <a:r>
              <a:rPr b="0" lang="en-IN" sz="2000" spc="-1" strike="noStrike">
                <a:solidFill>
                  <a:srgbClr val="ffffff"/>
                </a:solidFill>
                <a:latin typeface="Courier New"/>
              </a:rPr>
              <a:t>.`</a:t>
            </a:r>
            <a:endParaRPr b="0" lang="en-IN" sz="2000" spc="-1" strike="noStrike">
              <a:latin typeface="Arial"/>
            </a:endParaRPr>
          </a:p>
          <a:p>
            <a:pPr>
              <a:lnSpc>
                <a:spcPct val="100000"/>
              </a:lnSpc>
            </a:pPr>
            <a:r>
              <a:rPr b="0" lang="en-IN" sz="2000" spc="-1" strike="noStrike">
                <a:solidFill>
                  <a:srgbClr val="fecf84"/>
                </a:solidFill>
                <a:latin typeface="inherit"/>
              </a:rPr>
              <a:t>HAVING </a:t>
            </a:r>
            <a:r>
              <a:rPr b="0" lang="en-IN" sz="2000" spc="-1" strike="noStrike">
                <a:solidFill>
                  <a:srgbClr val="ffffff"/>
                </a:solidFill>
                <a:latin typeface="Courier New"/>
              </a:rPr>
              <a:t>total</a:t>
            </a:r>
            <a:r>
              <a:rPr b="0" lang="en-IN" sz="2000" spc="-1" strike="noStrike">
                <a:solidFill>
                  <a:srgbClr val="82adc9"/>
                </a:solidFill>
                <a:latin typeface="inherit"/>
              </a:rPr>
              <a:t> &gt; </a:t>
            </a:r>
            <a:r>
              <a:rPr b="0" lang="en-IN" sz="2000" spc="-1" strike="noStrike">
                <a:solidFill>
                  <a:srgbClr val="ffffff"/>
                </a:solidFill>
                <a:latin typeface="Courier New"/>
              </a:rPr>
              <a:t>60000;</a:t>
            </a:r>
            <a:endParaRPr b="0" lang="en-IN" sz="2000" spc="-1" strike="noStrike">
              <a:latin typeface="Arial"/>
            </a:endParaRPr>
          </a:p>
        </p:txBody>
      </p:sp>
    </p:spTree>
  </p:cSld>
  <p:timing>
    <p:tnLst>
      <p:par>
        <p:cTn id="319" dur="indefinite" restart="never" nodeType="tmRoot">
          <p:childTnLst>
            <p:seq>
              <p:cTn id="320" dur="indefinite" nodeType="mainSeq"/>
              <p:prevCondLst>
                <p:cond delay="0" evt="onPrev">
                  <p:tgtEl>
                    <p:sldTgt/>
                  </p:tgtEl>
                </p:cond>
              </p:prevCondLst>
              <p:nextCondLst>
                <p:cond delay="0"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Column - EXPRESSIONS</a:t>
            </a:r>
            <a:endParaRPr b="0" lang="en-IN" sz="4800" spc="-1" strike="noStrike">
              <a:latin typeface="Arial"/>
            </a:endParaRPr>
          </a:p>
        </p:txBody>
      </p:sp>
      <p:sp>
        <p:nvSpPr>
          <p:cNvPr id="843" name="CustomShape 2"/>
          <p:cNvSpPr/>
          <p:nvPr/>
        </p:nvSpPr>
        <p:spPr>
          <a:xfrm>
            <a:off x="500040" y="3286080"/>
            <a:ext cx="8214840" cy="16142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6c86"/>
                </a:solidFill>
                <a:latin typeface="Gill Sans MT"/>
              </a:rPr>
              <a:t>"</a:t>
            </a:r>
            <a:r>
              <a:rPr b="1" lang="en-IN" sz="2000" spc="-1" strike="noStrike">
                <a:solidFill>
                  <a:srgbClr val="006c86"/>
                </a:solidFill>
                <a:latin typeface="Gill Sans MT"/>
              </a:rPr>
              <a:t>Strings</a:t>
            </a:r>
            <a:r>
              <a:rPr b="0" lang="en-IN" sz="2000" spc="-1" strike="noStrike">
                <a:solidFill>
                  <a:srgbClr val="006c86"/>
                </a:solidFill>
                <a:latin typeface="Gill Sans MT"/>
              </a:rPr>
              <a:t> are automatically converted to numbers and numbers to </a:t>
            </a:r>
            <a:r>
              <a:rPr b="1" lang="en-IN" sz="2000" spc="-1" strike="noStrike">
                <a:solidFill>
                  <a:srgbClr val="006c86"/>
                </a:solidFill>
                <a:latin typeface="Gill Sans MT"/>
              </a:rPr>
              <a:t>strings</a:t>
            </a:r>
            <a:r>
              <a:rPr b="0" lang="en-IN" sz="2000" spc="-1" strike="noStrike">
                <a:solidFill>
                  <a:srgbClr val="006c86"/>
                </a:solidFill>
                <a:latin typeface="Gill Sans MT"/>
              </a:rPr>
              <a:t> as necessary." This means that in order to compare a </a:t>
            </a:r>
            <a:r>
              <a:rPr b="1" lang="en-IN" sz="2000" spc="-1" strike="noStrike">
                <a:solidFill>
                  <a:srgbClr val="006c86"/>
                </a:solidFill>
                <a:latin typeface="Gill Sans MT"/>
              </a:rPr>
              <a:t>string</a:t>
            </a:r>
            <a:r>
              <a:rPr b="0" lang="en-IN" sz="2000" spc="-1" strike="noStrike">
                <a:solidFill>
                  <a:srgbClr val="006c86"/>
                </a:solidFill>
                <a:latin typeface="Gill Sans MT"/>
              </a:rPr>
              <a:t> to a number, it tries to parse a number from the start of the </a:t>
            </a:r>
            <a:r>
              <a:rPr b="1" lang="en-IN" sz="2000" spc="-1" strike="noStrike">
                <a:solidFill>
                  <a:srgbClr val="006c86"/>
                </a:solidFill>
                <a:latin typeface="Gill Sans MT"/>
              </a:rPr>
              <a:t>string</a:t>
            </a:r>
            <a:r>
              <a:rPr b="0" lang="en-IN" sz="2000" spc="-1" strike="noStrike">
                <a:solidFill>
                  <a:srgbClr val="006c86"/>
                </a:solidFill>
                <a:latin typeface="Gill Sans MT"/>
              </a:rPr>
              <a:t>. In this case there is no number there, so it converts to </a:t>
            </a:r>
            <a:r>
              <a:rPr b="1" lang="en-IN" sz="2000" spc="-1" strike="noStrike">
                <a:solidFill>
                  <a:srgbClr val="006c86"/>
                </a:solidFill>
                <a:latin typeface="Gill Sans MT"/>
              </a:rPr>
              <a:t>0</a:t>
            </a:r>
            <a:r>
              <a:rPr b="0" lang="en-IN" sz="2000" spc="-1" strike="noStrike">
                <a:solidFill>
                  <a:srgbClr val="006c86"/>
                </a:solidFill>
                <a:latin typeface="Gill Sans MT"/>
              </a:rPr>
              <a:t>, and </a:t>
            </a:r>
            <a:r>
              <a:rPr b="1" lang="en-IN" sz="2000" spc="-1" strike="noStrike">
                <a:solidFill>
                  <a:srgbClr val="006c86"/>
                </a:solidFill>
                <a:latin typeface="Gill Sans MT"/>
              </a:rPr>
              <a:t>0</a:t>
            </a:r>
            <a:r>
              <a:rPr b="0" lang="en-IN" sz="2000" spc="-1" strike="noStrike">
                <a:solidFill>
                  <a:srgbClr val="006c86"/>
                </a:solidFill>
                <a:latin typeface="Gill Sans MT"/>
              </a:rPr>
              <a:t> = </a:t>
            </a:r>
            <a:r>
              <a:rPr b="1" lang="en-IN" sz="2000" spc="-1" strike="noStrike">
                <a:solidFill>
                  <a:srgbClr val="006c86"/>
                </a:solidFill>
                <a:latin typeface="Gill Sans MT"/>
              </a:rPr>
              <a:t>0</a:t>
            </a:r>
            <a:r>
              <a:rPr b="0" lang="en-IN" sz="2000" spc="-1" strike="noStrike">
                <a:solidFill>
                  <a:srgbClr val="006c86"/>
                </a:solidFill>
                <a:latin typeface="Gill Sans MT"/>
              </a:rPr>
              <a:t> is true.</a:t>
            </a:r>
            <a:endParaRPr b="0" lang="en-IN" sz="2000" spc="-1" strike="noStrike">
              <a:latin typeface="Arial"/>
            </a:endParaRPr>
          </a:p>
        </p:txBody>
      </p:sp>
      <p:sp>
        <p:nvSpPr>
          <p:cNvPr id="844" name="CustomShape 3"/>
          <p:cNvSpPr/>
          <p:nvPr/>
        </p:nvSpPr>
        <p:spPr>
          <a:xfrm>
            <a:off x="428760" y="357120"/>
            <a:ext cx="821484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select ename, substr(ename,1, 4), hex(substr(ename,1, 4)), cast(unhex(hex(substr(ename,1, 4))) as char(1000) CHARACTER SET utf8) from emp;</a:t>
            </a:r>
            <a:endParaRPr b="0" lang="en-IN" sz="1800" spc="-1" strike="noStrike">
              <a:latin typeface="Arial"/>
            </a:endParaRPr>
          </a:p>
        </p:txBody>
      </p:sp>
    </p:spTree>
  </p:cSld>
  <p:timing>
    <p:tnLst>
      <p:par>
        <p:cTn id="321" dur="indefinite" restart="never" nodeType="tmRoot">
          <p:childTnLst>
            <p:seq>
              <p:cTn id="322" dur="indefinite" nodeType="mainSeq"/>
              <p:prevCondLst>
                <p:cond delay="0" evt="onPrev">
                  <p:tgtEl>
                    <p:sldTgt/>
                  </p:tgtEl>
                </p:cond>
              </p:prevCondLst>
              <p:nextCondLst>
                <p:cond delay="0"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 - EXPRESSIONS</a:t>
            </a:r>
            <a:endParaRPr b="0" lang="en-IN" sz="3200" spc="-1" strike="noStrike">
              <a:latin typeface="Arial"/>
            </a:endParaRPr>
          </a:p>
        </p:txBody>
      </p:sp>
      <p:sp>
        <p:nvSpPr>
          <p:cNvPr id="846" name="CustomShape 2"/>
          <p:cNvSpPr/>
          <p:nvPr/>
        </p:nvSpPr>
        <p:spPr>
          <a:xfrm>
            <a:off x="101520" y="819000"/>
            <a:ext cx="30985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Column EXPRESSIONS</a:t>
            </a:r>
            <a:endParaRPr b="0" lang="en-IN" sz="2000" spc="-1" strike="noStrike">
              <a:latin typeface="Arial"/>
            </a:endParaRPr>
          </a:p>
        </p:txBody>
      </p:sp>
      <p:sp>
        <p:nvSpPr>
          <p:cNvPr id="847" name="CustomShape 3"/>
          <p:cNvSpPr/>
          <p:nvPr/>
        </p:nvSpPr>
        <p:spPr>
          <a:xfrm>
            <a:off x="152280" y="129528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ColName1, expressions,... from &lt;table_references&gt;</a:t>
            </a:r>
            <a:endParaRPr b="0" lang="en-IN" sz="2000" spc="-1" strike="noStrike">
              <a:latin typeface="Arial"/>
            </a:endParaRPr>
          </a:p>
        </p:txBody>
      </p:sp>
      <p:sp>
        <p:nvSpPr>
          <p:cNvPr id="848" name="CustomShape 4"/>
          <p:cNvSpPr/>
          <p:nvPr/>
        </p:nvSpPr>
        <p:spPr>
          <a:xfrm>
            <a:off x="152280" y="1772640"/>
            <a:ext cx="8838720" cy="42051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1001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t>
            </a:r>
            <a:r>
              <a:rPr b="0" lang="en-IN" sz="1800" spc="-1" strike="noStrike">
                <a:solidFill>
                  <a:srgbClr val="000000"/>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1001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DUAL;</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t>
            </a:r>
            <a:r>
              <a:rPr b="0" lang="en-IN" sz="1800" spc="-1" strike="noStrike">
                <a:solidFill>
                  <a:srgbClr val="000000"/>
                </a:solidFill>
                <a:latin typeface="Arial"/>
                <a:ea typeface="Times New Roman"/>
              </a:rPr>
              <a:t> ;</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'a1'</a:t>
            </a:r>
            <a:r>
              <a:rPr b="0" lang="en-IN" sz="1800" spc="-1" strike="noStrike">
                <a:solidFill>
                  <a:srgbClr val="000000"/>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a:t>
            </a:r>
            <a:r>
              <a:rPr b="0" lang="en-IN" sz="1800" spc="-1" strike="noStrike">
                <a:solidFill>
                  <a:srgbClr val="000000"/>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'a1'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t>
            </a:r>
            <a:r>
              <a:rPr b="0" lang="en-IN" sz="1800" spc="-1" strike="noStrike">
                <a:solidFill>
                  <a:srgbClr val="000000"/>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'1a' </a:t>
            </a:r>
            <a:r>
              <a:rPr b="0" lang="en-IN" sz="1800" spc="-1" strike="noStrike">
                <a:solidFill>
                  <a:srgbClr val="000000"/>
                </a:solidFill>
                <a:latin typeface="Arial"/>
                <a:ea typeface="Times New Roman"/>
              </a:rPr>
              <a:t>+</a:t>
            </a:r>
            <a:r>
              <a:rPr b="0" lang="en-IN" sz="1800" spc="-1" strike="noStrike">
                <a:solidFill>
                  <a:srgbClr val="92d050"/>
                </a:solidFill>
                <a:latin typeface="Arial"/>
                <a:ea typeface="Times New Roman"/>
              </a:rPr>
              <a:t> 1</a:t>
            </a:r>
            <a:r>
              <a:rPr b="0" lang="en-IN" sz="1800" spc="-1" strike="noStrike">
                <a:solidFill>
                  <a:srgbClr val="000000"/>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SAL</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1000</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AS</a:t>
            </a:r>
            <a:r>
              <a:rPr b="0" lang="en-IN" sz="1800" spc="-1" strike="noStrike">
                <a:solidFill>
                  <a:srgbClr val="dd4a68"/>
                </a:solidFill>
                <a:latin typeface="Arial"/>
                <a:ea typeface="Times New Roman"/>
              </a:rPr>
              <a:t> 'New Salary'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COMM</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SAL</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COMM</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COMM</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SAL</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IFNULL </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COMM</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0</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Tree>
  </p:cSld>
  <p:timing>
    <p:tnLst>
      <p:par>
        <p:cTn id="323" dur="indefinite" restart="never" nodeType="tmRoot">
          <p:childTnLst>
            <p:seq>
              <p:cTn id="324" dur="indefinite" nodeType="mainSeq"/>
              <p:prevCondLst>
                <p:cond delay="0" evt="onPrev">
                  <p:tgtEl>
                    <p:sldTgt/>
                  </p:tgtEl>
                </p:cond>
              </p:prevCondLst>
              <p:nextCondLst>
                <p:cond delay="0"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Comparison Functions and Operator</a:t>
            </a:r>
            <a:endParaRPr b="0" lang="en-IN" sz="4800" spc="-1" strike="noStrike">
              <a:latin typeface="Arial"/>
            </a:endParaRPr>
          </a:p>
        </p:txBody>
      </p:sp>
    </p:spTree>
  </p:cSld>
  <p:timing>
    <p:tnLst>
      <p:par>
        <p:cTn id="325" dur="indefinite" restart="never" nodeType="tmRoot">
          <p:childTnLst>
            <p:seq>
              <p:cTn id="326" dur="indefinite" nodeType="mainSeq"/>
              <p:prevCondLst>
                <p:cond delay="0" evt="onPrev">
                  <p:tgtEl>
                    <p:sldTgt/>
                  </p:tgtEl>
                </p:cond>
              </p:prevCondLst>
              <p:nextCondLst>
                <p:cond delay="0"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Comparison Functions and Operator</a:t>
            </a:r>
            <a:endParaRPr b="0" lang="en-IN" sz="3200" spc="-1" strike="noStrike">
              <a:latin typeface="Arial"/>
            </a:endParaRPr>
          </a:p>
        </p:txBody>
      </p:sp>
      <p:graphicFrame>
        <p:nvGraphicFramePr>
          <p:cNvPr id="851" name="Table 2"/>
          <p:cNvGraphicFramePr/>
          <p:nvPr/>
        </p:nvGraphicFramePr>
        <p:xfrm>
          <a:off x="152280" y="596880"/>
          <a:ext cx="8838720" cy="3905640"/>
        </p:xfrm>
        <a:graphic>
          <a:graphicData uri="http://schemas.openxmlformats.org/drawingml/2006/table">
            <a:tbl>
              <a:tblPr/>
              <a:tblGrid>
                <a:gridCol w="2971800"/>
                <a:gridCol w="5867280"/>
              </a:tblGrid>
              <a:tr h="303480">
                <a:tc>
                  <a:txBody>
                    <a:bodyPr lIns="23040" rIns="23040" tIns="21960" bIns="21960"/>
                    <a:p>
                      <a:pPr>
                        <a:lnSpc>
                          <a:spcPct val="100000"/>
                        </a:lnSpc>
                      </a:pPr>
                      <a:r>
                        <a:rPr b="0" lang="en-IN" sz="1700" spc="-1" strike="noStrike">
                          <a:solidFill>
                            <a:srgbClr val="006c86"/>
                          </a:solidFill>
                          <a:latin typeface="Gill Sans MT"/>
                        </a:rPr>
                        <a:t>BETWEEN ... AND ...</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Check whether a value is within a range of values</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COALESCE()</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Return the first non-NULL argument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Equal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&lt;=&gt;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NULL-safe equal to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&gt;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Greater than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&gt;=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Greater than or equal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IN()</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Check whether a value is within a set of values</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IS</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Test a value against a boolean</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IS NOT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Test a value against a boolean</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IS NOT NULL</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NOT NULL value test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IS NULL</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NULL value test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ISNULL()</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Test whether the argument is NULL</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&lt;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Less than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&lt;=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Less than or equal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LIKE</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Simple pattern matching</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NOT BETWEEN ... AND ...</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Check whether a value is not within a range of values</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 &lt;&gt;</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Not equal operator</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NOT IN()</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Check whether a value is not within a set of values</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r h="303480">
                <a:tc>
                  <a:txBody>
                    <a:bodyPr lIns="23040" rIns="23040" tIns="21960" bIns="21960"/>
                    <a:p>
                      <a:pPr>
                        <a:lnSpc>
                          <a:spcPct val="100000"/>
                        </a:lnSpc>
                      </a:pPr>
                      <a:r>
                        <a:rPr b="0" lang="en-IN" sz="1700" spc="-1" strike="noStrike">
                          <a:solidFill>
                            <a:srgbClr val="006c86"/>
                          </a:solidFill>
                          <a:latin typeface="Gill Sans MT"/>
                        </a:rPr>
                        <a:t>NOT LIKE</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c>
                  <a:txBody>
                    <a:bodyPr lIns="23040" rIns="23040" tIns="21960" bIns="21960"/>
                    <a:p>
                      <a:pPr>
                        <a:lnSpc>
                          <a:spcPct val="100000"/>
                        </a:lnSpc>
                      </a:pPr>
                      <a:r>
                        <a:rPr b="0" lang="en-IN" sz="1700" spc="-1" strike="noStrike">
                          <a:solidFill>
                            <a:srgbClr val="000000"/>
                          </a:solidFill>
                          <a:latin typeface="Gill Sans MT"/>
                        </a:rPr>
                        <a:t>Negation of simple pattern matching</a:t>
                      </a:r>
                      <a:endParaRPr b="0" lang="en-IN" sz="1700" spc="-1" strike="noStrike">
                        <a:latin typeface="Arial"/>
                      </a:endParaRPr>
                    </a:p>
                  </a:txBody>
                  <a:tcPr marL="23040" marR="23040">
                    <a:lnL w="2880">
                      <a:solidFill>
                        <a:srgbClr val="000000"/>
                      </a:solidFill>
                    </a:lnL>
                    <a:lnR w="2880">
                      <a:solidFill>
                        <a:srgbClr val="000000"/>
                      </a:solidFill>
                    </a:lnR>
                    <a:lnT w="2880">
                      <a:solidFill>
                        <a:srgbClr val="000000"/>
                      </a:solidFill>
                    </a:lnT>
                    <a:lnB w="2880">
                      <a:solidFill>
                        <a:srgbClr val="000000"/>
                      </a:solidFill>
                    </a:lnB>
                    <a:noFill/>
                  </a:tcPr>
                </a:tc>
              </a:tr>
            </a:tbl>
          </a:graphicData>
        </a:graphic>
      </p:graphicFrame>
    </p:spTree>
  </p:cSld>
  <p:timing>
    <p:tnLst>
      <p:par>
        <p:cTn id="327" dur="indefinite" restart="never" nodeType="tmRoot">
          <p:childTnLst>
            <p:seq>
              <p:cTn id="328" dur="indefinite" nodeType="mainSeq"/>
              <p:prevCondLst>
                <p:cond delay="0" evt="onPrev">
                  <p:tgtEl>
                    <p:sldTgt/>
                  </p:tgtEl>
                </p:cond>
              </p:prevCondLst>
              <p:nextCondLst>
                <p:cond delay="0"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BETWEEN ... AND ...</a:t>
            </a:r>
            <a:endParaRPr b="0" lang="en-IN" sz="3200" spc="-1" strike="noStrike">
              <a:latin typeface="Arial"/>
            </a:endParaRPr>
          </a:p>
        </p:txBody>
      </p:sp>
      <p:sp>
        <p:nvSpPr>
          <p:cNvPr id="853" name="CustomShape 2"/>
          <p:cNvSpPr/>
          <p:nvPr/>
        </p:nvSpPr>
        <p:spPr>
          <a:xfrm>
            <a:off x="101520" y="1581120"/>
            <a:ext cx="416520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Comparison </a:t>
            </a:r>
            <a:r>
              <a:rPr b="1" i="1" lang="en-IN" sz="2000" spc="-1" strike="noStrike">
                <a:solidFill>
                  <a:srgbClr val="ffff00"/>
                </a:solidFill>
                <a:latin typeface="Arial"/>
              </a:rPr>
              <a:t>BETWEEN ... AND ...</a:t>
            </a:r>
            <a:endParaRPr b="0" lang="en-IN" sz="2000" spc="-1" strike="noStrike">
              <a:latin typeface="Arial"/>
            </a:endParaRPr>
          </a:p>
        </p:txBody>
      </p:sp>
      <p:sp>
        <p:nvSpPr>
          <p:cNvPr id="854" name="CustomShape 3"/>
          <p:cNvSpPr/>
          <p:nvPr/>
        </p:nvSpPr>
        <p:spPr>
          <a:xfrm>
            <a:off x="0" y="131400"/>
            <a:ext cx="526824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de139"/>
                </a:solidFill>
                <a:latin typeface="Gill Sans MT"/>
              </a:rPr>
              <a:t>Check whether a value is within a range of values</a:t>
            </a:r>
            <a:endParaRPr b="0" lang="en-IN" sz="1800" spc="-1" strike="noStrike">
              <a:latin typeface="Arial"/>
            </a:endParaRPr>
          </a:p>
        </p:txBody>
      </p:sp>
      <p:pic>
        <p:nvPicPr>
          <p:cNvPr id="855" name="Picture 3" descr=""/>
          <p:cNvPicPr/>
          <p:nvPr/>
        </p:nvPicPr>
        <p:blipFill>
          <a:blip r:embed="rId1"/>
          <a:stretch/>
        </p:blipFill>
        <p:spPr>
          <a:xfrm>
            <a:off x="102240" y="2374560"/>
            <a:ext cx="7552800" cy="341280"/>
          </a:xfrm>
          <a:prstGeom prst="rect">
            <a:avLst/>
          </a:prstGeom>
          <a:ln>
            <a:noFill/>
          </a:ln>
        </p:spPr>
      </p:pic>
      <p:pic>
        <p:nvPicPr>
          <p:cNvPr id="856" name="Picture 6" descr=""/>
          <p:cNvPicPr/>
          <p:nvPr/>
        </p:nvPicPr>
        <p:blipFill>
          <a:blip r:embed="rId2"/>
          <a:stretch/>
        </p:blipFill>
        <p:spPr>
          <a:xfrm>
            <a:off x="98640" y="2923560"/>
            <a:ext cx="7568280" cy="371520"/>
          </a:xfrm>
          <a:prstGeom prst="rect">
            <a:avLst/>
          </a:prstGeom>
          <a:ln>
            <a:noFill/>
          </a:ln>
        </p:spPr>
      </p:pic>
      <p:sp>
        <p:nvSpPr>
          <p:cNvPr id="857" name="CustomShape 4"/>
          <p:cNvSpPr/>
          <p:nvPr/>
        </p:nvSpPr>
        <p:spPr>
          <a:xfrm>
            <a:off x="98640" y="729000"/>
            <a:ext cx="8916120" cy="70020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Arial"/>
              </a:rPr>
              <a:t>All three expressions: expr, begin_expr, and end_expr must have the same data type.</a:t>
            </a:r>
            <a:endParaRPr b="0" lang="en-IN" sz="2000" spc="-1" strike="noStrike">
              <a:latin typeface="Arial"/>
            </a:endParaRPr>
          </a:p>
        </p:txBody>
      </p:sp>
      <p:sp>
        <p:nvSpPr>
          <p:cNvPr id="858" name="CustomShape 5"/>
          <p:cNvSpPr/>
          <p:nvPr/>
        </p:nvSpPr>
        <p:spPr>
          <a:xfrm>
            <a:off x="4256280" y="1501920"/>
            <a:ext cx="490896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If any expression is NULL, the BETWEEN operator returns a NULL value.</a:t>
            </a:r>
            <a:endParaRPr b="0" lang="en-IN" sz="2000" spc="-1" strike="noStrike">
              <a:latin typeface="Arial"/>
            </a:endParaRPr>
          </a:p>
        </p:txBody>
      </p:sp>
    </p:spTree>
  </p:cSld>
  <p:timing>
    <p:tnLst>
      <p:par>
        <p:cTn id="329" dur="indefinite" restart="never" nodeType="tmRoot">
          <p:childTnLst>
            <p:seq>
              <p:cTn id="330" dur="indefinite" nodeType="mainSeq"/>
              <p:prevCondLst>
                <p:cond delay="0" evt="onPrev">
                  <p:tgtEl>
                    <p:sldTgt/>
                  </p:tgtEl>
                </p:cond>
              </p:prevCondLst>
              <p:nextCondLst>
                <p:cond delay="0"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5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IS</a:t>
            </a:r>
            <a:endParaRPr b="0" lang="en-IN" sz="3200" spc="-1" strike="noStrike">
              <a:latin typeface="Arial"/>
            </a:endParaRPr>
          </a:p>
        </p:txBody>
      </p:sp>
      <p:sp>
        <p:nvSpPr>
          <p:cNvPr id="860" name="CustomShape 2"/>
          <p:cNvSpPr/>
          <p:nvPr/>
        </p:nvSpPr>
        <p:spPr>
          <a:xfrm>
            <a:off x="101520" y="1428840"/>
            <a:ext cx="203184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Comparison </a:t>
            </a:r>
            <a:r>
              <a:rPr b="1" i="1" lang="en-IN" sz="2000" spc="-1" strike="noStrike">
                <a:solidFill>
                  <a:srgbClr val="ffff00"/>
                </a:solidFill>
                <a:latin typeface="Arial"/>
              </a:rPr>
              <a:t>IS</a:t>
            </a:r>
            <a:endParaRPr b="0" lang="en-IN" sz="2000" spc="-1" strike="noStrike">
              <a:latin typeface="Arial"/>
            </a:endParaRPr>
          </a:p>
        </p:txBody>
      </p:sp>
      <p:sp>
        <p:nvSpPr>
          <p:cNvPr id="861" name="CustomShape 3"/>
          <p:cNvSpPr/>
          <p:nvPr/>
        </p:nvSpPr>
        <p:spPr>
          <a:xfrm>
            <a:off x="217800" y="762120"/>
            <a:ext cx="86864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Tests a value against a boolean value, where boolean_value can be TRUE, FALSE, or UNKNOWN.</a:t>
            </a:r>
            <a:endParaRPr b="0" lang="en-IN" sz="1800" spc="-1" strike="noStrike">
              <a:latin typeface="Arial"/>
            </a:endParaRPr>
          </a:p>
        </p:txBody>
      </p:sp>
      <p:pic>
        <p:nvPicPr>
          <p:cNvPr id="862" name="Picture 4" descr=""/>
          <p:cNvPicPr/>
          <p:nvPr/>
        </p:nvPicPr>
        <p:blipFill>
          <a:blip r:embed="rId1"/>
          <a:stretch/>
        </p:blipFill>
        <p:spPr>
          <a:xfrm>
            <a:off x="451080" y="2027520"/>
            <a:ext cx="6108480" cy="507240"/>
          </a:xfrm>
          <a:prstGeom prst="rect">
            <a:avLst/>
          </a:prstGeom>
          <a:ln>
            <a:noFill/>
          </a:ln>
        </p:spPr>
      </p:pic>
      <p:pic>
        <p:nvPicPr>
          <p:cNvPr id="863" name="Picture 7" descr=""/>
          <p:cNvPicPr/>
          <p:nvPr/>
        </p:nvPicPr>
        <p:blipFill>
          <a:blip r:embed="rId2"/>
          <a:stretch/>
        </p:blipFill>
        <p:spPr>
          <a:xfrm>
            <a:off x="451080" y="2709000"/>
            <a:ext cx="5875560" cy="357480"/>
          </a:xfrm>
          <a:prstGeom prst="rect">
            <a:avLst/>
          </a:prstGeom>
          <a:ln>
            <a:noFill/>
          </a:ln>
        </p:spPr>
      </p:pic>
      <p:pic>
        <p:nvPicPr>
          <p:cNvPr id="864" name="Picture 8" descr=""/>
          <p:cNvPicPr/>
          <p:nvPr/>
        </p:nvPicPr>
        <p:blipFill>
          <a:blip r:embed="rId3"/>
          <a:stretch/>
        </p:blipFill>
        <p:spPr>
          <a:xfrm>
            <a:off x="460440" y="3232080"/>
            <a:ext cx="5866920" cy="415800"/>
          </a:xfrm>
          <a:prstGeom prst="rect">
            <a:avLst/>
          </a:prstGeom>
          <a:ln>
            <a:noFill/>
          </a:ln>
        </p:spPr>
      </p:pic>
      <p:pic>
        <p:nvPicPr>
          <p:cNvPr id="865" name="Picture 9" descr=""/>
          <p:cNvPicPr/>
          <p:nvPr/>
        </p:nvPicPr>
        <p:blipFill>
          <a:blip r:embed="rId4"/>
          <a:stretch/>
        </p:blipFill>
        <p:spPr>
          <a:xfrm>
            <a:off x="446400" y="3765960"/>
            <a:ext cx="6116760" cy="424080"/>
          </a:xfrm>
          <a:prstGeom prst="rect">
            <a:avLst/>
          </a:prstGeom>
          <a:ln>
            <a:noFill/>
          </a:ln>
        </p:spPr>
      </p:pic>
      <p:pic>
        <p:nvPicPr>
          <p:cNvPr id="866" name="Picture 10" descr=""/>
          <p:cNvPicPr/>
          <p:nvPr/>
        </p:nvPicPr>
        <p:blipFill>
          <a:blip r:embed="rId5"/>
          <a:stretch/>
        </p:blipFill>
        <p:spPr>
          <a:xfrm>
            <a:off x="460440" y="4334400"/>
            <a:ext cx="6541200" cy="415800"/>
          </a:xfrm>
          <a:prstGeom prst="rect">
            <a:avLst/>
          </a:prstGeom>
          <a:ln>
            <a:noFill/>
          </a:ln>
        </p:spPr>
      </p:pic>
      <p:pic>
        <p:nvPicPr>
          <p:cNvPr id="867" name="Picture 12" descr=""/>
          <p:cNvPicPr/>
          <p:nvPr/>
        </p:nvPicPr>
        <p:blipFill>
          <a:blip r:embed="rId6"/>
          <a:stretch/>
        </p:blipFill>
        <p:spPr>
          <a:xfrm>
            <a:off x="473400" y="4924440"/>
            <a:ext cx="6524640" cy="399240"/>
          </a:xfrm>
          <a:prstGeom prst="rect">
            <a:avLst/>
          </a:prstGeom>
          <a:ln>
            <a:noFill/>
          </a:ln>
        </p:spPr>
      </p:pic>
      <p:pic>
        <p:nvPicPr>
          <p:cNvPr id="868" name="Picture 13" descr=""/>
          <p:cNvPicPr/>
          <p:nvPr/>
        </p:nvPicPr>
        <p:blipFill>
          <a:blip r:embed="rId7"/>
          <a:stretch/>
        </p:blipFill>
        <p:spPr>
          <a:xfrm>
            <a:off x="460440" y="5459760"/>
            <a:ext cx="7165440" cy="407520"/>
          </a:xfrm>
          <a:prstGeom prst="rect">
            <a:avLst/>
          </a:prstGeom>
          <a:ln>
            <a:noFill/>
          </a:ln>
        </p:spPr>
      </p:pic>
    </p:spTree>
  </p:cSld>
  <p:timing>
    <p:tnLst>
      <p:par>
        <p:cTn id="331" dur="indefinite" restart="never" nodeType="tmRoot">
          <p:childTnLst>
            <p:seq>
              <p:cTn id="332" dur="indefinite" nodeType="mainSeq"/>
              <p:prevCondLst>
                <p:cond delay="0" evt="onPrev">
                  <p:tgtEl>
                    <p:sldTgt/>
                  </p:tgtEl>
                </p:cond>
              </p:prevCondLst>
              <p:nextCondLst>
                <p:cond delay="0"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Identifier Qualifiers</a:t>
            </a:r>
            <a:endParaRPr b="0" lang="en-IN" sz="4800" spc="-1" strike="noStrike">
              <a:latin typeface="Arial"/>
            </a:endParaRPr>
          </a:p>
        </p:txBody>
      </p:sp>
      <p:sp>
        <p:nvSpPr>
          <p:cNvPr id="870" name="CustomShape 2"/>
          <p:cNvSpPr/>
          <p:nvPr/>
        </p:nvSpPr>
        <p:spPr>
          <a:xfrm>
            <a:off x="152280" y="3352680"/>
            <a:ext cx="8838720" cy="143028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200" spc="-1" strike="noStrike">
                <a:solidFill>
                  <a:srgbClr val="000000"/>
                </a:solidFill>
                <a:latin typeface="Segoe UI Light"/>
              </a:rPr>
              <a:t>The maximum length for each type of identifier like (Database, Table, Column, Index, Constraint, View, Stored Program, User-Defined Variable, Tablespace) is 64 characters, whereas for Alias is 256 characters.</a:t>
            </a:r>
            <a:endParaRPr b="0" lang="en-IN" sz="2200" spc="-1" strike="noStrike">
              <a:latin typeface="Arial"/>
            </a:endParaRPr>
          </a:p>
        </p:txBody>
      </p:sp>
    </p:spTree>
  </p:cSld>
  <p:timing>
    <p:tnLst>
      <p:par>
        <p:cTn id="333" dur="indefinite" restart="never" nodeType="tmRoot">
          <p:childTnLst>
            <p:seq>
              <p:cTn id="334" dur="indefinite" nodeType="mainSeq"/>
              <p:prevCondLst>
                <p:cond delay="0" evt="onPrev">
                  <p:tgtEl>
                    <p:sldTgt/>
                  </p:tgtEl>
                </p:cond>
              </p:prevCondLst>
              <p:nextCondLst>
                <p:cond delay="0"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Identifier Qualifiers</a:t>
            </a:r>
            <a:endParaRPr b="0" lang="en-IN" sz="3200" spc="-1" strike="noStrike">
              <a:latin typeface="Arial"/>
            </a:endParaRPr>
          </a:p>
        </p:txBody>
      </p:sp>
      <p:sp>
        <p:nvSpPr>
          <p:cNvPr id="872" name="CustomShape 2"/>
          <p:cNvSpPr/>
          <p:nvPr/>
        </p:nvSpPr>
        <p:spPr>
          <a:xfrm>
            <a:off x="228600" y="838080"/>
            <a:ext cx="8686440" cy="2833560"/>
          </a:xfrm>
          <a:prstGeom prst="rect">
            <a:avLst/>
          </a:prstGeom>
          <a:solidFill>
            <a:srgbClr val="f9dafe"/>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You can refer to a table within the default database as </a:t>
            </a:r>
            <a:r>
              <a:rPr b="1" i="1" lang="en-IN" sz="1800" spc="-1" strike="noStrike">
                <a:solidFill>
                  <a:srgbClr val="000000"/>
                </a:solidFill>
                <a:latin typeface="Arial"/>
              </a:rPr>
              <a:t>tbl_name</a:t>
            </a:r>
            <a:r>
              <a:rPr b="0" lang="en-IN" sz="1800" spc="-1" strike="noStrike">
                <a:solidFill>
                  <a:srgbClr val="000000"/>
                </a:solidFill>
                <a:latin typeface="Arial"/>
              </a:rPr>
              <a:t>, or as </a:t>
            </a:r>
            <a:r>
              <a:rPr b="1" i="1" lang="en-IN" sz="1800" spc="-1" strike="noStrike">
                <a:solidFill>
                  <a:srgbClr val="000000"/>
                </a:solidFill>
                <a:latin typeface="Arial"/>
              </a:rPr>
              <a:t>db_name.tbl_name</a:t>
            </a:r>
            <a:r>
              <a:rPr b="0" lang="en-IN" sz="1800" spc="-1" strike="noStrike">
                <a:solidFill>
                  <a:srgbClr val="000000"/>
                </a:solidFill>
                <a:latin typeface="Arial"/>
              </a:rPr>
              <a:t> to specify a database explicitly.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You can refer to a column as </a:t>
            </a:r>
            <a:r>
              <a:rPr b="1" i="1" lang="en-IN" sz="1800" spc="-1" strike="noStrike">
                <a:solidFill>
                  <a:srgbClr val="000000"/>
                </a:solidFill>
                <a:latin typeface="Arial"/>
              </a:rPr>
              <a:t>col_name</a:t>
            </a:r>
            <a:r>
              <a:rPr b="0" lang="en-IN" sz="1800" spc="-1" strike="noStrike">
                <a:solidFill>
                  <a:srgbClr val="000000"/>
                </a:solidFill>
                <a:latin typeface="Arial"/>
              </a:rPr>
              <a:t>, </a:t>
            </a:r>
            <a:r>
              <a:rPr b="1" i="1" lang="en-IN" sz="1800" spc="-1" strike="noStrike">
                <a:solidFill>
                  <a:srgbClr val="000000"/>
                </a:solidFill>
                <a:latin typeface="Arial"/>
              </a:rPr>
              <a:t>tbl_name.col_name</a:t>
            </a:r>
            <a:r>
              <a:rPr b="0" lang="en-IN" sz="1800" spc="-1" strike="noStrike">
                <a:solidFill>
                  <a:srgbClr val="000000"/>
                </a:solidFill>
                <a:latin typeface="Arial"/>
              </a:rPr>
              <a:t>, or </a:t>
            </a:r>
            <a:r>
              <a:rPr b="1" i="1" lang="en-IN" sz="1800" spc="-1" strike="noStrike">
                <a:solidFill>
                  <a:srgbClr val="000000"/>
                </a:solidFill>
                <a:latin typeface="Arial"/>
              </a:rPr>
              <a:t>db_name.tbl_name.col_name</a:t>
            </a:r>
            <a:r>
              <a:rPr b="0" lang="en-IN" sz="1800" spc="-1" strike="noStrike">
                <a:solidFill>
                  <a:srgbClr val="000000"/>
                </a:solidFill>
                <a:latin typeface="Arial"/>
              </a:rPr>
              <a: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You need not specify a </a:t>
            </a:r>
            <a:r>
              <a:rPr b="1" i="1" lang="en-IN" sz="1800" spc="-1" strike="noStrike">
                <a:solidFill>
                  <a:srgbClr val="000000"/>
                </a:solidFill>
                <a:latin typeface="Arial"/>
              </a:rPr>
              <a:t>tbl_name</a:t>
            </a:r>
            <a:r>
              <a:rPr b="0" lang="en-IN" sz="1800" spc="-1" strike="noStrike">
                <a:solidFill>
                  <a:srgbClr val="000000"/>
                </a:solidFill>
                <a:latin typeface="Arial"/>
              </a:rPr>
              <a:t> or </a:t>
            </a:r>
            <a:r>
              <a:rPr b="1" i="1" lang="en-IN" sz="1800" spc="-1" strike="noStrike">
                <a:solidFill>
                  <a:srgbClr val="000000"/>
                </a:solidFill>
                <a:latin typeface="Arial"/>
              </a:rPr>
              <a:t>db_name.tbl_name</a:t>
            </a:r>
            <a:r>
              <a:rPr b="0" lang="en-IN" sz="1800" spc="-1" strike="noStrike">
                <a:solidFill>
                  <a:srgbClr val="000000"/>
                </a:solidFill>
                <a:latin typeface="Arial"/>
              </a:rPr>
              <a:t> prefix for a column reference unless the reference would be ambiguous.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The identifier quote character is the backtick (`)</a:t>
            </a:r>
            <a:endParaRPr b="0" lang="en-IN" sz="1800" spc="-1" strike="noStrike">
              <a:latin typeface="Arial"/>
            </a:endParaRPr>
          </a:p>
        </p:txBody>
      </p:sp>
    </p:spTree>
  </p:cSld>
  <p:timing>
    <p:tnLst>
      <p:par>
        <p:cTn id="335" dur="indefinite" restart="never" nodeType="tmRoot">
          <p:childTnLst>
            <p:seq>
              <p:cTn id="336" dur="indefinite" nodeType="mainSeq"/>
              <p:prevCondLst>
                <p:cond delay="0" evt="onPrev">
                  <p:tgtEl>
                    <p:sldTgt/>
                  </p:tgtEl>
                </p:cond>
              </p:prevCondLst>
              <p:nextCondLst>
                <p:cond delay="0"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Identifier Qualifiers</a:t>
            </a:r>
            <a:endParaRPr b="0" lang="en-IN" sz="3200" spc="-1" strike="noStrike">
              <a:latin typeface="Arial"/>
            </a:endParaRPr>
          </a:p>
        </p:txBody>
      </p:sp>
      <p:sp>
        <p:nvSpPr>
          <p:cNvPr id="874" name="CustomShape 2"/>
          <p:cNvSpPr/>
          <p:nvPr/>
        </p:nvSpPr>
        <p:spPr>
          <a:xfrm>
            <a:off x="217800" y="762120"/>
            <a:ext cx="868644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In MySQL, you can refer to a table column using any of the following forms.</a:t>
            </a:r>
            <a:endParaRPr b="0" lang="en-IN" sz="1600" spc="-1" strike="noStrike">
              <a:latin typeface="Arial"/>
            </a:endParaRPr>
          </a:p>
        </p:txBody>
      </p:sp>
      <p:graphicFrame>
        <p:nvGraphicFramePr>
          <p:cNvPr id="875" name="Table 3"/>
          <p:cNvGraphicFramePr/>
          <p:nvPr/>
        </p:nvGraphicFramePr>
        <p:xfrm>
          <a:off x="152280" y="1371600"/>
          <a:ext cx="8838720" cy="1769040"/>
        </p:xfrm>
        <a:graphic>
          <a:graphicData uri="http://schemas.openxmlformats.org/drawingml/2006/table">
            <a:tbl>
              <a:tblPr/>
              <a:tblGrid>
                <a:gridCol w="2895480"/>
                <a:gridCol w="5943600"/>
              </a:tblGrid>
              <a:tr h="366120">
                <a:tc>
                  <a:txBody>
                    <a:bodyPr/>
                    <a:p>
                      <a:pPr>
                        <a:lnSpc>
                          <a:spcPct val="100000"/>
                        </a:lnSpc>
                      </a:pPr>
                      <a:r>
                        <a:rPr b="1" lang="en-IN" sz="1800" spc="-1" strike="noStrike">
                          <a:solidFill>
                            <a:srgbClr val="ffffff"/>
                          </a:solidFill>
                          <a:latin typeface="Arial"/>
                        </a:rPr>
                        <a:t>Column Reference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639000">
                <a:tc>
                  <a:txBody>
                    <a:bodyPr lIns="75960" rIns="75960" tIns="75960" bIns="75960" anchor="ctr"/>
                    <a:p>
                      <a:pPr>
                        <a:lnSpc>
                          <a:spcPct val="100000"/>
                        </a:lnSpc>
                      </a:pPr>
                      <a:r>
                        <a:rPr b="0" lang="en-IN" sz="1600" spc="-1" strike="noStrike">
                          <a:solidFill>
                            <a:srgbClr val="0077aa"/>
                          </a:solidFill>
                          <a:latin typeface="Courier New"/>
                        </a:rPr>
                        <a:t>col_name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The column </a:t>
                      </a:r>
                      <a:r>
                        <a:rPr b="1" i="1" lang="en-IN" sz="1600" spc="-1" strike="noStrike">
                          <a:solidFill>
                            <a:srgbClr val="000000"/>
                          </a:solidFill>
                          <a:latin typeface="Arial"/>
                        </a:rPr>
                        <a:t>col_name</a:t>
                      </a:r>
                      <a:r>
                        <a:rPr b="0" lang="en-IN" sz="1600" spc="-1" strike="noStrike">
                          <a:solidFill>
                            <a:srgbClr val="000000"/>
                          </a:solidFill>
                          <a:latin typeface="Arial"/>
                        </a:rPr>
                        <a:t> from whichever table used in the statement contains a column of that 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tbl_name.col_name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The column </a:t>
                      </a:r>
                      <a:r>
                        <a:rPr b="1" i="1" lang="en-IN" sz="1600" spc="-1" strike="noStrike">
                          <a:solidFill>
                            <a:srgbClr val="000000"/>
                          </a:solidFill>
                          <a:latin typeface="Arial"/>
                        </a:rPr>
                        <a:t>col_name</a:t>
                      </a:r>
                      <a:r>
                        <a:rPr b="0" lang="en-IN" sz="1600" spc="-1" strike="noStrike">
                          <a:solidFill>
                            <a:srgbClr val="000000"/>
                          </a:solidFill>
                          <a:latin typeface="Arial"/>
                        </a:rPr>
                        <a:t> from table </a:t>
                      </a:r>
                      <a:r>
                        <a:rPr b="1" i="1" lang="en-IN" sz="1600" spc="-1" strike="noStrike">
                          <a:solidFill>
                            <a:srgbClr val="000000"/>
                          </a:solidFill>
                          <a:latin typeface="Arial"/>
                        </a:rPr>
                        <a:t>tbl_name</a:t>
                      </a:r>
                      <a:r>
                        <a:rPr b="0" lang="en-IN" sz="1600" spc="-1" strike="noStrike">
                          <a:solidFill>
                            <a:srgbClr val="000000"/>
                          </a:solidFill>
                          <a:latin typeface="Arial"/>
                        </a:rPr>
                        <a:t> of the default database.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db_name.tbl_name.col_name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The column </a:t>
                      </a:r>
                      <a:r>
                        <a:rPr b="1" i="1" lang="en-IN" sz="1600" spc="-1" strike="noStrike">
                          <a:solidFill>
                            <a:srgbClr val="000000"/>
                          </a:solidFill>
                          <a:latin typeface="Arial"/>
                        </a:rPr>
                        <a:t>col_name</a:t>
                      </a:r>
                      <a:r>
                        <a:rPr b="0" lang="en-IN" sz="1600" spc="-1" strike="noStrike">
                          <a:solidFill>
                            <a:srgbClr val="000000"/>
                          </a:solidFill>
                          <a:latin typeface="Arial"/>
                        </a:rPr>
                        <a:t> from table </a:t>
                      </a:r>
                      <a:r>
                        <a:rPr b="1" i="1" lang="en-IN" sz="1600" spc="-1" strike="noStrike">
                          <a:solidFill>
                            <a:srgbClr val="000000"/>
                          </a:solidFill>
                          <a:latin typeface="Arial"/>
                        </a:rPr>
                        <a:t>tbl_name</a:t>
                      </a:r>
                      <a:r>
                        <a:rPr b="0" lang="en-IN" sz="1600" spc="-1" strike="noStrike">
                          <a:solidFill>
                            <a:srgbClr val="000000"/>
                          </a:solidFill>
                          <a:latin typeface="Arial"/>
                        </a:rPr>
                        <a:t> of the database </a:t>
                      </a:r>
                      <a:r>
                        <a:rPr b="1" i="1" lang="en-IN" sz="1600" spc="-1" strike="noStrike">
                          <a:solidFill>
                            <a:srgbClr val="000000"/>
                          </a:solidFill>
                          <a:latin typeface="Arial"/>
                        </a:rPr>
                        <a:t>db_name</a:t>
                      </a:r>
                      <a:r>
                        <a:rPr b="0" lang="en-IN" sz="1600" spc="-1" strike="noStrike">
                          <a:solidFill>
                            <a:srgbClr val="000000"/>
                          </a:solidFill>
                          <a:latin typeface="Arial"/>
                        </a:rPr>
                        <a:t>.</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876" name="CustomShape 4"/>
          <p:cNvSpPr/>
          <p:nvPr/>
        </p:nvSpPr>
        <p:spPr>
          <a:xfrm>
            <a:off x="152280" y="4038480"/>
            <a:ext cx="8838720" cy="39528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  </a:t>
            </a:r>
            <a:r>
              <a:rPr b="0" lang="en-IN" sz="2000" spc="-1" strike="noStrike">
                <a:solidFill>
                  <a:srgbClr val="000000"/>
                </a:solidFill>
                <a:latin typeface="Arial"/>
              </a:rPr>
              <a:t>The identifier quote character is the backtick (`)</a:t>
            </a:r>
            <a:endParaRPr b="0" lang="en-IN" sz="2000" spc="-1" strike="noStrike">
              <a:latin typeface="Arial"/>
            </a:endParaRPr>
          </a:p>
        </p:txBody>
      </p:sp>
    </p:spTree>
  </p:cSld>
  <p:timing>
    <p:tnLst>
      <p:par>
        <p:cTn id="337" dur="indefinite" restart="never" nodeType="tmRoot">
          <p:childTnLst>
            <p:seq>
              <p:cTn id="338"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228600" y="914400"/>
            <a:ext cx="8686440" cy="1553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0000"/>
                </a:solidFill>
                <a:latin typeface="Arial"/>
              </a:rPr>
              <a:t>A database management system (DBMS) is software for creating and managing databases. The DBMS provides users and programmers with a systematic way to </a:t>
            </a:r>
            <a:r>
              <a:rPr b="0" lang="en-IN" sz="2400" spc="-1" strike="noStrike">
                <a:solidFill>
                  <a:srgbClr val="c00000"/>
                </a:solidFill>
                <a:latin typeface="Arial"/>
              </a:rPr>
              <a:t>create, read, update,</a:t>
            </a:r>
            <a:r>
              <a:rPr b="0" lang="en-IN" sz="2400" spc="-1" strike="noStrike">
                <a:solidFill>
                  <a:srgbClr val="0070c0"/>
                </a:solidFill>
                <a:latin typeface="Arial"/>
              </a:rPr>
              <a:t> </a:t>
            </a:r>
            <a:r>
              <a:rPr b="0" lang="en-IN" sz="2400" spc="-1" strike="noStrike">
                <a:solidFill>
                  <a:srgbClr val="000000"/>
                </a:solidFill>
                <a:latin typeface="Arial"/>
              </a:rPr>
              <a:t>and</a:t>
            </a:r>
            <a:r>
              <a:rPr b="0" lang="en-IN" sz="2400" spc="-1" strike="noStrike">
                <a:solidFill>
                  <a:srgbClr val="0070c0"/>
                </a:solidFill>
                <a:latin typeface="Arial"/>
              </a:rPr>
              <a:t> </a:t>
            </a:r>
            <a:r>
              <a:rPr b="0" lang="en-IN" sz="2400" spc="-1" strike="noStrike">
                <a:solidFill>
                  <a:srgbClr val="c00000"/>
                </a:solidFill>
                <a:latin typeface="Arial"/>
              </a:rPr>
              <a:t>delete</a:t>
            </a:r>
            <a:r>
              <a:rPr b="0" lang="en-IN" sz="2400" spc="-1" strike="noStrike">
                <a:solidFill>
                  <a:srgbClr val="0070c0"/>
                </a:solidFill>
                <a:latin typeface="Arial"/>
              </a:rPr>
              <a:t> </a:t>
            </a:r>
            <a:r>
              <a:rPr b="0" lang="en-IN" sz="2400" spc="-1" strike="noStrike">
                <a:solidFill>
                  <a:srgbClr val="c00000"/>
                </a:solidFill>
                <a:latin typeface="Arial"/>
              </a:rPr>
              <a:t>data.</a:t>
            </a:r>
            <a:endParaRPr b="0" lang="en-IN" sz="2400" spc="-1" strike="noStrike">
              <a:latin typeface="Arial"/>
            </a:endParaRPr>
          </a:p>
        </p:txBody>
      </p:sp>
      <p:sp>
        <p:nvSpPr>
          <p:cNvPr id="189" name="CustomShape 2"/>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What is a database management system? </a:t>
            </a:r>
            <a:r>
              <a:rPr b="0" lang="en-IN" sz="3600" spc="-1" strike="noStrike">
                <a:solidFill>
                  <a:srgbClr val="ffff00"/>
                </a:solidFill>
                <a:latin typeface="Gill Sans MT"/>
              </a:rPr>
              <a:t> </a:t>
            </a:r>
            <a:endParaRPr b="0" lang="en-IN" sz="3600" spc="-1" strike="noStrike">
              <a:latin typeface="Arial"/>
            </a:endParaRPr>
          </a:p>
        </p:txBody>
      </p:sp>
      <p:sp>
        <p:nvSpPr>
          <p:cNvPr id="190" name="CustomShape 3"/>
          <p:cNvSpPr/>
          <p:nvPr/>
        </p:nvSpPr>
        <p:spPr>
          <a:xfrm>
            <a:off x="310320" y="2971800"/>
            <a:ext cx="9154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Arial"/>
              </a:rPr>
              <a:t>DBMS</a:t>
            </a:r>
            <a:endParaRPr b="0" lang="en-IN" sz="2000" spc="-1" strike="noStrike">
              <a:latin typeface="Arial"/>
            </a:endParaRPr>
          </a:p>
        </p:txBody>
      </p:sp>
      <p:sp>
        <p:nvSpPr>
          <p:cNvPr id="191" name="CustomShape 4"/>
          <p:cNvSpPr/>
          <p:nvPr/>
        </p:nvSpPr>
        <p:spPr>
          <a:xfrm>
            <a:off x="380880" y="3442320"/>
            <a:ext cx="6248160" cy="1736280"/>
          </a:xfrm>
          <a:prstGeom prst="rect">
            <a:avLst/>
          </a:prstGeom>
          <a:solidFill>
            <a:schemeClr val="bg1">
              <a:lumMod val="95000"/>
            </a:schemeClr>
          </a:solidFill>
          <a:ln>
            <a:noFill/>
          </a:ln>
        </p:spPr>
        <p:style>
          <a:lnRef idx="0"/>
          <a:fillRef idx="0"/>
          <a:effectRef idx="0"/>
          <a:fontRef idx="minor"/>
        </p:style>
        <p:txBody>
          <a:bodyPr lIns="90000" rIns="90000" tIns="45000" bIns="45000"/>
          <a:p>
            <a:pPr marL="343080" indent="-342720">
              <a:lnSpc>
                <a:spcPct val="150000"/>
              </a:lnSpc>
              <a:buClr>
                <a:srgbClr val="0070c0"/>
              </a:buClr>
              <a:buFont typeface="Arial"/>
              <a:buChar char="•"/>
            </a:pPr>
            <a:r>
              <a:rPr b="0" i="1" lang="en-IN" sz="2400" spc="-1" strike="noStrike">
                <a:solidFill>
                  <a:srgbClr val="0070c0"/>
                </a:solidFill>
                <a:latin typeface="Calibri"/>
              </a:rPr>
              <a:t>It supports Single User only</a:t>
            </a:r>
            <a:endParaRPr b="0" lang="en-IN" sz="2400" spc="-1" strike="noStrike">
              <a:latin typeface="Arial"/>
            </a:endParaRPr>
          </a:p>
          <a:p>
            <a:pPr marL="343080" indent="-342720">
              <a:lnSpc>
                <a:spcPct val="150000"/>
              </a:lnSpc>
              <a:buClr>
                <a:srgbClr val="0070c0"/>
              </a:buClr>
              <a:buFont typeface="Arial"/>
              <a:buChar char="•"/>
            </a:pPr>
            <a:r>
              <a:rPr b="0" i="1" lang="en-IN" sz="2400" spc="-1" strike="noStrike">
                <a:solidFill>
                  <a:srgbClr val="0070c0"/>
                </a:solidFill>
                <a:latin typeface="Calibri"/>
              </a:rPr>
              <a:t>Not Secured</a:t>
            </a:r>
            <a:endParaRPr b="0" lang="en-IN" sz="2400" spc="-1" strike="noStrike">
              <a:latin typeface="Arial"/>
            </a:endParaRPr>
          </a:p>
          <a:p>
            <a:pPr marL="343080" indent="-342720">
              <a:lnSpc>
                <a:spcPct val="150000"/>
              </a:lnSpc>
              <a:buClr>
                <a:srgbClr val="0070c0"/>
              </a:buClr>
              <a:buFont typeface="Arial"/>
              <a:buChar char="•"/>
            </a:pPr>
            <a:r>
              <a:rPr b="0" i="1" lang="en-IN" sz="2400" spc="-1" strike="noStrike">
                <a:solidFill>
                  <a:srgbClr val="0070c0"/>
                </a:solidFill>
                <a:latin typeface="Calibri"/>
              </a:rPr>
              <a:t>No Relationship (PK/FK)</a:t>
            </a:r>
            <a:endParaRPr b="0" lang="en-IN" sz="2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Identifier Qualifiers</a:t>
            </a:r>
            <a:endParaRPr b="0" lang="en-IN" sz="3200" spc="-1" strike="noStrike">
              <a:latin typeface="Arial"/>
            </a:endParaRPr>
          </a:p>
        </p:txBody>
      </p:sp>
      <p:sp>
        <p:nvSpPr>
          <p:cNvPr id="878" name="CustomShape 2"/>
          <p:cNvSpPr/>
          <p:nvPr/>
        </p:nvSpPr>
        <p:spPr>
          <a:xfrm>
            <a:off x="217800" y="762120"/>
            <a:ext cx="868644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In MySQL, you can refer to a table using any of the following forms.</a:t>
            </a:r>
            <a:endParaRPr b="0" lang="en-IN" sz="1600" spc="-1" strike="noStrike">
              <a:latin typeface="Arial"/>
            </a:endParaRPr>
          </a:p>
        </p:txBody>
      </p:sp>
      <p:graphicFrame>
        <p:nvGraphicFramePr>
          <p:cNvPr id="879" name="Table 3"/>
          <p:cNvGraphicFramePr/>
          <p:nvPr/>
        </p:nvGraphicFramePr>
        <p:xfrm>
          <a:off x="152280" y="1371600"/>
          <a:ext cx="8838720" cy="1326960"/>
        </p:xfrm>
        <a:graphic>
          <a:graphicData uri="http://schemas.openxmlformats.org/drawingml/2006/table">
            <a:tbl>
              <a:tblPr/>
              <a:tblGrid>
                <a:gridCol w="2895480"/>
                <a:gridCol w="5943600"/>
              </a:tblGrid>
              <a:tr h="366120">
                <a:tc>
                  <a:txBody>
                    <a:bodyPr/>
                    <a:p>
                      <a:pPr>
                        <a:lnSpc>
                          <a:spcPct val="100000"/>
                        </a:lnSpc>
                      </a:pPr>
                      <a:r>
                        <a:rPr b="1" lang="en-IN" sz="1800" spc="-1" strike="noStrike">
                          <a:solidFill>
                            <a:srgbClr val="ffffff"/>
                          </a:solidFill>
                          <a:latin typeface="Arial"/>
                        </a:rPr>
                        <a:t>Table Reference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639000">
                <a:tc>
                  <a:txBody>
                    <a:bodyPr lIns="75960" rIns="75960" tIns="75960" bIns="75960" anchor="ctr"/>
                    <a:p>
                      <a:pPr>
                        <a:lnSpc>
                          <a:spcPct val="100000"/>
                        </a:lnSpc>
                      </a:pPr>
                      <a:r>
                        <a:rPr b="0" lang="en-IN" sz="1600" spc="-1" strike="noStrike">
                          <a:solidFill>
                            <a:srgbClr val="0077aa"/>
                          </a:solidFill>
                          <a:latin typeface="Courier New"/>
                        </a:rPr>
                        <a:t>tbl_name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The table </a:t>
                      </a:r>
                      <a:r>
                        <a:rPr b="1" i="1" lang="en-IN" sz="1600" spc="-1" strike="noStrike">
                          <a:solidFill>
                            <a:srgbClr val="000000"/>
                          </a:solidFill>
                          <a:latin typeface="Arial"/>
                        </a:rPr>
                        <a:t>tbl_name</a:t>
                      </a:r>
                      <a:r>
                        <a:rPr b="0" lang="en-IN" sz="1600" spc="-1" strike="noStrike">
                          <a:solidFill>
                            <a:srgbClr val="000000"/>
                          </a:solidFill>
                          <a:latin typeface="Arial"/>
                        </a:rPr>
                        <a:t> from whichever table used in the statement to fetch the data.</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db_name.tbl_name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The table </a:t>
                      </a:r>
                      <a:r>
                        <a:rPr b="1" i="1" lang="en-IN" sz="1600" spc="-1" strike="noStrike">
                          <a:solidFill>
                            <a:srgbClr val="000000"/>
                          </a:solidFill>
                          <a:latin typeface="Arial"/>
                        </a:rPr>
                        <a:t>tbl_name</a:t>
                      </a:r>
                      <a:r>
                        <a:rPr b="0" lang="en-IN" sz="1600" spc="-1" strike="noStrike">
                          <a:solidFill>
                            <a:srgbClr val="000000"/>
                          </a:solidFill>
                          <a:latin typeface="Arial"/>
                        </a:rPr>
                        <a:t> from whichever database </a:t>
                      </a:r>
                      <a:r>
                        <a:rPr b="1" i="1" lang="en-IN" sz="1600" spc="-1" strike="noStrike">
                          <a:solidFill>
                            <a:srgbClr val="000000"/>
                          </a:solidFill>
                          <a:latin typeface="Arial"/>
                        </a:rPr>
                        <a:t>db_name</a:t>
                      </a:r>
                      <a:r>
                        <a:rPr b="0" lang="en-IN" sz="1600" spc="-1" strike="noStrike">
                          <a:solidFill>
                            <a:srgbClr val="000000"/>
                          </a:solidFill>
                          <a:latin typeface="Arial"/>
                        </a:rPr>
                        <a:t>.</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880" name="CustomShape 4"/>
          <p:cNvSpPr/>
          <p:nvPr/>
        </p:nvSpPr>
        <p:spPr>
          <a:xfrm>
            <a:off x="152280" y="3200400"/>
            <a:ext cx="8838720" cy="39528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  </a:t>
            </a:r>
            <a:r>
              <a:rPr b="0" lang="en-IN" sz="2000" spc="-1" strike="noStrike">
                <a:solidFill>
                  <a:srgbClr val="000000"/>
                </a:solidFill>
                <a:latin typeface="Arial"/>
              </a:rPr>
              <a:t>The identifier quote character is the backtick (`)</a:t>
            </a:r>
            <a:endParaRPr b="0" lang="en-IN" sz="2000" spc="-1" strike="noStrike">
              <a:latin typeface="Arial"/>
            </a:endParaRPr>
          </a:p>
        </p:txBody>
      </p:sp>
    </p:spTree>
  </p:cSld>
  <p:timing>
    <p:tnLst>
      <p:par>
        <p:cTn id="339" dur="indefinite" restart="never" nodeType="tmRoot">
          <p:childTnLst>
            <p:seq>
              <p:cTn id="340" dur="indefinite" nodeType="mainSeq"/>
              <p:prevCondLst>
                <p:cond delay="0" evt="onPrev">
                  <p:tgtEl>
                    <p:sldTgt/>
                  </p:tgtEl>
                </p:cond>
              </p:prevCondLst>
              <p:nextCondLst>
                <p:cond delay="0"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The NULL value</a:t>
            </a:r>
            <a:endParaRPr b="0" lang="en-IN" sz="4800" spc="-1" strike="noStrike">
              <a:latin typeface="Arial"/>
            </a:endParaRPr>
          </a:p>
        </p:txBody>
      </p:sp>
    </p:spTree>
  </p:cSld>
  <p:timing>
    <p:tnLst>
      <p:par>
        <p:cTn id="341" dur="indefinite" restart="never" nodeType="tmRoot">
          <p:childTnLst>
            <p:seq>
              <p:cTn id="342" dur="indefinite" nodeType="mainSeq"/>
              <p:prevCondLst>
                <p:cond delay="0" evt="onPrev">
                  <p:tgtEl>
                    <p:sldTgt/>
                  </p:tgtEl>
                </p:cond>
              </p:prevCondLst>
              <p:nextCondLst>
                <p:cond delay="0"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The NULL value - NULL</a:t>
            </a:r>
            <a:endParaRPr b="0" lang="en-IN" sz="3200" spc="-1" strike="noStrike">
              <a:latin typeface="Arial"/>
            </a:endParaRPr>
          </a:p>
        </p:txBody>
      </p:sp>
      <p:sp>
        <p:nvSpPr>
          <p:cNvPr id="883" name="CustomShape 2"/>
          <p:cNvSpPr/>
          <p:nvPr/>
        </p:nvSpPr>
        <p:spPr>
          <a:xfrm>
            <a:off x="90720" y="857160"/>
            <a:ext cx="888984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The</a:t>
            </a:r>
            <a:r>
              <a:rPr b="1" lang="en-IN" sz="1800" spc="-1" strike="noStrike">
                <a:solidFill>
                  <a:srgbClr val="222222"/>
                </a:solidFill>
                <a:latin typeface="arial"/>
              </a:rPr>
              <a:t> NULL value </a:t>
            </a:r>
            <a:r>
              <a:rPr b="0" lang="en-IN" sz="1800" spc="-1" strike="noStrike">
                <a:solidFill>
                  <a:srgbClr val="222222"/>
                </a:solidFill>
                <a:latin typeface="arial"/>
              </a:rPr>
              <a:t>is special. It means </a:t>
            </a:r>
            <a:r>
              <a:rPr b="1" lang="en-IN" sz="1800" spc="-1" strike="noStrike">
                <a:solidFill>
                  <a:srgbClr val="222222"/>
                </a:solidFill>
                <a:latin typeface="arial"/>
              </a:rPr>
              <a:t>"</a:t>
            </a:r>
            <a:r>
              <a:rPr b="1" i="1" lang="en-IN" sz="1800" spc="-1" strike="noStrike">
                <a:solidFill>
                  <a:srgbClr val="222222"/>
                </a:solidFill>
                <a:latin typeface="arial"/>
              </a:rPr>
              <a:t>NO VALUE</a:t>
            </a:r>
            <a:r>
              <a:rPr b="1" lang="en-IN" sz="1800" spc="-1" strike="noStrike">
                <a:solidFill>
                  <a:srgbClr val="222222"/>
                </a:solidFill>
                <a:latin typeface="arial"/>
              </a:rPr>
              <a:t>" </a:t>
            </a:r>
            <a:r>
              <a:rPr b="0" lang="en-IN" sz="1800" spc="-1" strike="noStrike">
                <a:solidFill>
                  <a:srgbClr val="222222"/>
                </a:solidFill>
                <a:latin typeface="arial"/>
              </a:rPr>
              <a:t>or </a:t>
            </a:r>
            <a:r>
              <a:rPr b="1" lang="en-IN" sz="1800" spc="-1" strike="noStrike">
                <a:solidFill>
                  <a:srgbClr val="222222"/>
                </a:solidFill>
                <a:latin typeface="arial"/>
              </a:rPr>
              <a:t>"</a:t>
            </a:r>
            <a:r>
              <a:rPr b="1" i="1" lang="en-IN" sz="1800" spc="-1" strike="noStrike">
                <a:solidFill>
                  <a:srgbClr val="222222"/>
                </a:solidFill>
                <a:latin typeface="arial"/>
              </a:rPr>
              <a:t>UNKNOWN VALUE</a:t>
            </a:r>
            <a:r>
              <a:rPr b="1" lang="en-IN" sz="1800" spc="-1" strike="noStrike">
                <a:solidFill>
                  <a:srgbClr val="222222"/>
                </a:solidFill>
                <a:latin typeface="arial"/>
              </a:rPr>
              <a:t>"</a:t>
            </a:r>
            <a:r>
              <a:rPr b="0" lang="en-IN" sz="1800" spc="-1" strike="noStrike">
                <a:solidFill>
                  <a:srgbClr val="222222"/>
                </a:solidFill>
                <a:latin typeface="arial"/>
              </a:rPr>
              <a:t> and cannot be compared to known values the way you compere two known values to each other. If you attempt to use NULL with the usual arithmetic comparison operators, the result is </a:t>
            </a:r>
            <a:r>
              <a:rPr b="0" i="1" lang="en-IN" sz="1800" spc="-1" strike="noStrike">
                <a:solidFill>
                  <a:srgbClr val="222222"/>
                </a:solidFill>
                <a:latin typeface="arial"/>
              </a:rPr>
              <a:t>undefined</a:t>
            </a:r>
            <a:r>
              <a:rPr b="0" lang="en-IN" sz="1800" spc="-1" strike="noStrike">
                <a:solidFill>
                  <a:srgbClr val="222222"/>
                </a:solidFill>
                <a:latin typeface="arial"/>
              </a:rPr>
              <a:t> (</a:t>
            </a:r>
            <a:r>
              <a:rPr b="1" lang="en-IN" sz="1800" spc="-1" strike="noStrike">
                <a:solidFill>
                  <a:srgbClr val="222222"/>
                </a:solidFill>
                <a:latin typeface="arial"/>
              </a:rPr>
              <a:t>NULL</a:t>
            </a:r>
            <a:r>
              <a:rPr b="0" lang="en-IN" sz="1800" spc="-1" strike="noStrike">
                <a:solidFill>
                  <a:srgbClr val="222222"/>
                </a:solidFill>
                <a:latin typeface="arial"/>
              </a:rPr>
              <a:t>).</a:t>
            </a:r>
            <a:endParaRPr b="0" lang="en-IN" sz="1800" spc="-1" strike="noStrike">
              <a:latin typeface="Arial"/>
            </a:endParaRPr>
          </a:p>
        </p:txBody>
      </p:sp>
      <p:sp>
        <p:nvSpPr>
          <p:cNvPr id="884" name="CustomShape 3"/>
          <p:cNvSpPr/>
          <p:nvPr/>
        </p:nvSpPr>
        <p:spPr>
          <a:xfrm>
            <a:off x="90720" y="2477880"/>
            <a:ext cx="8889840" cy="63900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Instead of using =, &lt; &gt;, or != to test for equality or inequality with </a:t>
            </a:r>
            <a:r>
              <a:rPr b="0" i="1" lang="en-IN" sz="1800" spc="-1" strike="noStrike">
                <a:solidFill>
                  <a:srgbClr val="222222"/>
                </a:solidFill>
                <a:latin typeface="arial"/>
              </a:rPr>
              <a:t>NULL values, use </a:t>
            </a:r>
            <a:r>
              <a:rPr b="1" i="1" lang="en-IN" sz="1800" spc="-1" strike="noStrike">
                <a:solidFill>
                  <a:srgbClr val="222222"/>
                </a:solidFill>
                <a:latin typeface="arial"/>
              </a:rPr>
              <a:t>IS NULL</a:t>
            </a:r>
            <a:r>
              <a:rPr b="0" i="1" lang="en-IN" sz="1800" spc="-1" strike="noStrike">
                <a:solidFill>
                  <a:srgbClr val="222222"/>
                </a:solidFill>
                <a:latin typeface="arial"/>
              </a:rPr>
              <a:t> or </a:t>
            </a:r>
            <a:r>
              <a:rPr b="1" i="1" lang="en-IN" sz="1800" spc="-1" strike="noStrike">
                <a:solidFill>
                  <a:srgbClr val="222222"/>
                </a:solidFill>
                <a:latin typeface="arial"/>
              </a:rPr>
              <a:t>IS NOT NULL</a:t>
            </a:r>
            <a:endParaRPr b="0" lang="en-IN" sz="1800" spc="-1" strike="noStrike">
              <a:latin typeface="Arial"/>
            </a:endParaRPr>
          </a:p>
        </p:txBody>
      </p:sp>
      <p:sp>
        <p:nvSpPr>
          <p:cNvPr id="885" name="CustomShape 4"/>
          <p:cNvSpPr/>
          <p:nvPr/>
        </p:nvSpPr>
        <p:spPr>
          <a:xfrm>
            <a:off x="0" y="3429000"/>
            <a:ext cx="906732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arial"/>
              </a:rPr>
              <a:t>MySQL specific &lt;=&gt; comparison operator is true even for NULL-to-NULL comparisons.</a:t>
            </a:r>
            <a:endParaRPr b="0" lang="en-IN" sz="1800" spc="-1" strike="noStrike">
              <a:latin typeface="Arial"/>
            </a:endParaRPr>
          </a:p>
        </p:txBody>
      </p:sp>
      <p:pic>
        <p:nvPicPr>
          <p:cNvPr id="886" name="Picture 1" descr=""/>
          <p:cNvPicPr/>
          <p:nvPr/>
        </p:nvPicPr>
        <p:blipFill>
          <a:blip r:embed="rId1"/>
          <a:stretch/>
        </p:blipFill>
        <p:spPr>
          <a:xfrm>
            <a:off x="152280" y="4191120"/>
            <a:ext cx="8457840" cy="583920"/>
          </a:xfrm>
          <a:prstGeom prst="rect">
            <a:avLst/>
          </a:prstGeom>
          <a:ln>
            <a:noFill/>
          </a:ln>
        </p:spPr>
      </p:pic>
      <p:sp>
        <p:nvSpPr>
          <p:cNvPr id="887" name="CustomShape 5"/>
          <p:cNvSpPr/>
          <p:nvPr/>
        </p:nvSpPr>
        <p:spPr>
          <a:xfrm>
            <a:off x="5295960" y="4209120"/>
            <a:ext cx="3352320" cy="54720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spTree>
  </p:cSld>
  <p:timing>
    <p:tnLst>
      <p:par>
        <p:cTn id="343" dur="indefinite" restart="never" nodeType="tmRoot">
          <p:childTnLst>
            <p:seq>
              <p:cTn id="344" dur="indefinite" nodeType="mainSeq"/>
              <p:prevCondLst>
                <p:cond delay="0" evt="onPrev">
                  <p:tgtEl>
                    <p:sldTgt/>
                  </p:tgtEl>
                </p:cond>
              </p:prevCondLst>
              <p:nextCondLst>
                <p:cond delay="0" evt="onNext">
                  <p:tgtEl>
                    <p:sldTgt/>
                  </p:tgtEl>
                </p:cond>
              </p:nextCondLst>
            </p:seq>
          </p:childTnLst>
        </p:cTn>
      </p:par>
    </p:tnLst>
  </p:timing>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Control Flow Functions</a:t>
            </a:r>
            <a:endParaRPr b="0" lang="en-IN" sz="4800" spc="-1" strike="noStrike">
              <a:latin typeface="Arial"/>
            </a:endParaRPr>
          </a:p>
        </p:txBody>
      </p:sp>
    </p:spTree>
  </p:cSld>
  <p:timing>
    <p:tnLst>
      <p:par>
        <p:cTn id="345" dur="indefinite" restart="never" nodeType="tmRoot">
          <p:childTnLst>
            <p:seq>
              <p:cTn id="346" dur="indefinite" nodeType="mainSeq"/>
              <p:prevCondLst>
                <p:cond delay="0" evt="onPrev">
                  <p:tgtEl>
                    <p:sldTgt/>
                  </p:tgtEl>
                </p:cond>
              </p:prevCondLst>
              <p:nextCondLst>
                <p:cond delay="0"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Control Flow Functions - IFNULL</a:t>
            </a:r>
            <a:endParaRPr b="0" lang="en-IN" sz="3200" spc="-1" strike="noStrike">
              <a:latin typeface="Arial"/>
            </a:endParaRPr>
          </a:p>
        </p:txBody>
      </p:sp>
      <p:sp>
        <p:nvSpPr>
          <p:cNvPr id="890" name="CustomShape 2"/>
          <p:cNvSpPr/>
          <p:nvPr/>
        </p:nvSpPr>
        <p:spPr>
          <a:xfrm>
            <a:off x="101520" y="819000"/>
            <a:ext cx="21841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IFNULL function</a:t>
            </a:r>
            <a:endParaRPr b="0" lang="en-IN" sz="2000" spc="-1" strike="noStrike">
              <a:latin typeface="Arial"/>
            </a:endParaRPr>
          </a:p>
        </p:txBody>
      </p:sp>
      <p:sp>
        <p:nvSpPr>
          <p:cNvPr id="891" name="CustomShape 3"/>
          <p:cNvSpPr/>
          <p:nvPr/>
        </p:nvSpPr>
        <p:spPr>
          <a:xfrm>
            <a:off x="101520" y="1371600"/>
            <a:ext cx="8889840" cy="9745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222222"/>
                </a:solidFill>
                <a:latin typeface="arial"/>
              </a:rPr>
              <a:t>MySQL IFNULL</a:t>
            </a:r>
            <a:r>
              <a:rPr b="0" lang="en-IN" sz="1800" spc="-1" strike="noStrike">
                <a:solidFill>
                  <a:srgbClr val="222222"/>
                </a:solidFill>
                <a:latin typeface="arial"/>
              </a:rPr>
              <a:t>() takes two expressions, if the first expression is not NULL, it returns the first expression. Otherwise, it returns the second expression, </a:t>
            </a:r>
            <a:r>
              <a:rPr b="1" lang="en-IN" sz="2000" spc="-1" strike="noStrike">
                <a:solidFill>
                  <a:srgbClr val="222222"/>
                </a:solidFill>
                <a:latin typeface="arial"/>
              </a:rPr>
              <a:t>it returns either numeric or string value.</a:t>
            </a:r>
            <a:endParaRPr b="0" lang="en-IN" sz="2000" spc="-1" strike="noStrike">
              <a:latin typeface="Arial"/>
            </a:endParaRPr>
          </a:p>
        </p:txBody>
      </p:sp>
      <p:sp>
        <p:nvSpPr>
          <p:cNvPr id="892" name="CustomShape 4"/>
          <p:cNvSpPr/>
          <p:nvPr/>
        </p:nvSpPr>
        <p:spPr>
          <a:xfrm>
            <a:off x="152280" y="2511720"/>
            <a:ext cx="8838720" cy="45792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IFNULL(expression1, expression2) </a:t>
            </a:r>
            <a:endParaRPr b="0" lang="en-IN" sz="2000" spc="-1" strike="noStrike">
              <a:latin typeface="Arial"/>
            </a:endParaRPr>
          </a:p>
        </p:txBody>
      </p:sp>
      <p:sp>
        <p:nvSpPr>
          <p:cNvPr id="893" name="CustomShape 5"/>
          <p:cNvSpPr/>
          <p:nvPr/>
        </p:nvSpPr>
        <p:spPr>
          <a:xfrm>
            <a:off x="152280" y="3048120"/>
            <a:ext cx="8838720" cy="21477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IFNULL (1, 2) </a:t>
            </a:r>
            <a:r>
              <a:rPr b="0" lang="en-IN" sz="1800" spc="-1" strike="noStrike">
                <a:solidFill>
                  <a:srgbClr val="000000"/>
                </a:solidFill>
                <a:latin typeface="Arial"/>
                <a:ea typeface="Times New Roman"/>
              </a:rPr>
              <a:t>as</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R1;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IFNULL (null, 2) </a:t>
            </a:r>
            <a:r>
              <a:rPr b="0" lang="en-IN" sz="1800" spc="-1" strike="noStrike">
                <a:solidFill>
                  <a:srgbClr val="000000"/>
                </a:solidFill>
                <a:latin typeface="Arial"/>
                <a:ea typeface="Times New Roman"/>
              </a:rPr>
              <a:t>as R1;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IFNULL (1/0, 2) </a:t>
            </a:r>
            <a:r>
              <a:rPr b="0" lang="en-IN" sz="1800" spc="-1" strike="noStrike">
                <a:solidFill>
                  <a:srgbClr val="000000"/>
                </a:solidFill>
                <a:latin typeface="Arial"/>
                <a:ea typeface="Times New Roman"/>
              </a:rPr>
              <a:t>as R1;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IFNULL (1/0, 'Yes') </a:t>
            </a:r>
            <a:r>
              <a:rPr b="0" lang="en-IN" sz="1800" spc="-1" strike="noStrike">
                <a:solidFill>
                  <a:srgbClr val="000000"/>
                </a:solidFill>
                <a:latin typeface="Arial"/>
                <a:ea typeface="Times New Roman"/>
              </a:rPr>
              <a:t>as</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R1;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comm, </a:t>
            </a:r>
            <a:r>
              <a:rPr b="0" lang="en-IN" sz="1800" spc="-1" strike="noStrike">
                <a:solidFill>
                  <a:srgbClr val="dd4a68"/>
                </a:solidFill>
                <a:latin typeface="Arial"/>
                <a:ea typeface="Times New Roman"/>
              </a:rPr>
              <a:t>IFNULL(COMM + COMM*.25, 1000)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Tree>
  </p:cSld>
  <p:timing>
    <p:tnLst>
      <p:par>
        <p:cTn id="347" dur="indefinite" restart="never" nodeType="tmRoot">
          <p:childTnLst>
            <p:seq>
              <p:cTn id="348" dur="indefinite" nodeType="mainSeq"/>
              <p:prevCondLst>
                <p:cond delay="0" evt="onPrev">
                  <p:tgtEl>
                    <p:sldTgt/>
                  </p:tgtEl>
                </p:cond>
              </p:prevCondLst>
              <p:nextCondLst>
                <p:cond delay="0"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Control Flow Functions - IF</a:t>
            </a:r>
            <a:endParaRPr b="0" lang="en-IN" sz="3200" spc="-1" strike="noStrike">
              <a:latin typeface="Arial"/>
            </a:endParaRPr>
          </a:p>
        </p:txBody>
      </p:sp>
      <p:sp>
        <p:nvSpPr>
          <p:cNvPr id="895" name="CustomShape 2"/>
          <p:cNvSpPr/>
          <p:nvPr/>
        </p:nvSpPr>
        <p:spPr>
          <a:xfrm>
            <a:off x="101520" y="819000"/>
            <a:ext cx="14983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IF function</a:t>
            </a:r>
            <a:endParaRPr b="0" lang="en-IN" sz="2000" spc="-1" strike="noStrike">
              <a:latin typeface="Arial"/>
            </a:endParaRPr>
          </a:p>
        </p:txBody>
      </p:sp>
      <p:sp>
        <p:nvSpPr>
          <p:cNvPr id="896" name="CustomShape 3"/>
          <p:cNvSpPr/>
          <p:nvPr/>
        </p:nvSpPr>
        <p:spPr>
          <a:xfrm>
            <a:off x="101520" y="1371600"/>
            <a:ext cx="88898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If </a:t>
            </a:r>
            <a:r>
              <a:rPr b="1" lang="en-IN" sz="1800" spc="-1" strike="noStrike">
                <a:solidFill>
                  <a:srgbClr val="222222"/>
                </a:solidFill>
                <a:latin typeface="arial"/>
              </a:rPr>
              <a:t>expr1 is TRUE or expr1 &lt;&gt; 0 or expr1 &lt;&gt; NULL</a:t>
            </a:r>
            <a:r>
              <a:rPr b="0" lang="en-IN" sz="1800" spc="-1" strike="noStrike">
                <a:solidFill>
                  <a:srgbClr val="222222"/>
                </a:solidFill>
                <a:latin typeface="arial"/>
              </a:rPr>
              <a:t>, then IF() returns expr2, otherwise it returns expr3, </a:t>
            </a:r>
            <a:r>
              <a:rPr b="1" lang="en-IN" sz="1800" spc="-1" strike="noStrike">
                <a:solidFill>
                  <a:srgbClr val="222222"/>
                </a:solidFill>
                <a:latin typeface="arial"/>
              </a:rPr>
              <a:t>it returns either numeric or string value.</a:t>
            </a:r>
            <a:endParaRPr b="0" lang="en-IN" sz="1800" spc="-1" strike="noStrike">
              <a:latin typeface="Arial"/>
            </a:endParaRPr>
          </a:p>
        </p:txBody>
      </p:sp>
      <p:sp>
        <p:nvSpPr>
          <p:cNvPr id="897" name="CustomShape 4"/>
          <p:cNvSpPr/>
          <p:nvPr/>
        </p:nvSpPr>
        <p:spPr>
          <a:xfrm>
            <a:off x="152280" y="2242080"/>
            <a:ext cx="8838720" cy="45792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IF(expr1, expr2 , expr3) </a:t>
            </a:r>
            <a:endParaRPr b="0" lang="en-IN" sz="2000" spc="-1" strike="noStrike">
              <a:latin typeface="Arial"/>
            </a:endParaRPr>
          </a:p>
        </p:txBody>
      </p:sp>
      <p:sp>
        <p:nvSpPr>
          <p:cNvPr id="898" name="CustomShape 5"/>
          <p:cNvSpPr/>
          <p:nvPr/>
        </p:nvSpPr>
        <p:spPr>
          <a:xfrm>
            <a:off x="152280" y="2819520"/>
            <a:ext cx="8838720" cy="3107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IF(1 &gt; 2, 2, 3) </a:t>
            </a:r>
            <a:r>
              <a:rPr b="0" lang="en-IN" sz="1800" spc="-1" strike="noStrike">
                <a:solidFill>
                  <a:srgbClr val="000000"/>
                </a:solidFill>
                <a:latin typeface="Arial"/>
                <a:ea typeface="Times New Roman"/>
              </a:rPr>
              <a:t>as R1;</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 </a:t>
            </a:r>
            <a:r>
              <a:rPr b="0" lang="en-IN" sz="1800" spc="-1" strike="noStrike">
                <a:solidFill>
                  <a:srgbClr val="dd4a68"/>
                </a:solidFill>
                <a:latin typeface="Arial"/>
                <a:ea typeface="Times New Roman"/>
              </a:rPr>
              <a:t>IF(sal = 3000, 'Ok', 'Not Bad') </a:t>
            </a:r>
            <a:r>
              <a:rPr b="0" lang="en-IN" sz="1800" spc="-1" strike="noStrike">
                <a:solidFill>
                  <a:srgbClr val="000000"/>
                </a:solidFill>
                <a:latin typeface="Arial"/>
                <a:ea typeface="Times New Roman"/>
              </a:rPr>
              <a:t>R1</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ename, sal, </a:t>
            </a:r>
            <a:r>
              <a:rPr b="0" lang="en-IN" sz="1800" spc="-1" strike="noStrike">
                <a:solidFill>
                  <a:srgbClr val="dd4a68"/>
                </a:solidFill>
                <a:latin typeface="Arial"/>
                <a:ea typeface="Times New Roman"/>
              </a:rPr>
              <a:t>IF(sal = 3000 and ename = 'FORD', 'Y', 'N') </a:t>
            </a:r>
            <a:r>
              <a:rPr b="0" lang="en-IN" sz="1800" spc="-1" strike="noStrike">
                <a:solidFill>
                  <a:srgbClr val="000000"/>
                </a:solidFill>
                <a:latin typeface="Arial"/>
                <a:ea typeface="Times New Roman"/>
              </a:rPr>
              <a:t>R1</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a:t>
            </a:r>
            <a:r>
              <a:rPr b="0" lang="en-IN" sz="1800" spc="-1" strike="noStrike">
                <a:solidFill>
                  <a:srgbClr val="000000"/>
                </a:solidFill>
                <a:latin typeface="Arial"/>
                <a:ea typeface="Times New Roman"/>
              </a:rPr>
              <a:t>EMP;</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ename, sal, comm, </a:t>
            </a:r>
            <a:r>
              <a:rPr b="0" lang="en-IN" sz="1800" spc="-1" strike="noStrike">
                <a:solidFill>
                  <a:srgbClr val="dd4a68"/>
                </a:solidFill>
                <a:latin typeface="Arial"/>
                <a:ea typeface="Times New Roman"/>
              </a:rPr>
              <a:t>IF(comm is NULL &amp;&amp; ename = 'FORD', 'Y', 'N') </a:t>
            </a:r>
            <a:r>
              <a:rPr b="0" lang="en-IN" sz="1800" spc="-1" strike="noStrike">
                <a:solidFill>
                  <a:srgbClr val="000000"/>
                </a:solidFill>
                <a:latin typeface="Arial"/>
                <a:ea typeface="Times New Roman"/>
              </a:rPr>
              <a:t>R1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a:t>
            </a:r>
            <a:r>
              <a:rPr b="0" lang="en-IN" sz="1800" spc="-1" strike="noStrike">
                <a:solidFill>
                  <a:srgbClr val="000000"/>
                </a:solidFill>
                <a:latin typeface="Arial"/>
                <a:ea typeface="Times New Roman"/>
              </a:rPr>
              <a:t>EMP;</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a:t>
            </a:r>
            <a:r>
              <a:rPr b="0" lang="en-IN" sz="1800" spc="-1" strike="noStrike">
                <a:solidFill>
                  <a:srgbClr val="dd4a68"/>
                </a:solidFill>
                <a:latin typeface="Arial"/>
                <a:ea typeface="Times New Roman"/>
              </a:rPr>
              <a:t>IF(deptno = 10, 'Sales', IF(deptno = 20 , 'Purchase' ,'N/A')) </a:t>
            </a:r>
            <a:r>
              <a:rPr b="0" lang="en-IN" sz="1800" spc="-1" strike="noStrike">
                <a:solidFill>
                  <a:srgbClr val="000000"/>
                </a:solidFill>
                <a:latin typeface="Arial"/>
                <a:ea typeface="Times New Roman"/>
              </a:rPr>
              <a:t>R1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a:t>
            </a:r>
            <a:r>
              <a:rPr b="0" lang="en-IN" sz="1800" spc="-1" strike="noStrike">
                <a:solidFill>
                  <a:srgbClr val="000000"/>
                </a:solidFill>
                <a:latin typeface="Arial"/>
                <a:ea typeface="Times New Roman"/>
              </a:rPr>
              <a:t>EMP;</a:t>
            </a:r>
            <a:endParaRPr b="0" lang="en-IN" sz="1800" spc="-1" strike="noStrike">
              <a:latin typeface="Arial"/>
            </a:endParaRPr>
          </a:p>
        </p:txBody>
      </p:sp>
      <p:sp>
        <p:nvSpPr>
          <p:cNvPr id="899" name="CustomShape 6"/>
          <p:cNvSpPr/>
          <p:nvPr/>
        </p:nvSpPr>
        <p:spPr>
          <a:xfrm>
            <a:off x="152280" y="4800600"/>
            <a:ext cx="8838720" cy="399600"/>
          </a:xfrm>
          <a:prstGeom prst="rect">
            <a:avLst/>
          </a:prstGeom>
          <a:noFill/>
          <a:ln>
            <a:noFill/>
          </a:ln>
        </p:spPr>
        <p:style>
          <a:lnRef idx="0"/>
          <a:fillRef idx="0"/>
          <a:effectRef idx="0"/>
          <a:fontRef idx="minor"/>
        </p:style>
      </p:sp>
    </p:spTree>
  </p:cSld>
  <p:timing>
    <p:tnLst>
      <p:par>
        <p:cTn id="349" dur="indefinite" restart="never" nodeType="tmRoot">
          <p:childTnLst>
            <p:seq>
              <p:cTn id="350" dur="indefinite" nodeType="mainSeq"/>
              <p:prevCondLst>
                <p:cond delay="0" evt="onPrev">
                  <p:tgtEl>
                    <p:sldTgt/>
                  </p:tgtEl>
                </p:cond>
              </p:prevCondLst>
              <p:nextCondLst>
                <p:cond delay="0"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Control Flow Functions - NULLIF</a:t>
            </a:r>
            <a:endParaRPr b="0" lang="en-IN" sz="3200" spc="-1" strike="noStrike">
              <a:latin typeface="Arial"/>
            </a:endParaRPr>
          </a:p>
        </p:txBody>
      </p:sp>
      <p:sp>
        <p:nvSpPr>
          <p:cNvPr id="901" name="CustomShape 2"/>
          <p:cNvSpPr/>
          <p:nvPr/>
        </p:nvSpPr>
        <p:spPr>
          <a:xfrm>
            <a:off x="101520" y="819000"/>
            <a:ext cx="21841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NULLIF function</a:t>
            </a:r>
            <a:endParaRPr b="0" lang="en-IN" sz="2000" spc="-1" strike="noStrike">
              <a:latin typeface="Arial"/>
            </a:endParaRPr>
          </a:p>
        </p:txBody>
      </p:sp>
      <p:sp>
        <p:nvSpPr>
          <p:cNvPr id="902" name="CustomShape 3"/>
          <p:cNvSpPr/>
          <p:nvPr/>
        </p:nvSpPr>
        <p:spPr>
          <a:xfrm>
            <a:off x="101520" y="1371600"/>
            <a:ext cx="8889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Returns </a:t>
            </a:r>
            <a:r>
              <a:rPr b="1" lang="en-IN" sz="1800" spc="-1" strike="noStrike">
                <a:solidFill>
                  <a:srgbClr val="222222"/>
                </a:solidFill>
                <a:latin typeface="arial"/>
              </a:rPr>
              <a:t>NULL</a:t>
            </a:r>
            <a:r>
              <a:rPr b="0" lang="en-IN" sz="1800" spc="-1" strike="noStrike">
                <a:solidFill>
                  <a:srgbClr val="222222"/>
                </a:solidFill>
                <a:latin typeface="arial"/>
              </a:rPr>
              <a:t> if expr1 = expr2 is true, otherwise returns expr1.</a:t>
            </a:r>
            <a:endParaRPr b="0" lang="en-IN" sz="1800" spc="-1" strike="noStrike">
              <a:latin typeface="Arial"/>
            </a:endParaRPr>
          </a:p>
        </p:txBody>
      </p:sp>
      <p:sp>
        <p:nvSpPr>
          <p:cNvPr id="903" name="CustomShape 4"/>
          <p:cNvSpPr/>
          <p:nvPr/>
        </p:nvSpPr>
        <p:spPr>
          <a:xfrm>
            <a:off x="152280" y="1982520"/>
            <a:ext cx="8838720" cy="45792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NULLIF(expr1, expr2) </a:t>
            </a:r>
            <a:endParaRPr b="0" lang="en-IN" sz="2000" spc="-1" strike="noStrike">
              <a:latin typeface="Arial"/>
            </a:endParaRPr>
          </a:p>
        </p:txBody>
      </p:sp>
      <p:sp>
        <p:nvSpPr>
          <p:cNvPr id="904" name="CustomShape 5"/>
          <p:cNvSpPr/>
          <p:nvPr/>
        </p:nvSpPr>
        <p:spPr>
          <a:xfrm>
            <a:off x="152280" y="2514600"/>
            <a:ext cx="8838720" cy="9126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NULLIF(1, 1) as R1;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NULLIF(1, 2) as R1;</a:t>
            </a:r>
            <a:endParaRPr b="0" lang="en-IN" sz="1800" spc="-1" strike="noStrike">
              <a:latin typeface="Arial"/>
            </a:endParaRPr>
          </a:p>
        </p:txBody>
      </p:sp>
    </p:spTree>
  </p:cSld>
  <p:timing>
    <p:tnLst>
      <p:par>
        <p:cTn id="351" dur="indefinite" restart="never" nodeType="tmRoot">
          <p:childTnLst>
            <p:seq>
              <p:cTn id="352" dur="indefinite" nodeType="mainSeq"/>
              <p:prevCondLst>
                <p:cond delay="0" evt="onPrev">
                  <p:tgtEl>
                    <p:sldTgt/>
                  </p:tgtEl>
                </p:cond>
              </p:prevCondLst>
              <p:nextCondLst>
                <p:cond delay="0"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Control Flow Functions - CASE</a:t>
            </a:r>
            <a:endParaRPr b="0" lang="en-IN" sz="3200" spc="-1" strike="noStrike">
              <a:latin typeface="Arial"/>
            </a:endParaRPr>
          </a:p>
        </p:txBody>
      </p:sp>
      <p:sp>
        <p:nvSpPr>
          <p:cNvPr id="906" name="CustomShape 2"/>
          <p:cNvSpPr/>
          <p:nvPr/>
        </p:nvSpPr>
        <p:spPr>
          <a:xfrm>
            <a:off x="101520" y="819000"/>
            <a:ext cx="21841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CASE function</a:t>
            </a:r>
            <a:endParaRPr b="0" lang="en-IN" sz="2000" spc="-1" strike="noStrike">
              <a:latin typeface="Arial"/>
            </a:endParaRPr>
          </a:p>
        </p:txBody>
      </p:sp>
      <p:sp>
        <p:nvSpPr>
          <p:cNvPr id="907" name="CustomShape 3"/>
          <p:cNvSpPr/>
          <p:nvPr/>
        </p:nvSpPr>
        <p:spPr>
          <a:xfrm>
            <a:off x="152280" y="2212560"/>
            <a:ext cx="8838720" cy="76284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CASE value WHEN [compare_value] THEN result [WHEN [compare_value] THEN result ...] [ELSE result] END</a:t>
            </a:r>
            <a:endParaRPr b="0" lang="en-IN" sz="2000" spc="-1" strike="noStrike">
              <a:latin typeface="Arial"/>
            </a:endParaRPr>
          </a:p>
        </p:txBody>
      </p:sp>
      <p:sp>
        <p:nvSpPr>
          <p:cNvPr id="908" name="CustomShape 4"/>
          <p:cNvSpPr/>
          <p:nvPr/>
        </p:nvSpPr>
        <p:spPr>
          <a:xfrm>
            <a:off x="152280" y="32004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a:t>
            </a:r>
            <a:r>
              <a:rPr b="0" lang="en-IN" sz="1800" spc="-1" strike="noStrike">
                <a:solidFill>
                  <a:srgbClr val="dd4a68"/>
                </a:solidFill>
                <a:latin typeface="Arial"/>
                <a:ea typeface="Times New Roman"/>
              </a:rPr>
              <a:t>CASE </a:t>
            </a:r>
            <a:r>
              <a:rPr b="0" lang="en-IN" sz="1800" spc="-1" strike="noStrike">
                <a:solidFill>
                  <a:srgbClr val="000000"/>
                </a:solidFill>
                <a:latin typeface="Arial"/>
                <a:ea typeface="Times New Roman"/>
              </a:rPr>
              <a:t>deptno</a:t>
            </a:r>
            <a:r>
              <a:rPr b="0" lang="en-IN" sz="1800" spc="-1" strike="noStrike">
                <a:solidFill>
                  <a:srgbClr val="dd4a68"/>
                </a:solidFill>
                <a:latin typeface="Arial"/>
                <a:ea typeface="Times New Roman"/>
              </a:rPr>
              <a:t> when </a:t>
            </a:r>
            <a:r>
              <a:rPr b="0" lang="en-IN" sz="1800" spc="-1" strike="noStrike">
                <a:solidFill>
                  <a:srgbClr val="000000"/>
                </a:solidFill>
                <a:latin typeface="Arial"/>
                <a:ea typeface="Times New Roman"/>
              </a:rPr>
              <a:t>10</a:t>
            </a:r>
            <a:r>
              <a:rPr b="0" lang="en-IN" sz="1800" spc="-1" strike="noStrike">
                <a:solidFill>
                  <a:srgbClr val="dd4a68"/>
                </a:solidFill>
                <a:latin typeface="Arial"/>
                <a:ea typeface="Times New Roman"/>
              </a:rPr>
              <a:t> then </a:t>
            </a:r>
            <a:r>
              <a:rPr b="0" lang="en-IN" sz="1800" spc="-1" strike="noStrike">
                <a:solidFill>
                  <a:srgbClr val="000000"/>
                </a:solidFill>
                <a:latin typeface="Arial"/>
                <a:ea typeface="Times New Roman"/>
              </a:rPr>
              <a:t>'Accounts'</a:t>
            </a:r>
            <a:r>
              <a:rPr b="0" lang="en-IN" sz="1800" spc="-1" strike="noStrike">
                <a:solidFill>
                  <a:srgbClr val="dd4a68"/>
                </a:solidFill>
                <a:latin typeface="Arial"/>
                <a:ea typeface="Times New Roman"/>
              </a:rPr>
              <a:t> when </a:t>
            </a:r>
            <a:r>
              <a:rPr b="0" lang="en-IN" sz="1800" spc="-1" strike="noStrike">
                <a:solidFill>
                  <a:srgbClr val="000000"/>
                </a:solidFill>
                <a:latin typeface="Arial"/>
                <a:ea typeface="Times New Roman"/>
              </a:rPr>
              <a:t>20</a:t>
            </a:r>
            <a:r>
              <a:rPr b="0" lang="en-IN" sz="1800" spc="-1" strike="noStrike">
                <a:solidFill>
                  <a:srgbClr val="dd4a68"/>
                </a:solidFill>
                <a:latin typeface="Arial"/>
                <a:ea typeface="Times New Roman"/>
              </a:rPr>
              <a:t> then 'Sales' ELSE 'N/A' END  </a:t>
            </a:r>
            <a:r>
              <a:rPr b="0" lang="en-IN" sz="1800" spc="-1" strike="noStrike">
                <a:solidFill>
                  <a:srgbClr val="000000"/>
                </a:solidFill>
                <a:latin typeface="Arial"/>
                <a:ea typeface="Times New Roman"/>
              </a:rPr>
              <a:t>R1</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
        <p:nvSpPr>
          <p:cNvPr id="909" name="CustomShape 5"/>
          <p:cNvSpPr/>
          <p:nvPr/>
        </p:nvSpPr>
        <p:spPr>
          <a:xfrm>
            <a:off x="101520" y="1371600"/>
            <a:ext cx="88898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Returns the result for the first condition that is true. If there was no matching result value, the result after ELSE is returned, or NULL if there is no ELSE part.</a:t>
            </a:r>
            <a:endParaRPr b="0" lang="en-IN" sz="1800" spc="-1" strike="noStrike">
              <a:latin typeface="Arial"/>
            </a:endParaRPr>
          </a:p>
        </p:txBody>
      </p:sp>
      <p:sp>
        <p:nvSpPr>
          <p:cNvPr id="910" name="CustomShape 6"/>
          <p:cNvSpPr/>
          <p:nvPr/>
        </p:nvSpPr>
        <p:spPr>
          <a:xfrm>
            <a:off x="119520" y="40986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0000"/>
                </a:solidFill>
                <a:latin typeface="Arial"/>
                <a:ea typeface="Times New Roman"/>
              </a:rPr>
              <a:t>SELECT</a:t>
            </a:r>
            <a:r>
              <a:rPr b="0" lang="en-IN" sz="1800" spc="-1" strike="noStrike">
                <a:solidFill>
                  <a:srgbClr val="ff0000"/>
                </a:solidFill>
                <a:latin typeface="Arial"/>
                <a:ea typeface="Times New Roman"/>
              </a:rPr>
              <a:t> deptno, CASE deptno when 10 then 'Accounts' ELSE 'N/A' END  CASE FROM EMP;  </a:t>
            </a:r>
            <a:r>
              <a:rPr b="0" lang="en-IN" sz="1800" spc="-1" strike="noStrike">
                <a:solidFill>
                  <a:srgbClr val="92d050"/>
                </a:solidFill>
                <a:latin typeface="Arial"/>
                <a:ea typeface="Times New Roman"/>
              </a:rPr>
              <a:t>// error</a:t>
            </a:r>
            <a:endParaRPr b="0" lang="en-IN" sz="1800" spc="-1" strike="noStrike">
              <a:latin typeface="Arial"/>
            </a:endParaRPr>
          </a:p>
        </p:txBody>
      </p:sp>
    </p:spTree>
  </p:cSld>
  <p:timing>
    <p:tnLst>
      <p:par>
        <p:cTn id="353" dur="indefinite" restart="never" nodeType="tmRoot">
          <p:childTnLst>
            <p:seq>
              <p:cTn id="354" dur="indefinite" nodeType="mainSeq"/>
              <p:prevCondLst>
                <p:cond delay="0" evt="onPrev">
                  <p:tgtEl>
                    <p:sldTgt/>
                  </p:tgtEl>
                </p:cond>
              </p:prevCondLst>
              <p:nextCondLst>
                <p:cond delay="0"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Control Flow Functions - CASE</a:t>
            </a:r>
            <a:endParaRPr b="0" lang="en-IN" sz="3200" spc="-1" strike="noStrike">
              <a:latin typeface="Arial"/>
            </a:endParaRPr>
          </a:p>
        </p:txBody>
      </p:sp>
      <p:sp>
        <p:nvSpPr>
          <p:cNvPr id="912" name="CustomShape 2"/>
          <p:cNvSpPr/>
          <p:nvPr/>
        </p:nvSpPr>
        <p:spPr>
          <a:xfrm>
            <a:off x="101520" y="819000"/>
            <a:ext cx="218412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CASE function</a:t>
            </a:r>
            <a:endParaRPr b="0" lang="en-IN" sz="2000" spc="-1" strike="noStrike">
              <a:latin typeface="Arial"/>
            </a:endParaRPr>
          </a:p>
        </p:txBody>
      </p:sp>
      <p:sp>
        <p:nvSpPr>
          <p:cNvPr id="913" name="CustomShape 3"/>
          <p:cNvSpPr/>
          <p:nvPr/>
        </p:nvSpPr>
        <p:spPr>
          <a:xfrm>
            <a:off x="101520" y="1371600"/>
            <a:ext cx="88898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arial"/>
              </a:rPr>
              <a:t>Returns the result for the first condition that is true. If there was no matching result value, the result after ELSE is returned, or NULL if there is no ELSE part.</a:t>
            </a:r>
            <a:endParaRPr b="0" lang="en-IN" sz="1800" spc="-1" strike="noStrike">
              <a:latin typeface="Arial"/>
            </a:endParaRPr>
          </a:p>
        </p:txBody>
      </p:sp>
      <p:sp>
        <p:nvSpPr>
          <p:cNvPr id="914" name="CustomShape 4"/>
          <p:cNvSpPr/>
          <p:nvPr/>
        </p:nvSpPr>
        <p:spPr>
          <a:xfrm>
            <a:off x="152280" y="2212560"/>
            <a:ext cx="8838720" cy="76284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CASE WHEN [condition] THEN result [WHEN [condition] THEN result ...] [ELSE result] END </a:t>
            </a:r>
            <a:endParaRPr b="0" lang="en-IN" sz="2000" spc="-1" strike="noStrike">
              <a:latin typeface="Arial"/>
            </a:endParaRPr>
          </a:p>
        </p:txBody>
      </p:sp>
      <p:sp>
        <p:nvSpPr>
          <p:cNvPr id="915" name="CustomShape 5"/>
          <p:cNvSpPr/>
          <p:nvPr/>
        </p:nvSpPr>
        <p:spPr>
          <a:xfrm>
            <a:off x="101520" y="312408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a:t>
            </a:r>
            <a:r>
              <a:rPr b="0" lang="en-IN" sz="1800" spc="-1" strike="noStrike">
                <a:solidFill>
                  <a:srgbClr val="dd4a68"/>
                </a:solidFill>
                <a:latin typeface="Arial"/>
                <a:ea typeface="Times New Roman"/>
              </a:rPr>
              <a:t>CASE when </a:t>
            </a:r>
            <a:r>
              <a:rPr b="0" lang="en-IN" sz="1800" spc="-1" strike="noStrike">
                <a:solidFill>
                  <a:srgbClr val="000000"/>
                </a:solidFill>
                <a:latin typeface="Arial"/>
                <a:ea typeface="Times New Roman"/>
              </a:rPr>
              <a:t>deptno = 10 </a:t>
            </a:r>
            <a:r>
              <a:rPr b="0" lang="en-IN" sz="1800" spc="-1" strike="noStrike">
                <a:solidFill>
                  <a:srgbClr val="dd4a68"/>
                </a:solidFill>
                <a:latin typeface="Arial"/>
                <a:ea typeface="Times New Roman"/>
              </a:rPr>
              <a:t>then</a:t>
            </a:r>
            <a:r>
              <a:rPr b="0" lang="en-IN" sz="1800" spc="-1" strike="noStrike">
                <a:solidFill>
                  <a:srgbClr val="000000"/>
                </a:solidFill>
                <a:latin typeface="Arial"/>
                <a:ea typeface="Times New Roman"/>
              </a:rPr>
              <a:t> 'Sales' </a:t>
            </a:r>
            <a:r>
              <a:rPr b="0" lang="en-IN" sz="1800" spc="-1" strike="noStrike">
                <a:solidFill>
                  <a:srgbClr val="dd4a68"/>
                </a:solidFill>
                <a:latin typeface="Arial"/>
                <a:ea typeface="Times New Roman"/>
              </a:rPr>
              <a:t>when </a:t>
            </a:r>
            <a:r>
              <a:rPr b="0" lang="en-IN" sz="1800" spc="-1" strike="noStrike">
                <a:solidFill>
                  <a:srgbClr val="000000"/>
                </a:solidFill>
                <a:latin typeface="Arial"/>
                <a:ea typeface="Times New Roman"/>
              </a:rPr>
              <a:t>deptno = 20 </a:t>
            </a:r>
            <a:r>
              <a:rPr b="0" lang="en-IN" sz="1800" spc="-1" strike="noStrike">
                <a:solidFill>
                  <a:srgbClr val="dd4a68"/>
                </a:solidFill>
                <a:latin typeface="Arial"/>
                <a:ea typeface="Times New Roman"/>
              </a:rPr>
              <a:t>then</a:t>
            </a:r>
            <a:r>
              <a:rPr b="0" lang="en-IN" sz="1800" spc="-1" strike="noStrike">
                <a:solidFill>
                  <a:srgbClr val="000000"/>
                </a:solidFill>
                <a:latin typeface="Arial"/>
                <a:ea typeface="Times New Roman"/>
              </a:rPr>
              <a:t> 'Purchase'</a:t>
            </a:r>
            <a:r>
              <a:rPr b="0" lang="en-IN" sz="1800" spc="-1" strike="noStrike">
                <a:solidFill>
                  <a:srgbClr val="dd4a68"/>
                </a:solidFill>
                <a:latin typeface="Arial"/>
                <a:ea typeface="Times New Roman"/>
              </a:rPr>
              <a:t> ELSE </a:t>
            </a:r>
            <a:r>
              <a:rPr b="0" lang="en-IN" sz="1800" spc="-1" strike="noStrike">
                <a:solidFill>
                  <a:srgbClr val="000000"/>
                </a:solidFill>
                <a:latin typeface="Arial"/>
                <a:ea typeface="Times New Roman"/>
              </a:rPr>
              <a:t>'N/A'</a:t>
            </a:r>
            <a:r>
              <a:rPr b="0" lang="en-IN" sz="1800" spc="-1" strike="noStrike">
                <a:solidFill>
                  <a:srgbClr val="dd4a68"/>
                </a:solidFill>
                <a:latin typeface="Arial"/>
                <a:ea typeface="Times New Roman"/>
              </a:rPr>
              <a:t> END </a:t>
            </a:r>
            <a:r>
              <a:rPr b="0" lang="en-IN" sz="1800" spc="-1" strike="noStrike">
                <a:solidFill>
                  <a:srgbClr val="000000"/>
                </a:solidFill>
                <a:latin typeface="Arial"/>
                <a:ea typeface="Times New Roman"/>
              </a:rPr>
              <a:t>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Tree>
  </p:cSld>
  <p:timing>
    <p:tnLst>
      <p:par>
        <p:cTn id="355" dur="indefinite" restart="never" nodeType="tmRoot">
          <p:childTnLst>
            <p:seq>
              <p:cTn id="356" dur="indefinite" nodeType="mainSeq"/>
              <p:prevCondLst>
                <p:cond delay="0" evt="onPrev">
                  <p:tgtEl>
                    <p:sldTgt/>
                  </p:tgtEl>
                </p:cond>
              </p:prevCondLst>
              <p:nextCondLst>
                <p:cond delay="0"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Date and Time Functions</a:t>
            </a:r>
            <a:endParaRPr b="0" lang="en-IN" sz="4800" spc="-1" strike="noStrike">
              <a:latin typeface="Arial"/>
            </a:endParaRPr>
          </a:p>
        </p:txBody>
      </p:sp>
    </p:spTree>
  </p:cSld>
  <p:timing>
    <p:tnLst>
      <p:par>
        <p:cTn id="357" dur="indefinite" restart="never" nodeType="tmRoot">
          <p:childTnLst>
            <p:seq>
              <p:cTn id="358"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152280" y="1905120"/>
            <a:ext cx="8838720" cy="16761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a relational database management system?</a:t>
            </a:r>
            <a:endParaRPr b="0" lang="en-IN" sz="4800" spc="-1" strike="noStrike">
              <a:latin typeface="Arial"/>
            </a:endParaRPr>
          </a:p>
        </p:txBody>
      </p:sp>
      <p:pic>
        <p:nvPicPr>
          <p:cNvPr id="193" name="Picture 2" descr=""/>
          <p:cNvPicPr/>
          <p:nvPr/>
        </p:nvPicPr>
        <p:blipFill>
          <a:blip r:embed="rId1"/>
          <a:stretch/>
        </p:blipFill>
        <p:spPr>
          <a:xfrm>
            <a:off x="1023840" y="3571920"/>
            <a:ext cx="7048080" cy="276192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CustomShape 1"/>
          <p:cNvSpPr/>
          <p:nvPr/>
        </p:nvSpPr>
        <p:spPr>
          <a:xfrm>
            <a:off x="152280" y="914400"/>
            <a:ext cx="8838720" cy="11268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222222"/>
                </a:solidFill>
                <a:latin typeface="arial"/>
              </a:rPr>
              <a:t>In MySQL, the </a:t>
            </a:r>
            <a:r>
              <a:rPr b="1" lang="en-IN" sz="2400" spc="-1" strike="noStrike">
                <a:solidFill>
                  <a:srgbClr val="365860"/>
                </a:solidFill>
                <a:latin typeface="arial"/>
              </a:rPr>
              <a:t>NOW()</a:t>
            </a:r>
            <a:r>
              <a:rPr b="0" lang="en-IN" sz="2000" spc="-1" strike="noStrike">
                <a:solidFill>
                  <a:srgbClr val="222222"/>
                </a:solidFill>
                <a:latin typeface="arial"/>
              </a:rPr>
              <a:t> function returns a default value for a </a:t>
            </a:r>
            <a:r>
              <a:rPr b="1" lang="en-IN" sz="2000" spc="-1" strike="noStrike">
                <a:solidFill>
                  <a:srgbClr val="222222"/>
                </a:solidFill>
                <a:latin typeface="arial"/>
              </a:rPr>
              <a:t>DATETIME</a:t>
            </a:r>
            <a:r>
              <a:rPr b="0" lang="en-IN" sz="2000" spc="-1" strike="noStrike">
                <a:solidFill>
                  <a:srgbClr val="222222"/>
                </a:solidFill>
                <a:latin typeface="arial"/>
              </a:rPr>
              <a:t>.</a:t>
            </a:r>
            <a:endParaRPr b="0" lang="en-IN" sz="2000" spc="-1" strike="noStrike">
              <a:latin typeface="Arial"/>
            </a:endParaRPr>
          </a:p>
          <a:p>
            <a:pPr>
              <a:lnSpc>
                <a:spcPct val="100000"/>
              </a:lnSpc>
            </a:pPr>
            <a:r>
              <a:rPr b="0" lang="en-IN" sz="2000" spc="-1" strike="noStrike">
                <a:solidFill>
                  <a:srgbClr val="000000"/>
                </a:solidFill>
                <a:latin typeface="Gill Sans MT"/>
              </a:rPr>
              <a:t>MySQL inserts the current </a:t>
            </a:r>
            <a:r>
              <a:rPr b="1" lang="en-IN" sz="2400" spc="-1" strike="noStrike">
                <a:solidFill>
                  <a:srgbClr val="222222"/>
                </a:solidFill>
                <a:latin typeface="arial"/>
              </a:rPr>
              <a:t>date and time </a:t>
            </a:r>
            <a:r>
              <a:rPr b="0" lang="en-IN" sz="2000" spc="-1" strike="noStrike">
                <a:solidFill>
                  <a:srgbClr val="000000"/>
                </a:solidFill>
                <a:latin typeface="Gill Sans MT"/>
              </a:rPr>
              <a:t>into the column whose default value is NOW().</a:t>
            </a:r>
            <a:endParaRPr b="0" lang="en-IN" sz="2000" spc="-1" strike="noStrike">
              <a:latin typeface="Arial"/>
            </a:endParaRPr>
          </a:p>
        </p:txBody>
      </p:sp>
      <p:sp>
        <p:nvSpPr>
          <p:cNvPr id="918" name="CustomShape 2"/>
          <p:cNvSpPr/>
          <p:nvPr/>
        </p:nvSpPr>
        <p:spPr>
          <a:xfrm>
            <a:off x="119880" y="2209680"/>
            <a:ext cx="8795160" cy="10962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 MySQL, the </a:t>
            </a:r>
            <a:r>
              <a:rPr b="1" lang="en-IN" sz="2400" spc="-1" strike="noStrike">
                <a:solidFill>
                  <a:srgbClr val="365860"/>
                </a:solidFill>
                <a:latin typeface="Arial"/>
              </a:rPr>
              <a:t>CURDATE()</a:t>
            </a:r>
            <a:r>
              <a:rPr b="1" lang="en-IN" sz="2400" spc="-1" strike="noStrike">
                <a:solidFill>
                  <a:srgbClr val="222222"/>
                </a:solidFill>
                <a:latin typeface="Arial"/>
              </a:rPr>
              <a:t> </a:t>
            </a:r>
            <a:r>
              <a:rPr b="0" lang="en-IN" sz="1800" spc="-1" strike="noStrike">
                <a:solidFill>
                  <a:srgbClr val="000000"/>
                </a:solidFill>
                <a:latin typeface="Arial"/>
              </a:rPr>
              <a:t>returns the current date in 'YYYY-MM-DD'. </a:t>
            </a:r>
            <a:r>
              <a:rPr b="1" lang="en-IN" sz="2400" spc="-1" strike="noStrike">
                <a:solidFill>
                  <a:srgbClr val="222222"/>
                </a:solidFill>
                <a:latin typeface="Arial"/>
              </a:rPr>
              <a:t>CURRENT_DATE()</a:t>
            </a:r>
            <a:r>
              <a:rPr b="0" lang="en-IN" sz="1800" spc="-1" strike="noStrike">
                <a:solidFill>
                  <a:srgbClr val="000000"/>
                </a:solidFill>
                <a:latin typeface="Arial"/>
              </a:rPr>
              <a:t> and </a:t>
            </a:r>
            <a:r>
              <a:rPr b="1" lang="en-IN" sz="2400" spc="-1" strike="noStrike">
                <a:solidFill>
                  <a:srgbClr val="222222"/>
                </a:solidFill>
                <a:latin typeface="Arial"/>
              </a:rPr>
              <a:t>CURRENT_DATE </a:t>
            </a:r>
            <a:r>
              <a:rPr b="0" lang="en-IN" sz="1800" spc="-1" strike="noStrike">
                <a:solidFill>
                  <a:srgbClr val="000000"/>
                </a:solidFill>
                <a:latin typeface="Arial"/>
              </a:rPr>
              <a:t>are the </a:t>
            </a:r>
            <a:r>
              <a:rPr b="1" lang="en-IN" sz="1800" spc="-1" strike="noStrike">
                <a:solidFill>
                  <a:srgbClr val="ff0000"/>
                </a:solidFill>
                <a:latin typeface="Arial"/>
              </a:rPr>
              <a:t>synonym of CURDATE().</a:t>
            </a:r>
            <a:endParaRPr b="0" lang="en-IN" sz="1800" spc="-1" strike="noStrike">
              <a:latin typeface="Arial"/>
            </a:endParaRPr>
          </a:p>
        </p:txBody>
      </p:sp>
      <p:sp>
        <p:nvSpPr>
          <p:cNvPr id="919" name="CustomShape 3"/>
          <p:cNvSpPr/>
          <p:nvPr/>
        </p:nvSpPr>
        <p:spPr>
          <a:xfrm>
            <a:off x="152280" y="3616560"/>
            <a:ext cx="8762760" cy="10962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 MySQL, the </a:t>
            </a:r>
            <a:r>
              <a:rPr b="1" lang="en-IN" sz="2400" spc="-1" strike="noStrike">
                <a:solidFill>
                  <a:srgbClr val="365860"/>
                </a:solidFill>
                <a:latin typeface="Arial"/>
              </a:rPr>
              <a:t>CURTIME()</a:t>
            </a:r>
            <a:r>
              <a:rPr b="1" lang="en-IN" sz="2400" spc="-1" strike="noStrike">
                <a:solidFill>
                  <a:srgbClr val="222222"/>
                </a:solidFill>
                <a:latin typeface="Arial"/>
              </a:rPr>
              <a:t> </a:t>
            </a:r>
            <a:r>
              <a:rPr b="0" lang="en-IN" sz="1800" spc="-1" strike="noStrike">
                <a:solidFill>
                  <a:srgbClr val="000000"/>
                </a:solidFill>
                <a:latin typeface="Arial"/>
              </a:rPr>
              <a:t>returns the value of current time in 'HH:MM:SS'. </a:t>
            </a:r>
            <a:r>
              <a:rPr b="1" lang="en-IN" sz="2400" spc="-1" strike="noStrike">
                <a:solidFill>
                  <a:srgbClr val="222222"/>
                </a:solidFill>
                <a:latin typeface="Arial"/>
              </a:rPr>
              <a:t>CURRENT_TIME() </a:t>
            </a:r>
            <a:r>
              <a:rPr b="0" lang="en-IN" sz="1800" spc="-1" strike="noStrike">
                <a:solidFill>
                  <a:srgbClr val="000000"/>
                </a:solidFill>
                <a:latin typeface="Arial"/>
              </a:rPr>
              <a:t>and </a:t>
            </a:r>
            <a:r>
              <a:rPr b="1" lang="en-IN" sz="2400" spc="-1" strike="noStrike">
                <a:solidFill>
                  <a:srgbClr val="222222"/>
                </a:solidFill>
                <a:latin typeface="Arial"/>
              </a:rPr>
              <a:t>CURRENT_TIME</a:t>
            </a:r>
            <a:r>
              <a:rPr b="0" lang="en-IN" sz="1800" spc="-1" strike="noStrike">
                <a:solidFill>
                  <a:srgbClr val="000000"/>
                </a:solidFill>
                <a:latin typeface="Arial"/>
              </a:rPr>
              <a:t> are the </a:t>
            </a:r>
            <a:r>
              <a:rPr b="1" lang="en-IN" sz="1800" spc="-1" strike="noStrike">
                <a:solidFill>
                  <a:srgbClr val="ff0000"/>
                </a:solidFill>
                <a:latin typeface="Arial"/>
              </a:rPr>
              <a:t>synonym of CURTIME().</a:t>
            </a:r>
            <a:endParaRPr b="0" lang="en-IN" sz="1800" spc="-1" strike="noStrike">
              <a:latin typeface="Arial"/>
            </a:endParaRPr>
          </a:p>
        </p:txBody>
      </p:sp>
      <p:sp>
        <p:nvSpPr>
          <p:cNvPr id="920" name="CustomShape 4"/>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nSpc>
                <a:spcPct val="100000"/>
              </a:lnSpc>
            </a:pPr>
            <a:r>
              <a:rPr b="1" lang="en-IN" sz="3200" spc="-1" strike="noStrike">
                <a:solidFill>
                  <a:srgbClr val="ffff00"/>
                </a:solidFill>
                <a:latin typeface="Arial"/>
              </a:rPr>
              <a:t>NOW(), CURDATE(), CURTIME()</a:t>
            </a:r>
            <a:endParaRPr b="0" lang="en-IN" sz="3200" spc="-1" strike="noStrike">
              <a:latin typeface="Arial"/>
            </a:endParaRPr>
          </a:p>
        </p:txBody>
      </p:sp>
      <p:sp>
        <p:nvSpPr>
          <p:cNvPr id="921" name="CustomShape 5"/>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Tree>
  </p:cSld>
  <p:timing>
    <p:tnLst>
      <p:par>
        <p:cTn id="359" dur="indefinite" restart="never" nodeType="tmRoot">
          <p:childTnLst>
            <p:seq>
              <p:cTn id="360" dur="indefinite" nodeType="mainSeq"/>
              <p:prevCondLst>
                <p:cond delay="0" evt="onPrev">
                  <p:tgtEl>
                    <p:sldTgt/>
                  </p:tgtEl>
                </p:cond>
              </p:prevCondLst>
              <p:nextCondLst>
                <p:cond delay="0"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228600" y="762120"/>
            <a:ext cx="8838720" cy="13248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CURDATE</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CURTIME</a:t>
            </a:r>
            <a:r>
              <a:rPr b="0" lang="en-IN" sz="1800" spc="-1" strike="noStrike">
                <a:solidFill>
                  <a:srgbClr val="a6a6a6"/>
                </a:solidFill>
                <a:latin typeface="Arial"/>
                <a:ea typeface="Times New Roman"/>
              </a:rPr>
              <a:t>()</a:t>
            </a:r>
            <a:endParaRPr b="0" lang="en-IN" sz="1800" spc="-1" strike="noStrike">
              <a:latin typeface="Arial"/>
            </a:endParaRPr>
          </a:p>
        </p:txBody>
      </p:sp>
      <p:sp>
        <p:nvSpPr>
          <p:cNvPr id="923" name="CustomShape 2"/>
          <p:cNvSpPr/>
          <p:nvPr/>
        </p:nvSpPr>
        <p:spPr>
          <a:xfrm>
            <a:off x="228600" y="2133720"/>
            <a:ext cx="8686440" cy="974160"/>
          </a:xfrm>
          <a:prstGeom prst="rect">
            <a:avLst/>
          </a:prstGeom>
          <a:noFill/>
          <a:ln>
            <a:noFill/>
          </a:ln>
        </p:spPr>
        <p:style>
          <a:lnRef idx="0"/>
          <a:fillRef idx="0"/>
          <a:effectRef idx="0"/>
          <a:fontRef idx="minor"/>
        </p:style>
        <p:txBody>
          <a:bodyPr lIns="90000" rIns="90000" tIns="45000" bIns="45000"/>
          <a:p>
            <a:pPr>
              <a:lnSpc>
                <a:spcPct val="100000"/>
              </a:lnSpc>
            </a:pPr>
            <a:r>
              <a:rPr b="1" i="1" lang="en-IN" sz="1800" spc="-1" strike="noStrike">
                <a:solidFill>
                  <a:srgbClr val="000000"/>
                </a:solidFill>
                <a:latin typeface="Arial"/>
              </a:rPr>
              <a:t>Result in something like this: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NOW()</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CURDATE()</a:t>
            </a:r>
            <a:r>
              <a:rPr b="1" lang="en-IN" sz="1800" spc="-1" strike="noStrike">
                <a:solidFill>
                  <a:srgbClr val="000000"/>
                </a:solidFill>
                <a:latin typeface="Arial"/>
              </a:rPr>
              <a:t>	</a:t>
            </a:r>
            <a:r>
              <a:rPr b="1" lang="en-IN" sz="1800" spc="-1" strike="noStrike">
                <a:solidFill>
                  <a:srgbClr val="000000"/>
                </a:solidFill>
                <a:latin typeface="Arial"/>
              </a:rPr>
              <a:t>	</a:t>
            </a:r>
            <a:r>
              <a:rPr b="1" lang="en-IN" sz="1800" spc="-1" strike="noStrike">
                <a:solidFill>
                  <a:srgbClr val="000000"/>
                </a:solidFill>
                <a:latin typeface="Arial"/>
              </a:rPr>
              <a:t>CURTIME()</a:t>
            </a:r>
            <a:endParaRPr b="0" lang="en-IN" sz="1800" spc="-1" strike="noStrike">
              <a:latin typeface="Arial"/>
            </a:endParaRPr>
          </a:p>
          <a:p>
            <a:pPr>
              <a:lnSpc>
                <a:spcPct val="100000"/>
              </a:lnSpc>
            </a:pPr>
            <a:r>
              <a:rPr b="0" lang="en-IN" sz="1800" spc="-1" strike="noStrike">
                <a:solidFill>
                  <a:srgbClr val="000000"/>
                </a:solidFill>
                <a:latin typeface="Arial"/>
              </a:rPr>
              <a:t>2017-02-11 10:22:31</a:t>
            </a:r>
            <a:r>
              <a:rPr b="1" lang="en-IN" sz="1800" spc="-1" strike="noStrike">
                <a:solidFill>
                  <a:srgbClr val="000000"/>
                </a:solidFill>
                <a:latin typeface="Arial"/>
              </a:rPr>
              <a:t>	</a:t>
            </a:r>
            <a:r>
              <a:rPr b="1" lang="en-IN" sz="1800" spc="-1" strike="noStrike">
                <a:solidFill>
                  <a:srgbClr val="000000"/>
                </a:solidFill>
                <a:latin typeface="Arial"/>
              </a:rPr>
              <a:t>	</a:t>
            </a:r>
            <a:r>
              <a:rPr b="0" lang="en-IN" sz="1800" spc="-1" strike="noStrike">
                <a:solidFill>
                  <a:srgbClr val="000000"/>
                </a:solidFill>
                <a:latin typeface="Arial"/>
              </a:rPr>
              <a:t>2017-02-11</a:t>
            </a:r>
            <a:r>
              <a:rPr b="1" lang="en-IN" sz="1800" spc="-1" strike="noStrike">
                <a:solidFill>
                  <a:srgbClr val="000000"/>
                </a:solidFill>
                <a:latin typeface="Arial"/>
              </a:rPr>
              <a:t>	</a:t>
            </a:r>
            <a:r>
              <a:rPr b="1" lang="en-IN" sz="1800" spc="-1" strike="noStrike">
                <a:solidFill>
                  <a:srgbClr val="000000"/>
                </a:solidFill>
                <a:latin typeface="Arial"/>
              </a:rPr>
              <a:t>	</a:t>
            </a:r>
            <a:r>
              <a:rPr b="0" lang="en-IN" sz="1800" spc="-1" strike="noStrike">
                <a:solidFill>
                  <a:srgbClr val="000000"/>
                </a:solidFill>
                <a:latin typeface="Arial"/>
              </a:rPr>
              <a:t>10:22:31</a:t>
            </a:r>
            <a:endParaRPr b="0" lang="en-IN" sz="1800" spc="-1" strike="noStrike">
              <a:latin typeface="Arial"/>
            </a:endParaRPr>
          </a:p>
        </p:txBody>
      </p:sp>
      <p:sp>
        <p:nvSpPr>
          <p:cNvPr id="924" name="CustomShape 3"/>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nSpc>
                <a:spcPct val="100000"/>
              </a:lnSpc>
            </a:pPr>
            <a:r>
              <a:rPr b="1" lang="en-IN" sz="3200" spc="-1" strike="noStrike">
                <a:solidFill>
                  <a:srgbClr val="ffff00"/>
                </a:solidFill>
                <a:latin typeface="Arial"/>
              </a:rPr>
              <a:t>NOW(), CURDATE(), CURTIME()</a:t>
            </a:r>
            <a:endParaRPr b="0" lang="en-IN" sz="3200" spc="-1" strike="noStrike">
              <a:latin typeface="Arial"/>
            </a:endParaRPr>
          </a:p>
        </p:txBody>
      </p:sp>
      <p:sp>
        <p:nvSpPr>
          <p:cNvPr id="925" name="CustomShape 4"/>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Tree>
  </p:cSld>
  <p:timing>
    <p:tnLst>
      <p:par>
        <p:cTn id="361" dur="indefinite" restart="never" nodeType="tmRoot">
          <p:childTnLst>
            <p:seq>
              <p:cTn id="362" dur="indefinite" nodeType="mainSeq"/>
              <p:prevCondLst>
                <p:cond delay="0" evt="onPrev">
                  <p:tgtEl>
                    <p:sldTgt/>
                  </p:tgtEl>
                </p:cond>
              </p:prevCondLst>
              <p:nextCondLst>
                <p:cond delay="0"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Date()</a:t>
            </a:r>
            <a:endParaRPr b="0" lang="en-IN" sz="3200" spc="-1" strike="noStrike">
              <a:latin typeface="Arial"/>
            </a:endParaRPr>
          </a:p>
        </p:txBody>
      </p:sp>
      <p:sp>
        <p:nvSpPr>
          <p:cNvPr id="927" name="CustomShape 2"/>
          <p:cNvSpPr/>
          <p:nvPr/>
        </p:nvSpPr>
        <p:spPr>
          <a:xfrm>
            <a:off x="228600" y="1676520"/>
            <a:ext cx="39621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DATE(expr)</a:t>
            </a:r>
            <a:endParaRPr b="0" lang="en-IN" sz="2000" spc="-1" strike="noStrike">
              <a:latin typeface="Arial"/>
            </a:endParaRPr>
          </a:p>
        </p:txBody>
      </p:sp>
      <p:sp>
        <p:nvSpPr>
          <p:cNvPr id="928"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29" name="CustomShape 4"/>
          <p:cNvSpPr/>
          <p:nvPr/>
        </p:nvSpPr>
        <p:spPr>
          <a:xfrm>
            <a:off x="228600" y="2362320"/>
            <a:ext cx="8457840" cy="91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DATE</a:t>
            </a:r>
            <a:r>
              <a:rPr b="0" lang="en-IN" sz="1800" spc="-1" strike="noStrike">
                <a:solidFill>
                  <a:srgbClr val="a6a6a6"/>
                </a:solidFill>
                <a:latin typeface="Arial"/>
                <a:ea typeface="Times New Roman"/>
              </a:rPr>
              <a:t>(</a:t>
            </a:r>
            <a:r>
              <a:rPr b="0" lang="en-IN" sz="1800" spc="-1" strike="noStrike">
                <a:solidFill>
                  <a:srgbClr val="92d050"/>
                </a:solidFill>
                <a:latin typeface="Arial"/>
                <a:ea typeface="Times New Roman"/>
              </a:rPr>
              <a:t>"2017-06-15 09:34:21"</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DATE</a:t>
            </a:r>
            <a:r>
              <a:rPr b="0" lang="en-IN" sz="1800" spc="-1" strike="noStrike">
                <a:solidFill>
                  <a:srgbClr val="dd4a68"/>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endParaRPr b="0" lang="en-IN" sz="1800" spc="-1" strike="noStrike">
              <a:latin typeface="Arial"/>
            </a:endParaRPr>
          </a:p>
        </p:txBody>
      </p:sp>
      <p:sp>
        <p:nvSpPr>
          <p:cNvPr id="930" name="CustomShape 5"/>
          <p:cNvSpPr/>
          <p:nvPr/>
        </p:nvSpPr>
        <p:spPr>
          <a:xfrm>
            <a:off x="152280" y="7030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The DATE() function extracts the date value from a date or datetime expression.</a:t>
            </a:r>
            <a:endParaRPr b="0" lang="en-IN" sz="2000" spc="-1" strike="noStrike">
              <a:latin typeface="Arial"/>
            </a:endParaRPr>
          </a:p>
        </p:txBody>
      </p:sp>
      <p:sp>
        <p:nvSpPr>
          <p:cNvPr id="931" name="CustomShape 6"/>
          <p:cNvSpPr/>
          <p:nvPr/>
        </p:nvSpPr>
        <p:spPr>
          <a:xfrm>
            <a:off x="2197800" y="3465360"/>
            <a:ext cx="6857640" cy="364680"/>
          </a:xfrm>
          <a:prstGeom prst="rect">
            <a:avLst/>
          </a:prstGeom>
          <a:solidFill>
            <a:srgbClr val="ffc000"/>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Returns NULL if expression is not a date or a datetime value.</a:t>
            </a:r>
            <a:endParaRPr b="0" lang="en-IN" sz="1800" spc="-1" strike="noStrike">
              <a:latin typeface="Arial"/>
            </a:endParaRPr>
          </a:p>
        </p:txBody>
      </p:sp>
    </p:spTree>
  </p:cSld>
  <p:timing>
    <p:tnLst>
      <p:par>
        <p:cTn id="363" dur="indefinite" restart="never" nodeType="tmRoot">
          <p:childTnLst>
            <p:seq>
              <p:cTn id="364" dur="indefinite" nodeType="mainSeq"/>
              <p:prevCondLst>
                <p:cond delay="0" evt="onPrev">
                  <p:tgtEl>
                    <p:sldTgt/>
                  </p:tgtEl>
                </p:cond>
              </p:prevCondLst>
              <p:nextCondLst>
                <p:cond delay="0"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 or - operator</a:t>
            </a:r>
            <a:endParaRPr b="0" lang="en-IN" sz="3200" spc="-1" strike="noStrike">
              <a:latin typeface="Arial"/>
            </a:endParaRPr>
          </a:p>
        </p:txBody>
      </p:sp>
      <p:sp>
        <p:nvSpPr>
          <p:cNvPr id="933" name="CustomShape 2"/>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34" name="CustomShape 3"/>
          <p:cNvSpPr/>
          <p:nvPr/>
        </p:nvSpPr>
        <p:spPr>
          <a:xfrm>
            <a:off x="185040" y="762120"/>
            <a:ext cx="8719200" cy="33372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Arial"/>
              </a:rPr>
              <a:t>Date arithmetic also can be performed using INTERVAL together with the + or - operator</a:t>
            </a:r>
            <a:endParaRPr b="0" lang="en-IN" sz="1600" spc="-1" strike="noStrike">
              <a:latin typeface="Arial"/>
            </a:endParaRPr>
          </a:p>
        </p:txBody>
      </p:sp>
      <p:sp>
        <p:nvSpPr>
          <p:cNvPr id="935" name="CustomShape 4"/>
          <p:cNvSpPr/>
          <p:nvPr/>
        </p:nvSpPr>
        <p:spPr>
          <a:xfrm>
            <a:off x="185040" y="1113840"/>
            <a:ext cx="8719200" cy="457920"/>
          </a:xfrm>
          <a:prstGeom prst="rect">
            <a:avLst/>
          </a:prstGeom>
          <a:solidFill>
            <a:schemeClr val="bg1"/>
          </a:solidFill>
          <a:ln>
            <a:noFill/>
          </a:ln>
        </p:spPr>
        <p:style>
          <a:lnRef idx="0"/>
          <a:fillRef idx="0"/>
          <a:effectRef idx="0"/>
          <a:fontRef idx="minor"/>
        </p:style>
        <p:txBody>
          <a:bodyPr lIns="0" rIns="0" tIns="0" bIns="152280" anchor="ctr"/>
          <a:p>
            <a:pPr>
              <a:lnSpc>
                <a:spcPct val="100000"/>
              </a:lnSpc>
            </a:pPr>
            <a:r>
              <a:rPr b="0" lang="en-IN" sz="2000" spc="-1" strike="noStrike">
                <a:solidFill>
                  <a:srgbClr val="0077aa"/>
                </a:solidFill>
                <a:latin typeface="Courier New"/>
              </a:rPr>
              <a:t>date + INTERVAL expr unit   /   date - INTERVAL expr unit</a:t>
            </a:r>
            <a:endParaRPr b="0" lang="en-IN" sz="2000" spc="-1" strike="noStrike">
              <a:latin typeface="Arial"/>
            </a:endParaRPr>
          </a:p>
        </p:txBody>
      </p:sp>
      <p:graphicFrame>
        <p:nvGraphicFramePr>
          <p:cNvPr id="936" name="Table 5"/>
          <p:cNvGraphicFramePr/>
          <p:nvPr/>
        </p:nvGraphicFramePr>
        <p:xfrm>
          <a:off x="152280" y="2133720"/>
          <a:ext cx="8838720" cy="3981240"/>
        </p:xfrm>
        <a:graphic>
          <a:graphicData uri="http://schemas.openxmlformats.org/drawingml/2006/table">
            <a:tbl>
              <a:tblPr/>
              <a:tblGrid>
                <a:gridCol w="1981080"/>
                <a:gridCol w="6858000"/>
              </a:tblGrid>
              <a:tr h="442080">
                <a:tc>
                  <a:txBody>
                    <a:bodyPr/>
                    <a:p>
                      <a:pPr>
                        <a:lnSpc>
                          <a:spcPct val="100000"/>
                        </a:lnSpc>
                      </a:pPr>
                      <a:r>
                        <a:rPr b="1" lang="en-IN" sz="1800" spc="-1" strike="noStrike">
                          <a:solidFill>
                            <a:srgbClr val="ffffff"/>
                          </a:solidFill>
                          <a:latin typeface="Arial"/>
                        </a:rPr>
                        <a:t>unit Value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ExpectedexprFormat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75960" rIns="75960" tIns="75960" bIns="75960"/>
                    <a:p>
                      <a:pPr>
                        <a:lnSpc>
                          <a:spcPct val="100000"/>
                        </a:lnSpc>
                      </a:pPr>
                      <a:r>
                        <a:rPr b="0" lang="en-IN" sz="1600" spc="-1" strike="noStrike">
                          <a:solidFill>
                            <a:srgbClr val="298ae5"/>
                          </a:solidFill>
                          <a:latin typeface="Arial"/>
                        </a:rPr>
                        <a:t>SECOND</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SECONDS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MINUTE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MINUTES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HOUR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HOURS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DAYS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WEEK</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WEEKS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MONTH</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MONTHS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QUARTER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QUARTERS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4600">
                <a:tc>
                  <a:txBody>
                    <a:bodyPr lIns="75960" rIns="75960" tIns="75960" bIns="75960"/>
                    <a:p>
                      <a:pPr>
                        <a:lnSpc>
                          <a:spcPct val="100000"/>
                        </a:lnSpc>
                      </a:pPr>
                      <a:r>
                        <a:rPr b="0" lang="en-IN" sz="1600" spc="-1" strike="noStrike">
                          <a:solidFill>
                            <a:srgbClr val="298ae5"/>
                          </a:solidFill>
                          <a:latin typeface="Arial"/>
                        </a:rPr>
                        <a:t>YEAR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YEARS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37" name="CustomShape 6"/>
          <p:cNvSpPr/>
          <p:nvPr/>
        </p:nvSpPr>
        <p:spPr>
          <a:xfrm>
            <a:off x="185040" y="1523880"/>
            <a:ext cx="871920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dd4a68"/>
                </a:solidFill>
                <a:latin typeface="Arial"/>
                <a:ea typeface="Times New Roman"/>
              </a:rPr>
              <a:t>;</a:t>
            </a:r>
            <a:endParaRPr b="0" lang="en-IN" sz="1800" spc="-1" strike="noStrike">
              <a:latin typeface="Arial"/>
            </a:endParaRPr>
          </a:p>
        </p:txBody>
      </p:sp>
    </p:spTree>
  </p:cSld>
  <p:timing>
    <p:tnLst>
      <p:par>
        <p:cTn id="365" dur="indefinite" restart="never" nodeType="tmRoot">
          <p:childTnLst>
            <p:seq>
              <p:cTn id="366" dur="indefinite" nodeType="mainSeq"/>
              <p:prevCondLst>
                <p:cond delay="0" evt="onPrev">
                  <p:tgtEl>
                    <p:sldTgt/>
                  </p:tgtEl>
                </p:cond>
              </p:prevCondLst>
              <p:nextCondLst>
                <p:cond delay="0"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ADDDATE()</a:t>
            </a:r>
            <a:endParaRPr b="0" lang="en-IN" sz="3200" spc="-1" strike="noStrike">
              <a:latin typeface="Arial"/>
            </a:endParaRPr>
          </a:p>
        </p:txBody>
      </p:sp>
      <p:sp>
        <p:nvSpPr>
          <p:cNvPr id="939" name="CustomShape 2"/>
          <p:cNvSpPr/>
          <p:nvPr/>
        </p:nvSpPr>
        <p:spPr>
          <a:xfrm>
            <a:off x="228600" y="1219320"/>
            <a:ext cx="867564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ADDDATE(date, INTERVAL expr unit)   /   ADDDATE(expr, day)</a:t>
            </a:r>
            <a:endParaRPr b="0" lang="en-IN" sz="2000" spc="-1" strike="noStrike">
              <a:latin typeface="Arial"/>
            </a:endParaRPr>
          </a:p>
        </p:txBody>
      </p:sp>
      <p:sp>
        <p:nvSpPr>
          <p:cNvPr id="940" name="CustomShape 3"/>
          <p:cNvSpPr/>
          <p:nvPr/>
        </p:nvSpPr>
        <p:spPr>
          <a:xfrm>
            <a:off x="185040" y="685800"/>
            <a:ext cx="871920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ff0000"/>
                </a:solidFill>
                <a:latin typeface="Arial"/>
              </a:rPr>
              <a:t>ADDDATE() </a:t>
            </a:r>
            <a:r>
              <a:rPr b="0" lang="en-IN" sz="2400" spc="-1" strike="noStrike">
                <a:solidFill>
                  <a:srgbClr val="ff0000"/>
                </a:solidFill>
                <a:latin typeface="Arial"/>
              </a:rPr>
              <a:t>is a synonym for </a:t>
            </a:r>
            <a:r>
              <a:rPr b="1" lang="en-IN" sz="2800" spc="-1" strike="noStrike">
                <a:solidFill>
                  <a:srgbClr val="ff0000"/>
                </a:solidFill>
                <a:latin typeface="Arial"/>
              </a:rPr>
              <a:t>DATE_ADD().</a:t>
            </a:r>
            <a:endParaRPr b="0" lang="en-IN" sz="2800" spc="-1" strike="noStrike">
              <a:latin typeface="Arial"/>
            </a:endParaRPr>
          </a:p>
        </p:txBody>
      </p:sp>
      <p:graphicFrame>
        <p:nvGraphicFramePr>
          <p:cNvPr id="941" name="Table 4"/>
          <p:cNvGraphicFramePr/>
          <p:nvPr/>
        </p:nvGraphicFramePr>
        <p:xfrm>
          <a:off x="152280" y="2133720"/>
          <a:ext cx="8838720" cy="3981240"/>
        </p:xfrm>
        <a:graphic>
          <a:graphicData uri="http://schemas.openxmlformats.org/drawingml/2006/table">
            <a:tbl>
              <a:tblPr/>
              <a:tblGrid>
                <a:gridCol w="1981080"/>
                <a:gridCol w="6858000"/>
              </a:tblGrid>
              <a:tr h="442080">
                <a:tc>
                  <a:txBody>
                    <a:bodyPr/>
                    <a:p>
                      <a:pPr>
                        <a:lnSpc>
                          <a:spcPct val="100000"/>
                        </a:lnSpc>
                      </a:pPr>
                      <a:r>
                        <a:rPr b="1" lang="en-IN" sz="1800" spc="-1" strike="noStrike">
                          <a:solidFill>
                            <a:srgbClr val="ffffff"/>
                          </a:solidFill>
                          <a:latin typeface="Arial"/>
                        </a:rPr>
                        <a:t>unit Value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ExpectedexprFormat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75960" rIns="75960" tIns="75960" bIns="75960"/>
                    <a:p>
                      <a:pPr>
                        <a:lnSpc>
                          <a:spcPct val="100000"/>
                        </a:lnSpc>
                      </a:pPr>
                      <a:r>
                        <a:rPr b="0" lang="en-IN" sz="1600" spc="-1" strike="noStrike">
                          <a:solidFill>
                            <a:srgbClr val="298ae5"/>
                          </a:solidFill>
                          <a:latin typeface="Arial"/>
                        </a:rPr>
                        <a:t>SECOND</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SECONDS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MINUTE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MINUTES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HOUR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HOURS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DAYS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WEEK</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WEEKS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MONTH</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MONTHS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QUARTER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QUARTERS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4600">
                <a:tc>
                  <a:txBody>
                    <a:bodyPr lIns="75960" rIns="75960" tIns="75960" bIns="75960"/>
                    <a:p>
                      <a:pPr>
                        <a:lnSpc>
                          <a:spcPct val="100000"/>
                        </a:lnSpc>
                      </a:pPr>
                      <a:r>
                        <a:rPr b="0" lang="en-IN" sz="1600" spc="-1" strike="noStrike">
                          <a:solidFill>
                            <a:srgbClr val="298ae5"/>
                          </a:solidFill>
                          <a:latin typeface="Arial"/>
                        </a:rPr>
                        <a:t>YEAR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YEARS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42" name="CustomShape 5"/>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43" name="CustomShape 6"/>
          <p:cNvSpPr/>
          <p:nvPr/>
        </p:nvSpPr>
        <p:spPr>
          <a:xfrm>
            <a:off x="185040" y="1598760"/>
            <a:ext cx="871920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ADDDATE</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a6a6a6"/>
                </a:solidFill>
                <a:latin typeface="Arial"/>
                <a:ea typeface="Times New Roman"/>
              </a:rPr>
              <a:t>)</a:t>
            </a:r>
            <a:endParaRPr b="0" lang="en-IN" sz="1800" spc="-1" strike="noStrike">
              <a:latin typeface="Arial"/>
            </a:endParaRPr>
          </a:p>
        </p:txBody>
      </p:sp>
    </p:spTree>
  </p:cSld>
  <p:timing>
    <p:tnLst>
      <p:par>
        <p:cTn id="367" dur="indefinite" restart="never" nodeType="tmRoot">
          <p:childTnLst>
            <p:seq>
              <p:cTn id="368" dur="indefinite" nodeType="mainSeq"/>
              <p:prevCondLst>
                <p:cond delay="0" evt="onPrev">
                  <p:tgtEl>
                    <p:sldTgt/>
                  </p:tgtEl>
                </p:cond>
              </p:prevCondLst>
              <p:nextCondLst>
                <p:cond delay="0"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DATE_ADD()</a:t>
            </a:r>
            <a:endParaRPr b="0" lang="en-IN" sz="3200" spc="-1" strike="noStrike">
              <a:latin typeface="Arial"/>
            </a:endParaRPr>
          </a:p>
        </p:txBody>
      </p:sp>
      <p:sp>
        <p:nvSpPr>
          <p:cNvPr id="945" name="CustomShape 2"/>
          <p:cNvSpPr/>
          <p:nvPr/>
        </p:nvSpPr>
        <p:spPr>
          <a:xfrm>
            <a:off x="152280" y="77364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DATE_ADD(date, INTERVAL expr unit)</a:t>
            </a:r>
            <a:endParaRPr b="0" lang="en-IN" sz="2000" spc="-1" strike="noStrike">
              <a:latin typeface="Arial"/>
            </a:endParaRPr>
          </a:p>
        </p:txBody>
      </p:sp>
      <p:graphicFrame>
        <p:nvGraphicFramePr>
          <p:cNvPr id="946" name="Table 3"/>
          <p:cNvGraphicFramePr/>
          <p:nvPr/>
        </p:nvGraphicFramePr>
        <p:xfrm>
          <a:off x="152280" y="1676520"/>
          <a:ext cx="8838720" cy="3981240"/>
        </p:xfrm>
        <a:graphic>
          <a:graphicData uri="http://schemas.openxmlformats.org/drawingml/2006/table">
            <a:tbl>
              <a:tblPr/>
              <a:tblGrid>
                <a:gridCol w="1981080"/>
                <a:gridCol w="6858000"/>
              </a:tblGrid>
              <a:tr h="442080">
                <a:tc>
                  <a:txBody>
                    <a:bodyPr/>
                    <a:p>
                      <a:pPr>
                        <a:lnSpc>
                          <a:spcPct val="100000"/>
                        </a:lnSpc>
                      </a:pPr>
                      <a:r>
                        <a:rPr b="1" lang="en-IN" sz="1800" spc="-1" strike="noStrike">
                          <a:solidFill>
                            <a:srgbClr val="ffffff"/>
                          </a:solidFill>
                          <a:latin typeface="Arial"/>
                        </a:rPr>
                        <a:t>unit Value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ExpectedexprFormat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75960" rIns="75960" tIns="75960" bIns="75960"/>
                    <a:p>
                      <a:pPr>
                        <a:lnSpc>
                          <a:spcPct val="100000"/>
                        </a:lnSpc>
                      </a:pPr>
                      <a:r>
                        <a:rPr b="0" lang="en-IN" sz="1600" spc="-1" strike="noStrike">
                          <a:solidFill>
                            <a:srgbClr val="298ae5"/>
                          </a:solidFill>
                          <a:latin typeface="Arial"/>
                        </a:rPr>
                        <a:t>SECOND</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SECONDS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MINUTE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MINUTES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HOUR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HOURS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DAYS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WEEK</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WEEKS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MONTH</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MONTHS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QUARTER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QUARTERS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4600">
                <a:tc>
                  <a:txBody>
                    <a:bodyPr lIns="75960" rIns="75960" tIns="75960" bIns="75960"/>
                    <a:p>
                      <a:pPr>
                        <a:lnSpc>
                          <a:spcPct val="100000"/>
                        </a:lnSpc>
                      </a:pPr>
                      <a:r>
                        <a:rPr b="0" lang="en-IN" sz="1600" spc="-1" strike="noStrike">
                          <a:solidFill>
                            <a:srgbClr val="298ae5"/>
                          </a:solidFill>
                          <a:latin typeface="Arial"/>
                        </a:rPr>
                        <a:t>YEAR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YEARS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47" name="CustomShape 4"/>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48" name="CustomShape 5"/>
          <p:cNvSpPr/>
          <p:nvPr/>
        </p:nvSpPr>
        <p:spPr>
          <a:xfrm>
            <a:off x="152280" y="120024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DATE_ADD</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a6a6a6"/>
                </a:solidFill>
                <a:latin typeface="Arial"/>
                <a:ea typeface="Times New Roman"/>
              </a:rPr>
              <a:t>)</a:t>
            </a:r>
            <a:endParaRPr b="0" lang="en-IN" sz="1800" spc="-1" strike="noStrike">
              <a:latin typeface="Arial"/>
            </a:endParaRPr>
          </a:p>
        </p:txBody>
      </p:sp>
    </p:spTree>
  </p:cSld>
  <p:timing>
    <p:tnLst>
      <p:par>
        <p:cTn id="369" dur="indefinite" restart="never" nodeType="tmRoot">
          <p:childTnLst>
            <p:seq>
              <p:cTn id="370" dur="indefinite" nodeType="mainSeq"/>
              <p:prevCondLst>
                <p:cond delay="0" evt="onPrev">
                  <p:tgtEl>
                    <p:sldTgt/>
                  </p:tgtEl>
                </p:cond>
              </p:prevCondLst>
              <p:nextCondLst>
                <p:cond delay="0"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DATE_SUB()</a:t>
            </a:r>
            <a:endParaRPr b="0" lang="en-IN" sz="3200" spc="-1" strike="noStrike">
              <a:latin typeface="Arial"/>
            </a:endParaRPr>
          </a:p>
        </p:txBody>
      </p:sp>
      <p:sp>
        <p:nvSpPr>
          <p:cNvPr id="950" name="CustomShape 2"/>
          <p:cNvSpPr/>
          <p:nvPr/>
        </p:nvSpPr>
        <p:spPr>
          <a:xfrm>
            <a:off x="152280" y="1230840"/>
            <a:ext cx="875160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DATE_SUB(date, INTERVAL expr unit)</a:t>
            </a:r>
            <a:endParaRPr b="0" lang="en-IN" sz="2000" spc="-1" strike="noStrike">
              <a:latin typeface="Arial"/>
            </a:endParaRPr>
          </a:p>
        </p:txBody>
      </p:sp>
      <p:graphicFrame>
        <p:nvGraphicFramePr>
          <p:cNvPr id="951" name="Table 3"/>
          <p:cNvGraphicFramePr/>
          <p:nvPr/>
        </p:nvGraphicFramePr>
        <p:xfrm>
          <a:off x="152280" y="2057400"/>
          <a:ext cx="8838720" cy="3981240"/>
        </p:xfrm>
        <a:graphic>
          <a:graphicData uri="http://schemas.openxmlformats.org/drawingml/2006/table">
            <a:tbl>
              <a:tblPr/>
              <a:tblGrid>
                <a:gridCol w="1981080"/>
                <a:gridCol w="6858000"/>
              </a:tblGrid>
              <a:tr h="442080">
                <a:tc>
                  <a:txBody>
                    <a:bodyPr/>
                    <a:p>
                      <a:pPr>
                        <a:lnSpc>
                          <a:spcPct val="100000"/>
                        </a:lnSpc>
                      </a:pPr>
                      <a:r>
                        <a:rPr b="1" lang="en-IN" sz="1800" spc="-1" strike="noStrike">
                          <a:solidFill>
                            <a:srgbClr val="ffffff"/>
                          </a:solidFill>
                          <a:latin typeface="Arial"/>
                        </a:rPr>
                        <a:t>unit Value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ffffff"/>
                          </a:solidFill>
                          <a:latin typeface="Arial"/>
                        </a:rPr>
                        <a:t>ExpectedexprFormat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75960" rIns="75960" tIns="75960" bIns="75960"/>
                    <a:p>
                      <a:pPr>
                        <a:lnSpc>
                          <a:spcPct val="100000"/>
                        </a:lnSpc>
                      </a:pPr>
                      <a:r>
                        <a:rPr b="0" lang="en-IN" sz="1600" spc="-1" strike="noStrike">
                          <a:solidFill>
                            <a:srgbClr val="298ae5"/>
                          </a:solidFill>
                          <a:latin typeface="Arial"/>
                        </a:rPr>
                        <a:t>SECOND</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SECONDS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MINUTE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MINUTES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HOUR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HOURS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DAYS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WEEK</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WEEKS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MONTH</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MONTHS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75960" rIns="75960" tIns="75960" bIns="75960"/>
                    <a:p>
                      <a:pPr>
                        <a:lnSpc>
                          <a:spcPct val="100000"/>
                        </a:lnSpc>
                      </a:pPr>
                      <a:r>
                        <a:rPr b="0" lang="en-IN" sz="1600" spc="-1" strike="noStrike">
                          <a:solidFill>
                            <a:srgbClr val="298ae5"/>
                          </a:solidFill>
                          <a:latin typeface="Arial"/>
                        </a:rPr>
                        <a:t>QUARTER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QUARTERS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444600">
                <a:tc>
                  <a:txBody>
                    <a:bodyPr lIns="75960" rIns="75960" tIns="75960" bIns="75960"/>
                    <a:p>
                      <a:pPr>
                        <a:lnSpc>
                          <a:spcPct val="100000"/>
                        </a:lnSpc>
                      </a:pPr>
                      <a:r>
                        <a:rPr b="0" lang="en-IN" sz="1600" spc="-1" strike="noStrike">
                          <a:solidFill>
                            <a:srgbClr val="298ae5"/>
                          </a:solidFill>
                          <a:latin typeface="Arial"/>
                        </a:rPr>
                        <a:t>YEAR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YEARS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52" name="CustomShape 4"/>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53" name="CustomShape 5"/>
          <p:cNvSpPr/>
          <p:nvPr/>
        </p:nvSpPr>
        <p:spPr>
          <a:xfrm>
            <a:off x="152280" y="164268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DATE_SUB</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a:t>
            </a:r>
            <a:endParaRPr b="0" lang="en-IN" sz="1800" spc="-1" strike="noStrike">
              <a:latin typeface="Arial"/>
            </a:endParaRPr>
          </a:p>
        </p:txBody>
      </p:sp>
      <p:sp>
        <p:nvSpPr>
          <p:cNvPr id="954" name="CustomShape 6"/>
          <p:cNvSpPr/>
          <p:nvPr/>
        </p:nvSpPr>
        <p:spPr>
          <a:xfrm>
            <a:off x="185040" y="685800"/>
            <a:ext cx="8719200" cy="516960"/>
          </a:xfrm>
          <a:prstGeom prst="rect">
            <a:avLst/>
          </a:prstGeom>
          <a:noFill/>
          <a:ln>
            <a:noFill/>
          </a:ln>
        </p:spPr>
        <p:style>
          <a:lnRef idx="0"/>
          <a:fillRef idx="0"/>
          <a:effectRef idx="0"/>
          <a:fontRef idx="minor"/>
        </p:style>
        <p:txBody>
          <a:bodyPr lIns="90000" rIns="90000" tIns="45000" bIns="45000"/>
          <a:p>
            <a:pPr>
              <a:lnSpc>
                <a:spcPct val="100000"/>
              </a:lnSpc>
            </a:pPr>
            <a:r>
              <a:rPr b="1" lang="en-IN" sz="2800" spc="-1" strike="noStrike">
                <a:solidFill>
                  <a:srgbClr val="ff0000"/>
                </a:solidFill>
                <a:latin typeface="Arial"/>
              </a:rPr>
              <a:t>DATE_SUB() </a:t>
            </a:r>
            <a:r>
              <a:rPr b="0" lang="en-IN" sz="2400" spc="-1" strike="noStrike">
                <a:solidFill>
                  <a:srgbClr val="ff0000"/>
                </a:solidFill>
                <a:latin typeface="Arial"/>
              </a:rPr>
              <a:t>is a synonym for </a:t>
            </a:r>
            <a:r>
              <a:rPr b="1" lang="en-IN" sz="2800" spc="-1" strike="noStrike">
                <a:solidFill>
                  <a:srgbClr val="ff0000"/>
                </a:solidFill>
                <a:latin typeface="Arial"/>
              </a:rPr>
              <a:t>SUBDATE().</a:t>
            </a:r>
            <a:endParaRPr b="0" lang="en-IN" sz="2800" spc="-1" strike="noStrike">
              <a:latin typeface="Arial"/>
            </a:endParaRPr>
          </a:p>
        </p:txBody>
      </p:sp>
    </p:spTree>
  </p:cSld>
  <p:timing>
    <p:tnLst>
      <p:par>
        <p:cTn id="371" dur="indefinite" restart="never" nodeType="tmRoot">
          <p:childTnLst>
            <p:seq>
              <p:cTn id="372" dur="indefinite" nodeType="mainSeq"/>
              <p:prevCondLst>
                <p:cond delay="0" evt="onPrev">
                  <p:tgtEl>
                    <p:sldTgt/>
                  </p:tgtEl>
                </p:cond>
              </p:prevCondLst>
              <p:nextCondLst>
                <p:cond delay="0"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ADDTIME()</a:t>
            </a:r>
            <a:endParaRPr b="0" lang="en-IN" sz="3200" spc="-1" strike="noStrike">
              <a:latin typeface="Arial"/>
            </a:endParaRPr>
          </a:p>
        </p:txBody>
      </p:sp>
      <p:sp>
        <p:nvSpPr>
          <p:cNvPr id="956" name="CustomShape 2"/>
          <p:cNvSpPr/>
          <p:nvPr/>
        </p:nvSpPr>
        <p:spPr>
          <a:xfrm>
            <a:off x="228600" y="1676520"/>
            <a:ext cx="39621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ADDTIME(expr1, expr2)</a:t>
            </a:r>
            <a:endParaRPr b="0" lang="en-IN" sz="2000" spc="-1" strike="noStrike">
              <a:latin typeface="Arial"/>
            </a:endParaRPr>
          </a:p>
        </p:txBody>
      </p:sp>
      <p:sp>
        <p:nvSpPr>
          <p:cNvPr id="957"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58" name="CustomShape 4"/>
          <p:cNvSpPr/>
          <p:nvPr/>
        </p:nvSpPr>
        <p:spPr>
          <a:xfrm>
            <a:off x="228600" y="2362320"/>
            <a:ext cx="8457840" cy="9126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ADDTIME</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'1:1:1'</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000000"/>
                </a:solidFill>
                <a:latin typeface="Arial"/>
                <a:ea typeface="Times New Roman"/>
              </a:rPr>
              <a:t>          </a:t>
            </a:r>
            <a:r>
              <a:rPr b="0" lang="en-IN" sz="1800" spc="-1" strike="noStrike">
                <a:solidFill>
                  <a:srgbClr val="ff0000"/>
                </a:solidFill>
                <a:latin typeface="Arial"/>
                <a:ea typeface="Times New Roman"/>
              </a:rPr>
              <a:t> // 'HH:MM:SS'</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ADDTIME</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'2 2:10:5'</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ff0000"/>
                </a:solidFill>
                <a:latin typeface="Arial"/>
                <a:ea typeface="Times New Roman"/>
              </a:rPr>
              <a:t>// 'DAY HH:MM:SS'</a:t>
            </a:r>
            <a:endParaRPr b="0" lang="en-IN" sz="1800" spc="-1" strike="noStrike">
              <a:latin typeface="Arial"/>
            </a:endParaRPr>
          </a:p>
        </p:txBody>
      </p:sp>
      <p:sp>
        <p:nvSpPr>
          <p:cNvPr id="959" name="CustomShape 5"/>
          <p:cNvSpPr/>
          <p:nvPr/>
        </p:nvSpPr>
        <p:spPr>
          <a:xfrm>
            <a:off x="152280" y="7030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ADDTIME() adds expr2 to expr1 and returns the result. expr1 is a time or datetime expression, and expr2 is a time expression.</a:t>
            </a:r>
            <a:endParaRPr b="0" lang="en-IN" sz="2000" spc="-1" strike="noStrike">
              <a:latin typeface="Arial"/>
            </a:endParaRPr>
          </a:p>
        </p:txBody>
      </p:sp>
    </p:spTree>
  </p:cSld>
  <p:timing>
    <p:tnLst>
      <p:par>
        <p:cTn id="373" dur="indefinite" restart="never" nodeType="tmRoot">
          <p:childTnLst>
            <p:seq>
              <p:cTn id="374" dur="indefinite" nodeType="mainSeq"/>
              <p:prevCondLst>
                <p:cond delay="0" evt="onPrev">
                  <p:tgtEl>
                    <p:sldTgt/>
                  </p:tgtEl>
                </p:cond>
              </p:prevCondLst>
              <p:nextCondLst>
                <p:cond delay="0"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SUBTIME()</a:t>
            </a:r>
            <a:endParaRPr b="0" lang="en-IN" sz="3200" spc="-1" strike="noStrike">
              <a:latin typeface="Arial"/>
            </a:endParaRPr>
          </a:p>
        </p:txBody>
      </p:sp>
      <p:sp>
        <p:nvSpPr>
          <p:cNvPr id="961" name="CustomShape 2"/>
          <p:cNvSpPr/>
          <p:nvPr/>
        </p:nvSpPr>
        <p:spPr>
          <a:xfrm>
            <a:off x="228600" y="1840320"/>
            <a:ext cx="39621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SUBTIME(expr1, expr2)</a:t>
            </a:r>
            <a:endParaRPr b="0" lang="en-IN" sz="2000" spc="-1" strike="noStrike">
              <a:latin typeface="Arial"/>
            </a:endParaRPr>
          </a:p>
        </p:txBody>
      </p:sp>
      <p:sp>
        <p:nvSpPr>
          <p:cNvPr id="962"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63" name="CustomShape 4"/>
          <p:cNvSpPr/>
          <p:nvPr/>
        </p:nvSpPr>
        <p:spPr>
          <a:xfrm>
            <a:off x="228600" y="2438280"/>
            <a:ext cx="8457840" cy="91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SUBTIME</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'1:1:1'</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	</a:t>
            </a:r>
            <a:r>
              <a:rPr b="0" lang="en-IN" sz="1800" spc="-1" strike="noStrike">
                <a:solidFill>
                  <a:srgbClr val="ff0000"/>
                </a:solidFill>
                <a:latin typeface="Arial"/>
                <a:ea typeface="Times New Roman"/>
              </a:rPr>
              <a:t>// 'HH:MM:SS'</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SUBTIME</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'2 1:1:1'</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ff0000"/>
                </a:solidFill>
                <a:latin typeface="Arial"/>
                <a:ea typeface="Times New Roman"/>
              </a:rPr>
              <a:t>// 'DAY HH:MM:SS'</a:t>
            </a:r>
            <a:endParaRPr b="0" lang="en-IN" sz="1800" spc="-1" strike="noStrike">
              <a:latin typeface="Arial"/>
            </a:endParaRPr>
          </a:p>
        </p:txBody>
      </p:sp>
      <p:sp>
        <p:nvSpPr>
          <p:cNvPr id="964" name="CustomShape 5"/>
          <p:cNvSpPr/>
          <p:nvPr/>
        </p:nvSpPr>
        <p:spPr>
          <a:xfrm>
            <a:off x="152280" y="703080"/>
            <a:ext cx="8838720" cy="10051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SUBTIME() returns expr1 − expr2 expressed as a value in the same format as expr1. expr1 is a time or datetime expression, and expr2 is a time expression.</a:t>
            </a:r>
            <a:endParaRPr b="0" lang="en-IN" sz="2000" spc="-1" strike="noStrike">
              <a:latin typeface="Arial"/>
            </a:endParaRPr>
          </a:p>
        </p:txBody>
      </p:sp>
    </p:spTree>
  </p:cSld>
  <p:timing>
    <p:tnLst>
      <p:par>
        <p:cTn id="375" dur="indefinite" restart="never" nodeType="tmRoot">
          <p:childTnLst>
            <p:seq>
              <p:cTn id="376" dur="indefinite" nodeType="mainSeq"/>
              <p:prevCondLst>
                <p:cond delay="0" evt="onPrev">
                  <p:tgtEl>
                    <p:sldTgt/>
                  </p:tgtEl>
                </p:cond>
              </p:prevCondLst>
              <p:nextCondLst>
                <p:cond delay="0"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EXTRACT</a:t>
            </a:r>
            <a:endParaRPr b="0" lang="en-IN" sz="3200" spc="-1" strike="noStrike">
              <a:latin typeface="Arial"/>
            </a:endParaRPr>
          </a:p>
        </p:txBody>
      </p:sp>
      <p:sp>
        <p:nvSpPr>
          <p:cNvPr id="966" name="CustomShape 2"/>
          <p:cNvSpPr/>
          <p:nvPr/>
        </p:nvSpPr>
        <p:spPr>
          <a:xfrm>
            <a:off x="228600" y="1535760"/>
            <a:ext cx="39621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EXTRACT(unit FROM date)</a:t>
            </a:r>
            <a:endParaRPr b="0" lang="en-IN" sz="2000" spc="-1" strike="noStrike">
              <a:latin typeface="Arial"/>
            </a:endParaRPr>
          </a:p>
        </p:txBody>
      </p:sp>
      <p:sp>
        <p:nvSpPr>
          <p:cNvPr id="967"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68" name="CustomShape 4"/>
          <p:cNvSpPr/>
          <p:nvPr/>
        </p:nvSpPr>
        <p:spPr>
          <a:xfrm>
            <a:off x="228600" y="4274280"/>
            <a:ext cx="8457840" cy="91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EXTRACT</a:t>
            </a:r>
            <a:r>
              <a:rPr b="0" lang="en-IN" sz="1800" spc="-1" strike="noStrike">
                <a:solidFill>
                  <a:srgbClr val="dd4a68"/>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DAY_MINUTE</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EXTRACT</a:t>
            </a:r>
            <a:r>
              <a:rPr b="0" lang="en-IN" sz="1800" spc="-1" strike="noStrike">
                <a:solidFill>
                  <a:srgbClr val="dd4a68"/>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YEAR_MONTH</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endParaRPr b="0" lang="en-IN" sz="1800" spc="-1" strike="noStrike">
              <a:latin typeface="Arial"/>
            </a:endParaRPr>
          </a:p>
        </p:txBody>
      </p:sp>
      <p:sp>
        <p:nvSpPr>
          <p:cNvPr id="969" name="CustomShape 5"/>
          <p:cNvSpPr/>
          <p:nvPr/>
        </p:nvSpPr>
        <p:spPr>
          <a:xfrm>
            <a:off x="152280" y="7030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The EXTRACT() function is used to return a single part of a date/time, such as year, month, day, hour, minute, etc.</a:t>
            </a:r>
            <a:endParaRPr b="0" lang="en-IN" sz="2000" spc="-1" strike="noStrike">
              <a:latin typeface="Arial"/>
            </a:endParaRPr>
          </a:p>
        </p:txBody>
      </p:sp>
      <p:graphicFrame>
        <p:nvGraphicFramePr>
          <p:cNvPr id="970" name="Table 6"/>
          <p:cNvGraphicFramePr/>
          <p:nvPr/>
        </p:nvGraphicFramePr>
        <p:xfrm>
          <a:off x="228600" y="2133720"/>
          <a:ext cx="8379000" cy="1854000"/>
        </p:xfrm>
        <a:graphic>
          <a:graphicData uri="http://schemas.openxmlformats.org/drawingml/2006/table">
            <a:tbl>
              <a:tblPr/>
              <a:tblGrid>
                <a:gridCol w="2590560"/>
                <a:gridCol w="1981080"/>
                <a:gridCol w="1752480"/>
                <a:gridCol w="1295280"/>
                <a:gridCol w="759600"/>
              </a:tblGrid>
              <a:tr h="370800">
                <a:tc gridSpan="5">
                  <a:txBody>
                    <a:bodyPr/>
                    <a:p>
                      <a:pPr>
                        <a:lnSpc>
                          <a:spcPct val="100000"/>
                        </a:lnSpc>
                      </a:pPr>
                      <a:r>
                        <a:rPr b="1" lang="en-IN" sz="1600" spc="-1" strike="noStrike">
                          <a:solidFill>
                            <a:srgbClr val="ffffff"/>
                          </a:solidFill>
                          <a:latin typeface="Arial"/>
                        </a:rPr>
                        <a:t>Unit 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370800">
                <a:tc>
                  <a:txBody>
                    <a:bodyPr/>
                    <a:p>
                      <a:pPr>
                        <a:lnSpc>
                          <a:spcPct val="100000"/>
                        </a:lnSpc>
                      </a:pPr>
                      <a:r>
                        <a:rPr b="0" lang="en-IN" sz="1600" spc="-1" strike="noStrike">
                          <a:solidFill>
                            <a:srgbClr val="000000"/>
                          </a:solidFill>
                          <a:latin typeface="Arial"/>
                        </a:rPr>
                        <a:t>MICROSECOND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MINUTE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HOUR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p>
                      <a:pPr>
                        <a:lnSpc>
                          <a:spcPct val="100000"/>
                        </a:lnSpc>
                      </a:pPr>
                      <a:r>
                        <a:rPr b="0" lang="en-IN" sz="1600" spc="-1" strike="noStrike">
                          <a:solidFill>
                            <a:srgbClr val="000000"/>
                          </a:solidFill>
                          <a:latin typeface="Arial"/>
                        </a:rPr>
                        <a:t>WEEK</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MONTH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QUARTER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YEAR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p>
                      <a:pPr>
                        <a:lnSpc>
                          <a:spcPct val="100000"/>
                        </a:lnSpc>
                      </a:pPr>
                      <a:r>
                        <a:rPr b="0" lang="en-IN" sz="1600" spc="-1" strike="noStrike">
                          <a:solidFill>
                            <a:srgbClr val="000000"/>
                          </a:solidFill>
                          <a:latin typeface="Arial"/>
                        </a:rPr>
                        <a:t>MINUTE_SECOND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HOUR_SECOND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DAY_SECOND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DAY_HOUR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p>
                      <a:pPr>
                        <a:lnSpc>
                          <a:spcPct val="100000"/>
                        </a:lnSpc>
                      </a:pPr>
                      <a:r>
                        <a:rPr b="0" lang="en-IN" sz="1600" spc="-1" strike="noStrike">
                          <a:solidFill>
                            <a:srgbClr val="000000"/>
                          </a:solidFill>
                          <a:latin typeface="Arial"/>
                        </a:rPr>
                        <a:t>HOUR_MINUTE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DAY_MINUTE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YEAR_MONTH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377" dur="indefinite" restart="never" nodeType="tmRoot">
          <p:childTnLst>
            <p:seq>
              <p:cTn id="37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228600" y="914400"/>
            <a:ext cx="8686440" cy="12484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A relational database management system (RDBMS) is a database management system (DBMS) that is based on the </a:t>
            </a:r>
            <a:r>
              <a:rPr b="1" lang="en-IN" sz="2800" spc="-1" strike="noStrike">
                <a:solidFill>
                  <a:srgbClr val="c00000"/>
                </a:solidFill>
                <a:latin typeface="Arial"/>
              </a:rPr>
              <a:t>relational model</a:t>
            </a:r>
            <a:r>
              <a:rPr b="1" lang="en-IN" sz="2400" spc="-1" strike="noStrike">
                <a:solidFill>
                  <a:srgbClr val="000000"/>
                </a:solidFill>
                <a:latin typeface="Arial"/>
              </a:rPr>
              <a:t>.</a:t>
            </a:r>
            <a:endParaRPr b="0" lang="en-IN" sz="2400" spc="-1" strike="noStrike">
              <a:latin typeface="Arial"/>
            </a:endParaRPr>
          </a:p>
        </p:txBody>
      </p:sp>
      <p:sp>
        <p:nvSpPr>
          <p:cNvPr id="195" name="CustomShape 2"/>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relational database management system?  </a:t>
            </a:r>
            <a:endParaRPr b="0" lang="en-IN" sz="3600" spc="-1" strike="noStrike">
              <a:latin typeface="Arial"/>
            </a:endParaRPr>
          </a:p>
        </p:txBody>
      </p:sp>
      <p:sp>
        <p:nvSpPr>
          <p:cNvPr id="196" name="CustomShape 3"/>
          <p:cNvSpPr/>
          <p:nvPr/>
        </p:nvSpPr>
        <p:spPr>
          <a:xfrm>
            <a:off x="237240" y="2269800"/>
            <a:ext cx="21484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Arial"/>
              </a:rPr>
              <a:t>RDBMS supports</a:t>
            </a:r>
            <a:endParaRPr b="0" lang="en-IN" sz="2000" spc="-1" strike="noStrike">
              <a:latin typeface="Arial"/>
            </a:endParaRPr>
          </a:p>
        </p:txBody>
      </p:sp>
      <p:sp>
        <p:nvSpPr>
          <p:cNvPr id="197" name="CustomShape 4"/>
          <p:cNvSpPr/>
          <p:nvPr/>
        </p:nvSpPr>
        <p:spPr>
          <a:xfrm>
            <a:off x="304920" y="2740320"/>
            <a:ext cx="3733560" cy="3381480"/>
          </a:xfrm>
          <a:prstGeom prst="rect">
            <a:avLst/>
          </a:prstGeom>
          <a:solidFill>
            <a:schemeClr val="bg1">
              <a:lumMod val="95000"/>
            </a:schemeClr>
          </a:solidFill>
          <a:ln>
            <a:noFill/>
          </a:ln>
        </p:spPr>
        <p:style>
          <a:lnRef idx="0"/>
          <a:fillRef idx="0"/>
          <a:effectRef idx="0"/>
          <a:fontRef idx="minor"/>
        </p:style>
        <p:txBody>
          <a:bodyPr lIns="90000" rIns="90000" tIns="45000" bIns="45000"/>
          <a:p>
            <a:pPr marL="343080" indent="-342720">
              <a:lnSpc>
                <a:spcPct val="150000"/>
              </a:lnSpc>
              <a:buClr>
                <a:srgbClr val="0070c0"/>
              </a:buClr>
              <a:buFont typeface="Arial"/>
              <a:buChar char="•"/>
            </a:pPr>
            <a:r>
              <a:rPr b="0" i="1" lang="en-IN" sz="2400" spc="-1" strike="noStrike">
                <a:solidFill>
                  <a:srgbClr val="0070c0"/>
                </a:solidFill>
                <a:latin typeface="Calibri"/>
              </a:rPr>
              <a:t>client/server Technology</a:t>
            </a:r>
            <a:endParaRPr b="0" lang="en-IN" sz="2400" spc="-1" strike="noStrike">
              <a:latin typeface="Arial"/>
            </a:endParaRPr>
          </a:p>
          <a:p>
            <a:pPr>
              <a:lnSpc>
                <a:spcPct val="150000"/>
              </a:lnSpc>
            </a:pPr>
            <a:endParaRPr b="0" lang="en-IN" sz="2400" spc="-1" strike="noStrike">
              <a:latin typeface="Arial"/>
            </a:endParaRPr>
          </a:p>
          <a:p>
            <a:pPr marL="343080" indent="-342720">
              <a:lnSpc>
                <a:spcPct val="150000"/>
              </a:lnSpc>
              <a:buClr>
                <a:srgbClr val="0070c0"/>
              </a:buClr>
              <a:buFont typeface="Arial"/>
              <a:buChar char="•"/>
            </a:pPr>
            <a:r>
              <a:rPr b="0" i="1" lang="en-IN" sz="2400" spc="-1" strike="noStrike">
                <a:solidFill>
                  <a:srgbClr val="0070c0"/>
                </a:solidFill>
                <a:latin typeface="Calibri"/>
              </a:rPr>
              <a:t>Highly Secured</a:t>
            </a:r>
            <a:endParaRPr b="0" lang="en-IN" sz="2400" spc="-1" strike="noStrike">
              <a:latin typeface="Arial"/>
            </a:endParaRPr>
          </a:p>
          <a:p>
            <a:pPr>
              <a:lnSpc>
                <a:spcPct val="150000"/>
              </a:lnSpc>
            </a:pPr>
            <a:endParaRPr b="0" lang="en-IN" sz="2400" spc="-1" strike="noStrike">
              <a:latin typeface="Arial"/>
            </a:endParaRPr>
          </a:p>
          <a:p>
            <a:pPr marL="343080" indent="-342720">
              <a:lnSpc>
                <a:spcPct val="150000"/>
              </a:lnSpc>
              <a:buClr>
                <a:srgbClr val="0070c0"/>
              </a:buClr>
              <a:buFont typeface="Arial"/>
              <a:buChar char="•"/>
            </a:pPr>
            <a:r>
              <a:rPr b="0" i="1" lang="en-IN" sz="2400" spc="-1" strike="noStrike">
                <a:solidFill>
                  <a:srgbClr val="0070c0"/>
                </a:solidFill>
                <a:latin typeface="Calibri"/>
              </a:rPr>
              <a:t>Relationship (PK/FK)</a:t>
            </a:r>
            <a:endParaRPr b="0" lang="en-IN" sz="2400" spc="-1" strike="noStrike">
              <a:latin typeface="Arial"/>
            </a:endParaRPr>
          </a:p>
        </p:txBody>
      </p:sp>
      <p:pic>
        <p:nvPicPr>
          <p:cNvPr id="198" name="Picture 4" descr=""/>
          <p:cNvPicPr/>
          <p:nvPr/>
        </p:nvPicPr>
        <p:blipFill>
          <a:blip r:embed="rId1"/>
          <a:stretch/>
        </p:blipFill>
        <p:spPr>
          <a:xfrm>
            <a:off x="4050000" y="2277360"/>
            <a:ext cx="4912200" cy="1272600"/>
          </a:xfrm>
          <a:prstGeom prst="rect">
            <a:avLst/>
          </a:prstGeom>
          <a:ln>
            <a:noFill/>
          </a:ln>
        </p:spPr>
      </p:pic>
      <p:pic>
        <p:nvPicPr>
          <p:cNvPr id="199" name="Picture 6" descr=""/>
          <p:cNvPicPr/>
          <p:nvPr/>
        </p:nvPicPr>
        <p:blipFill>
          <a:blip r:embed="rId2"/>
          <a:stretch/>
        </p:blipFill>
        <p:spPr>
          <a:xfrm>
            <a:off x="4412880" y="3651120"/>
            <a:ext cx="1301760" cy="1301760"/>
          </a:xfrm>
          <a:prstGeom prst="rect">
            <a:avLst/>
          </a:prstGeom>
          <a:ln>
            <a:noFill/>
          </a:ln>
        </p:spPr>
      </p:pic>
      <p:pic>
        <p:nvPicPr>
          <p:cNvPr id="200" name="Picture 8" descr=""/>
          <p:cNvPicPr/>
          <p:nvPr/>
        </p:nvPicPr>
        <p:blipFill>
          <a:blip r:embed="rId3"/>
          <a:stretch/>
        </p:blipFill>
        <p:spPr>
          <a:xfrm>
            <a:off x="5791320" y="4334400"/>
            <a:ext cx="3123720" cy="198972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PERIOD_DIFF()</a:t>
            </a:r>
            <a:endParaRPr b="0" lang="en-IN" sz="3200" spc="-1" strike="noStrike">
              <a:latin typeface="Arial"/>
            </a:endParaRPr>
          </a:p>
        </p:txBody>
      </p:sp>
      <p:sp>
        <p:nvSpPr>
          <p:cNvPr id="972" name="CustomShape 2"/>
          <p:cNvSpPr/>
          <p:nvPr/>
        </p:nvSpPr>
        <p:spPr>
          <a:xfrm>
            <a:off x="228600" y="1535760"/>
            <a:ext cx="39621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PERIOD_DIFF(P1, P2);</a:t>
            </a:r>
            <a:endParaRPr b="0" lang="en-IN" sz="2000" spc="-1" strike="noStrike">
              <a:latin typeface="Arial"/>
            </a:endParaRPr>
          </a:p>
        </p:txBody>
      </p:sp>
      <p:sp>
        <p:nvSpPr>
          <p:cNvPr id="973"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74" name="CustomShape 4"/>
          <p:cNvSpPr/>
          <p:nvPr/>
        </p:nvSpPr>
        <p:spPr>
          <a:xfrm>
            <a:off x="228600" y="2133720"/>
            <a:ext cx="8457840" cy="132480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dd4a68"/>
                </a:solidFill>
                <a:latin typeface="Arial"/>
                <a:ea typeface="Times New Roman"/>
              </a:rPr>
              <a:t> PERIOD_DIFF(201701, 201601);</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PERIOD_DIFF (EXTRACT (YEAR_MONTH FROM now()), EXTRACT (YEAR_MONTH FROM hiredate)) AS </a:t>
            </a:r>
            <a:r>
              <a:rPr b="0" lang="en-IN" sz="1800" spc="-1" strike="noStrike">
                <a:solidFill>
                  <a:srgbClr val="000000"/>
                </a:solidFill>
                <a:latin typeface="Arial"/>
                <a:ea typeface="Times New Roman"/>
              </a:rPr>
              <a:t>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sp>
        <p:nvSpPr>
          <p:cNvPr id="975" name="CustomShape 5"/>
          <p:cNvSpPr/>
          <p:nvPr/>
        </p:nvSpPr>
        <p:spPr>
          <a:xfrm>
            <a:off x="152280" y="7030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MySQL PERIOD_DIFF() returns the difference between two periods. Periods should be in the same format i.e. YYYYMM or YYMM.</a:t>
            </a:r>
            <a:endParaRPr b="0" lang="en-IN" sz="2000" spc="-1" strike="noStrike">
              <a:latin typeface="Arial"/>
            </a:endParaRPr>
          </a:p>
        </p:txBody>
      </p:sp>
    </p:spTree>
  </p:cSld>
  <p:timing>
    <p:tnLst>
      <p:par>
        <p:cTn id="379" dur="indefinite" restart="never" nodeType="tmRoot">
          <p:childTnLst>
            <p:seq>
              <p:cTn id="380" dur="indefinite" nodeType="mainSeq"/>
              <p:prevCondLst>
                <p:cond delay="0" evt="onPrev">
                  <p:tgtEl>
                    <p:sldTgt/>
                  </p:tgtEl>
                </p:cond>
              </p:prevCondLst>
              <p:nextCondLst>
                <p:cond delay="0"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TIMESTAMPADD()</a:t>
            </a:r>
            <a:endParaRPr b="0" lang="en-IN" sz="3200" spc="-1" strike="noStrike">
              <a:latin typeface="Arial"/>
            </a:endParaRPr>
          </a:p>
        </p:txBody>
      </p:sp>
      <p:sp>
        <p:nvSpPr>
          <p:cNvPr id="977" name="CustomShape 2"/>
          <p:cNvSpPr/>
          <p:nvPr/>
        </p:nvSpPr>
        <p:spPr>
          <a:xfrm>
            <a:off x="228600" y="1535760"/>
            <a:ext cx="86756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TIMESTAMPADD (&lt;unit&gt;, interval, date_time);</a:t>
            </a:r>
            <a:endParaRPr b="0" lang="en-IN" sz="2000" spc="-1" strike="noStrike">
              <a:latin typeface="Arial"/>
            </a:endParaRPr>
          </a:p>
        </p:txBody>
      </p:sp>
      <p:sp>
        <p:nvSpPr>
          <p:cNvPr id="978"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79" name="CustomShape 4"/>
          <p:cNvSpPr/>
          <p:nvPr/>
        </p:nvSpPr>
        <p:spPr>
          <a:xfrm>
            <a:off x="228600" y="3657600"/>
            <a:ext cx="8457840" cy="5011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timestampadd (month, 2, '2017-03-26')</a:t>
            </a:r>
            <a:endParaRPr b="0" lang="en-IN" sz="1800" spc="-1" strike="noStrike">
              <a:latin typeface="Arial"/>
            </a:endParaRPr>
          </a:p>
        </p:txBody>
      </p:sp>
      <p:sp>
        <p:nvSpPr>
          <p:cNvPr id="980" name="CustomShape 5"/>
          <p:cNvSpPr/>
          <p:nvPr/>
        </p:nvSpPr>
        <p:spPr>
          <a:xfrm>
            <a:off x="152280" y="70308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TODO</a:t>
            </a:r>
            <a:endParaRPr b="0" lang="en-IN" sz="2000" spc="-1" strike="noStrike">
              <a:latin typeface="Arial"/>
            </a:endParaRPr>
          </a:p>
        </p:txBody>
      </p:sp>
      <p:graphicFrame>
        <p:nvGraphicFramePr>
          <p:cNvPr id="981" name="Table 6"/>
          <p:cNvGraphicFramePr/>
          <p:nvPr/>
        </p:nvGraphicFramePr>
        <p:xfrm>
          <a:off x="228600" y="2133720"/>
          <a:ext cx="8379000" cy="1112040"/>
        </p:xfrm>
        <a:graphic>
          <a:graphicData uri="http://schemas.openxmlformats.org/drawingml/2006/table">
            <a:tbl>
              <a:tblPr/>
              <a:tblGrid>
                <a:gridCol w="2590560"/>
                <a:gridCol w="1981080"/>
                <a:gridCol w="1752480"/>
                <a:gridCol w="1295280"/>
                <a:gridCol w="759600"/>
              </a:tblGrid>
              <a:tr h="370800">
                <a:tc gridSpan="5">
                  <a:txBody>
                    <a:bodyPr/>
                    <a:p>
                      <a:pPr>
                        <a:lnSpc>
                          <a:spcPct val="100000"/>
                        </a:lnSpc>
                      </a:pPr>
                      <a:r>
                        <a:rPr b="1" lang="en-IN" sz="1600" spc="-1" strike="noStrike">
                          <a:solidFill>
                            <a:srgbClr val="ffffff"/>
                          </a:solidFill>
                          <a:latin typeface="Arial"/>
                        </a:rPr>
                        <a:t>Unit 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370800">
                <a:tc>
                  <a:txBody>
                    <a:bodyPr/>
                    <a:p>
                      <a:pPr>
                        <a:lnSpc>
                          <a:spcPct val="100000"/>
                        </a:lnSpc>
                      </a:pPr>
                      <a:r>
                        <a:rPr b="0" lang="en-IN" sz="1600" spc="-1" strike="noStrike">
                          <a:solidFill>
                            <a:srgbClr val="000000"/>
                          </a:solidFill>
                          <a:latin typeface="Arial"/>
                        </a:rPr>
                        <a:t>YEAR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HOUR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MINUTE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440">
                <a:tc>
                  <a:txBody>
                    <a:bodyPr/>
                    <a:p>
                      <a:pPr>
                        <a:lnSpc>
                          <a:spcPct val="100000"/>
                        </a:lnSpc>
                      </a:pPr>
                      <a:r>
                        <a:rPr b="0" lang="en-IN" sz="1600" spc="-1" strike="noStrike">
                          <a:solidFill>
                            <a:srgbClr val="000000"/>
                          </a:solidFill>
                          <a:latin typeface="Arial"/>
                        </a:rPr>
                        <a:t>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WEEK</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MONTH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82" name="CustomShape 7"/>
          <p:cNvSpPr/>
          <p:nvPr/>
        </p:nvSpPr>
        <p:spPr>
          <a:xfrm>
            <a:off x="6400800" y="1581120"/>
            <a:ext cx="259056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date_time + interval</a:t>
            </a:r>
            <a:endParaRPr b="0" lang="en-IN" sz="2000" spc="-1" strike="noStrike">
              <a:latin typeface="Arial"/>
            </a:endParaRPr>
          </a:p>
        </p:txBody>
      </p:sp>
      <p:sp>
        <p:nvSpPr>
          <p:cNvPr id="983" name="CustomShape 8"/>
          <p:cNvSpPr/>
          <p:nvPr/>
        </p:nvSpPr>
        <p:spPr>
          <a:xfrm>
            <a:off x="4320" y="-17640"/>
            <a:ext cx="1188360" cy="227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900" spc="-1" strike="noStrike">
                <a:solidFill>
                  <a:srgbClr val="f7c120"/>
                </a:solidFill>
                <a:latin typeface="Arial"/>
              </a:rPr>
              <a:t>from Kedar Ghadge</a:t>
            </a:r>
            <a:endParaRPr b="0" lang="en-IN" sz="900" spc="-1" strike="noStrike">
              <a:latin typeface="Arial"/>
            </a:endParaRPr>
          </a:p>
        </p:txBody>
      </p:sp>
    </p:spTree>
  </p:cSld>
  <p:timing>
    <p:tnLst>
      <p:par>
        <p:cTn id="381" dur="indefinite" restart="never" nodeType="tmRoot">
          <p:childTnLst>
            <p:seq>
              <p:cTn id="382" dur="indefinite" nodeType="mainSeq"/>
              <p:prevCondLst>
                <p:cond delay="0" evt="onPrev">
                  <p:tgtEl>
                    <p:sldTgt/>
                  </p:tgtEl>
                </p:cond>
              </p:prevCondLst>
              <p:nextCondLst>
                <p:cond delay="0"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8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TIMESTAMPDIFF()</a:t>
            </a:r>
            <a:endParaRPr b="0" lang="en-IN" sz="3200" spc="-1" strike="noStrike">
              <a:latin typeface="Arial"/>
            </a:endParaRPr>
          </a:p>
        </p:txBody>
      </p:sp>
      <p:sp>
        <p:nvSpPr>
          <p:cNvPr id="985" name="CustomShape 2"/>
          <p:cNvSpPr/>
          <p:nvPr/>
        </p:nvSpPr>
        <p:spPr>
          <a:xfrm>
            <a:off x="228600" y="1535760"/>
            <a:ext cx="867564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TIMESTAMPDIFF (&lt;unit&gt;, date1, date2)</a:t>
            </a:r>
            <a:endParaRPr b="0" lang="en-IN" sz="2000" spc="-1" strike="noStrike">
              <a:latin typeface="Arial"/>
            </a:endParaRPr>
          </a:p>
        </p:txBody>
      </p:sp>
      <p:sp>
        <p:nvSpPr>
          <p:cNvPr id="986" name="CustomShape 3"/>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sp>
        <p:nvSpPr>
          <p:cNvPr id="987" name="CustomShape 4"/>
          <p:cNvSpPr/>
          <p:nvPr/>
        </p:nvSpPr>
        <p:spPr>
          <a:xfrm>
            <a:off x="152280" y="70308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TODO</a:t>
            </a:r>
            <a:endParaRPr b="0" lang="en-IN" sz="2000" spc="-1" strike="noStrike">
              <a:latin typeface="Arial"/>
            </a:endParaRPr>
          </a:p>
        </p:txBody>
      </p:sp>
      <p:sp>
        <p:nvSpPr>
          <p:cNvPr id="988" name="CustomShape 5"/>
          <p:cNvSpPr/>
          <p:nvPr/>
        </p:nvSpPr>
        <p:spPr>
          <a:xfrm>
            <a:off x="228600" y="3657600"/>
            <a:ext cx="8457840" cy="5011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Timestampdiff (month, hiredate, now())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p:txBody>
      </p:sp>
      <p:graphicFrame>
        <p:nvGraphicFramePr>
          <p:cNvPr id="989" name="Table 6"/>
          <p:cNvGraphicFramePr/>
          <p:nvPr/>
        </p:nvGraphicFramePr>
        <p:xfrm>
          <a:off x="228600" y="2133720"/>
          <a:ext cx="8379000" cy="1112040"/>
        </p:xfrm>
        <a:graphic>
          <a:graphicData uri="http://schemas.openxmlformats.org/drawingml/2006/table">
            <a:tbl>
              <a:tblPr/>
              <a:tblGrid>
                <a:gridCol w="2590560"/>
                <a:gridCol w="1981080"/>
                <a:gridCol w="1752480"/>
                <a:gridCol w="1295280"/>
                <a:gridCol w="759600"/>
              </a:tblGrid>
              <a:tr h="370800">
                <a:tc gridSpan="5">
                  <a:txBody>
                    <a:bodyPr/>
                    <a:p>
                      <a:pPr>
                        <a:lnSpc>
                          <a:spcPct val="100000"/>
                        </a:lnSpc>
                      </a:pPr>
                      <a:r>
                        <a:rPr b="1" lang="en-IN" sz="1600" spc="-1" strike="noStrike">
                          <a:solidFill>
                            <a:srgbClr val="ffffff"/>
                          </a:solidFill>
                          <a:latin typeface="Arial"/>
                        </a:rPr>
                        <a:t>Unit 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c hMerge="1">
                  <a:tcPr>
                    <a:solidFill>
                      <a:srgbClr val="729fcf"/>
                    </a:solidFill>
                  </a:tcPr>
                </a:tc>
                <a:tc hMerge="1">
                  <a:tcPr>
                    <a:solidFill>
                      <a:srgbClr val="729fcf"/>
                    </a:solidFill>
                  </a:tcPr>
                </a:tc>
                <a:tc hMerge="1">
                  <a:tcPr>
                    <a:solidFill>
                      <a:srgbClr val="729fcf"/>
                    </a:solidFill>
                  </a:tcPr>
                </a:tc>
              </a:tr>
              <a:tr h="370800">
                <a:tc>
                  <a:txBody>
                    <a:bodyPr/>
                    <a:p>
                      <a:pPr>
                        <a:lnSpc>
                          <a:spcPct val="100000"/>
                        </a:lnSpc>
                      </a:pPr>
                      <a:r>
                        <a:rPr b="0" lang="en-IN" sz="1600" spc="-1" strike="noStrike">
                          <a:solidFill>
                            <a:srgbClr val="000000"/>
                          </a:solidFill>
                          <a:latin typeface="Arial"/>
                        </a:rPr>
                        <a:t>YEAR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DAY</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HOUR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MINUTE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440">
                <a:tc>
                  <a:txBody>
                    <a:bodyPr/>
                    <a:p>
                      <a:pPr>
                        <a:lnSpc>
                          <a:spcPct val="100000"/>
                        </a:lnSpc>
                      </a:pPr>
                      <a:r>
                        <a:rPr b="0" lang="en-IN" sz="1600" spc="-1" strike="noStrike">
                          <a:solidFill>
                            <a:srgbClr val="000000"/>
                          </a:solidFill>
                          <a:latin typeface="Arial"/>
                        </a:rPr>
                        <a:t>SECOND</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WEEK</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p>
                      <a:pPr>
                        <a:lnSpc>
                          <a:spcPct val="100000"/>
                        </a:lnSpc>
                      </a:pPr>
                      <a:r>
                        <a:rPr b="0" lang="en-IN" sz="1600" spc="-1" strike="noStrike">
                          <a:solidFill>
                            <a:srgbClr val="000000"/>
                          </a:solidFill>
                          <a:latin typeface="Arial"/>
                        </a:rPr>
                        <a:t>MONTH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90" name="CustomShape 7"/>
          <p:cNvSpPr/>
          <p:nvPr/>
        </p:nvSpPr>
        <p:spPr>
          <a:xfrm>
            <a:off x="6938280" y="1677240"/>
            <a:ext cx="183708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Date2 – Date1</a:t>
            </a:r>
            <a:endParaRPr b="0" lang="en-IN" sz="2000" spc="-1" strike="noStrike">
              <a:latin typeface="Arial"/>
            </a:endParaRPr>
          </a:p>
        </p:txBody>
      </p:sp>
      <p:sp>
        <p:nvSpPr>
          <p:cNvPr id="991" name="CustomShape 8"/>
          <p:cNvSpPr/>
          <p:nvPr/>
        </p:nvSpPr>
        <p:spPr>
          <a:xfrm>
            <a:off x="4320" y="-17640"/>
            <a:ext cx="1188360" cy="2275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900" spc="-1" strike="noStrike">
                <a:solidFill>
                  <a:srgbClr val="f7c120"/>
                </a:solidFill>
                <a:latin typeface="Arial"/>
              </a:rPr>
              <a:t>from Kedar Ghadge</a:t>
            </a:r>
            <a:endParaRPr b="0" lang="en-IN" sz="900" spc="-1" strike="noStrike">
              <a:latin typeface="Arial"/>
            </a:endParaRPr>
          </a:p>
        </p:txBody>
      </p:sp>
    </p:spTree>
  </p:cSld>
  <p:timing>
    <p:tnLst>
      <p:par>
        <p:cTn id="383" dur="indefinite" restart="never" nodeType="tmRoot">
          <p:childTnLst>
            <p:seq>
              <p:cTn id="384" dur="indefinite" nodeType="mainSeq"/>
              <p:prevCondLst>
                <p:cond delay="0" evt="onPrev">
                  <p:tgtEl>
                    <p:sldTgt/>
                  </p:tgtEl>
                </p:cond>
              </p:prevCondLst>
              <p:nextCondLst>
                <p:cond delay="0" evt="onNext">
                  <p:tgtEl>
                    <p:sldTgt/>
                  </p:tgtEl>
                </p:cond>
              </p:nextCondLst>
            </p:seq>
          </p:childTnLst>
        </p:cTn>
      </p:par>
    </p:tnLst>
  </p:timing>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Date Functions</a:t>
            </a:r>
            <a:endParaRPr b="0" lang="en-IN" sz="3200" spc="-1" strike="noStrike">
              <a:latin typeface="Arial"/>
            </a:endParaRPr>
          </a:p>
        </p:txBody>
      </p:sp>
      <p:sp>
        <p:nvSpPr>
          <p:cNvPr id="993" name="CustomShape 2"/>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graphicFrame>
        <p:nvGraphicFramePr>
          <p:cNvPr id="994" name="Table 3"/>
          <p:cNvGraphicFramePr/>
          <p:nvPr/>
        </p:nvGraphicFramePr>
        <p:xfrm>
          <a:off x="152280" y="668160"/>
          <a:ext cx="8838720" cy="3981240"/>
        </p:xfrm>
        <a:graphic>
          <a:graphicData uri="http://schemas.openxmlformats.org/drawingml/2006/table">
            <a:tbl>
              <a:tblPr/>
              <a:tblGrid>
                <a:gridCol w="2514600"/>
                <a:gridCol w="6324480"/>
              </a:tblGrid>
              <a:tr h="36612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95640">
                <a:tc>
                  <a:txBody>
                    <a:bodyPr lIns="75960" rIns="75960" tIns="75960" bIns="75960" anchor="ctr"/>
                    <a:p>
                      <a:pPr>
                        <a:lnSpc>
                          <a:spcPct val="100000"/>
                        </a:lnSpc>
                      </a:pPr>
                      <a:r>
                        <a:rPr b="0" lang="en-IN" sz="1600" spc="-1" strike="noStrike">
                          <a:solidFill>
                            <a:srgbClr val="0077aa"/>
                          </a:solidFill>
                          <a:latin typeface="Courier New"/>
                        </a:rPr>
                        <a:t>DAY(date)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DAY() is a synonym for DAYOFMONTH().</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DAYNAME(date)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name of the weekday for 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DAYOFMONTH(date)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day of the month for date, in the range 1 to 31</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DAYOFWEEK(date)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weekday index for date (1 = Sunday, 2 = Monday, …, 7 = Saturday).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DAYOFYEAR(date)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day of the year for date, in the range 1 to 366</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882360">
                <a:tc>
                  <a:txBody>
                    <a:bodyPr lIns="75960" rIns="75960" tIns="75960" bIns="75960" anchor="ctr"/>
                    <a:p>
                      <a:pPr>
                        <a:lnSpc>
                          <a:spcPct val="100000"/>
                        </a:lnSpc>
                      </a:pPr>
                      <a:r>
                        <a:rPr b="0" lang="en-IN" sz="1600" spc="-1" strike="noStrike">
                          <a:solidFill>
                            <a:srgbClr val="0077aa"/>
                          </a:solidFill>
                          <a:latin typeface="Courier New"/>
                        </a:rPr>
                        <a:t>LAST_DAY(date)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Takes a date or datetime value and returns the corresponding value for the last day of the month. Returns NULL if the argument is invalid.</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MONTH(date)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month for date, in the range 1 to 12 for January to December</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MONTHNAME(date)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full name of the month for 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95" name="CustomShape 4"/>
          <p:cNvSpPr/>
          <p:nvPr/>
        </p:nvSpPr>
        <p:spPr>
          <a:xfrm>
            <a:off x="0" y="5486400"/>
            <a:ext cx="9067320" cy="82044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Gill Sans MT"/>
                <a:ea typeface="Times New Roman"/>
              </a:rPr>
              <a:t> </a:t>
            </a:r>
            <a:r>
              <a:rPr b="0" lang="en-IN" sz="1600" spc="-1" strike="noStrike">
                <a:solidFill>
                  <a:srgbClr val="dd4a68"/>
                </a:solidFill>
                <a:latin typeface="Arial"/>
                <a:ea typeface="Times New Roman"/>
              </a:rPr>
              <a:t>dayofweek (now()), WEEKDAY(now());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dayofweek (date_add(now(), interval 1 day)), weekday (date_add (now(), interval 1 day));</a:t>
            </a:r>
            <a:endParaRPr b="0" lang="en-IN" sz="1600" spc="-1" strike="noStrike">
              <a:latin typeface="Arial"/>
            </a:endParaRPr>
          </a:p>
        </p:txBody>
      </p:sp>
    </p:spTree>
  </p:cSld>
  <p:timing>
    <p:tnLst>
      <p:par>
        <p:cTn id="385" dur="indefinite" restart="never" nodeType="tmRoot">
          <p:childTnLst>
            <p:seq>
              <p:cTn id="386" dur="indefinite" nodeType="mainSeq"/>
              <p:prevCondLst>
                <p:cond delay="0" evt="onPrev">
                  <p:tgtEl>
                    <p:sldTgt/>
                  </p:tgtEl>
                </p:cond>
              </p:prevCondLst>
              <p:nextCondLst>
                <p:cond delay="0" evt="onNext">
                  <p:tgtEl>
                    <p:sldTgt/>
                  </p:tgtEl>
                </p:cond>
              </p:nextCondLst>
            </p:seq>
          </p:childTnLst>
        </p:cTn>
      </p:par>
    </p:tnLst>
  </p:timing>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1" lang="en-IN" sz="3200" spc="-1" strike="noStrike">
                <a:solidFill>
                  <a:srgbClr val="ffff00"/>
                </a:solidFill>
                <a:latin typeface="Arial"/>
              </a:rPr>
              <a:t>Date Functions</a:t>
            </a:r>
            <a:endParaRPr b="0" lang="en-IN" sz="3200" spc="-1" strike="noStrike">
              <a:latin typeface="Arial"/>
            </a:endParaRPr>
          </a:p>
        </p:txBody>
      </p:sp>
      <p:sp>
        <p:nvSpPr>
          <p:cNvPr id="997" name="CustomShape 2"/>
          <p:cNvSpPr/>
          <p:nvPr/>
        </p:nvSpPr>
        <p:spPr>
          <a:xfrm>
            <a:off x="6530040" y="76320"/>
            <a:ext cx="2361960" cy="36468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66ff33"/>
                </a:solidFill>
                <a:latin typeface="Arial"/>
              </a:rPr>
              <a:t>DateTime Functions</a:t>
            </a:r>
            <a:endParaRPr b="0" lang="en-IN" sz="1800" spc="-1" strike="noStrike">
              <a:latin typeface="Arial"/>
            </a:endParaRPr>
          </a:p>
        </p:txBody>
      </p:sp>
      <p:graphicFrame>
        <p:nvGraphicFramePr>
          <p:cNvPr id="998" name="Table 3"/>
          <p:cNvGraphicFramePr/>
          <p:nvPr/>
        </p:nvGraphicFramePr>
        <p:xfrm>
          <a:off x="152280" y="838080"/>
          <a:ext cx="8838720" cy="3538800"/>
        </p:xfrm>
        <a:graphic>
          <a:graphicData uri="http://schemas.openxmlformats.org/drawingml/2006/table">
            <a:tbl>
              <a:tblPr/>
              <a:tblGrid>
                <a:gridCol w="2514600"/>
                <a:gridCol w="6324480"/>
              </a:tblGrid>
              <a:tr h="36612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639000">
                <a:tc>
                  <a:txBody>
                    <a:bodyPr lIns="75960" rIns="75960" tIns="75960" bIns="75960" anchor="ctr"/>
                    <a:p>
                      <a:pPr>
                        <a:lnSpc>
                          <a:spcPct val="100000"/>
                        </a:lnSpc>
                      </a:pPr>
                      <a:r>
                        <a:rPr b="0" lang="en-IN" sz="1600" spc="-1" strike="noStrike">
                          <a:solidFill>
                            <a:srgbClr val="0077aa"/>
                          </a:solidFill>
                          <a:latin typeface="Courier New"/>
                        </a:rPr>
                        <a:t>WEEKDAY(date)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weekday index for date (0 = Monday, 1 = Tuesday, … 6 = Sunday).</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WEEKOFYEAR(date)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calendar week of the date as a number in the range from 1 to 53.</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QUARTER(date)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quarter of the year for date, in the range 1 to 4.</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HOUR(time)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hour for time. The range of the return value is 0 to 23 for time-of-day values.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MINUTE(time)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minute for time, in the range 0 to 59.</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395640">
                <a:tc>
                  <a:txBody>
                    <a:bodyPr lIns="75960" rIns="75960" tIns="75960" bIns="75960" anchor="ctr"/>
                    <a:p>
                      <a:pPr>
                        <a:lnSpc>
                          <a:spcPct val="100000"/>
                        </a:lnSpc>
                      </a:pPr>
                      <a:r>
                        <a:rPr b="0" lang="en-IN" sz="1600" spc="-1" strike="noStrike">
                          <a:solidFill>
                            <a:srgbClr val="0077aa"/>
                          </a:solidFill>
                          <a:latin typeface="Courier New"/>
                        </a:rPr>
                        <a:t>SECOND(time)</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Arial"/>
                        </a:rPr>
                        <a:t>Returns the second for time, in the range 0 to 59.</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r h="639000">
                <a:tc>
                  <a:txBody>
                    <a:bodyPr lIns="75960" rIns="75960" tIns="75960" bIns="75960" anchor="ctr"/>
                    <a:p>
                      <a:pPr>
                        <a:lnSpc>
                          <a:spcPct val="100000"/>
                        </a:lnSpc>
                      </a:pPr>
                      <a:r>
                        <a:rPr b="0" lang="en-IN" sz="1600" spc="-1" strike="noStrike">
                          <a:solidFill>
                            <a:srgbClr val="0077aa"/>
                          </a:solidFill>
                          <a:latin typeface="Courier New"/>
                        </a:rPr>
                        <a:t>DATEDIFF(expr1,expr2)</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c>
                  <a:txBody>
                    <a:bodyPr lIns="75960" rIns="75960" tIns="75960" bIns="75960"/>
                    <a:p>
                      <a:pPr>
                        <a:lnSpc>
                          <a:spcPct val="100000"/>
                        </a:lnSpc>
                      </a:pPr>
                      <a:r>
                        <a:rPr b="0" lang="en-IN" sz="1600" spc="-1" strike="noStrike">
                          <a:solidFill>
                            <a:srgbClr val="000000"/>
                          </a:solidFill>
                          <a:latin typeface="Gill Sans MT"/>
                        </a:rPr>
                        <a:t>Returns the number of days between two dates or datetimes.</a:t>
                      </a:r>
                      <a:endParaRPr b="0" lang="en-IN" sz="1600" spc="-1" strike="noStrike">
                        <a:latin typeface="Arial"/>
                      </a:endParaRPr>
                    </a:p>
                  </a:txBody>
                  <a:tcPr marL="75960" marR="7596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999" name="CustomShape 4"/>
          <p:cNvSpPr/>
          <p:nvPr/>
        </p:nvSpPr>
        <p:spPr>
          <a:xfrm>
            <a:off x="152280" y="5112720"/>
            <a:ext cx="8838720" cy="913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WEEKDAY</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NOW</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interval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DAY</a:t>
            </a:r>
            <a:r>
              <a:rPr b="0" lang="en-IN" sz="1800" spc="-1" strike="noStrike">
                <a:solidFill>
                  <a:srgbClr val="a6a6a6"/>
                </a:solidFill>
                <a:latin typeface="Arial"/>
                <a:ea typeface="Times New Roman"/>
              </a:rPr>
              <a:t>(</a:t>
            </a:r>
            <a:r>
              <a:rPr b="0" lang="en-IN" sz="1800" spc="-1" strike="noStrike">
                <a:solidFill>
                  <a:srgbClr val="3f6971"/>
                </a:solidFill>
                <a:latin typeface="Arial"/>
                <a:ea typeface="Times New Roman"/>
              </a:rPr>
              <a:t>HIREDATE</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17</a:t>
            </a:r>
            <a:r>
              <a:rPr b="0" lang="en-IN" sz="1800" spc="-1" strike="noStrike">
                <a:solidFill>
                  <a:srgbClr val="dd4a68"/>
                </a:solidFill>
                <a:latin typeface="Arial"/>
                <a:ea typeface="Times New Roman"/>
              </a:rPr>
              <a:t>;</a:t>
            </a:r>
            <a:endParaRPr b="0" lang="en-IN" sz="1800" spc="-1" strike="noStrike">
              <a:latin typeface="Arial"/>
            </a:endParaRPr>
          </a:p>
        </p:txBody>
      </p:sp>
    </p:spTree>
  </p:cSld>
  <p:timing>
    <p:tnLst>
      <p:par>
        <p:cTn id="387" dur="indefinite" restart="never" nodeType="tmRoot">
          <p:childTnLst>
            <p:seq>
              <p:cTn id="388" dur="indefinite" nodeType="mainSeq"/>
              <p:prevCondLst>
                <p:cond delay="0" evt="onPrev">
                  <p:tgtEl>
                    <p:sldTgt/>
                  </p:tgtEl>
                </p:cond>
              </p:prevCondLst>
              <p:nextCondLst>
                <p:cond delay="0"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Date and Time Formats</a:t>
            </a:r>
            <a:endParaRPr b="0" lang="en-IN" sz="4800" spc="-1" strike="noStrike">
              <a:latin typeface="Arial"/>
            </a:endParaRPr>
          </a:p>
        </p:txBody>
      </p:sp>
    </p:spTree>
  </p:cSld>
  <p:timing>
    <p:tnLst>
      <p:par>
        <p:cTn id="389" dur="indefinite" restart="never" nodeType="tmRoot">
          <p:childTnLst>
            <p:seq>
              <p:cTn id="390" dur="indefinite" nodeType="mainSeq"/>
              <p:prevCondLst>
                <p:cond delay="0" evt="onPrev">
                  <p:tgtEl>
                    <p:sldTgt/>
                  </p:tgtEl>
                </p:cond>
              </p:prevCondLst>
              <p:nextCondLst>
                <p:cond delay="0"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152280" y="541008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3f6971"/>
                </a:solidFill>
                <a:latin typeface="Arial"/>
                <a:ea typeface="Times New Roman"/>
              </a:rPr>
              <a:t>DATE_FORMAT</a:t>
            </a:r>
            <a:r>
              <a:rPr b="0" lang="en-IN" sz="1800" spc="-1" strike="noStrike">
                <a:solidFill>
                  <a:srgbClr val="dd4a68"/>
                </a:solidFill>
                <a:latin typeface="Arial"/>
                <a:ea typeface="Times New Roman"/>
              </a:rPr>
              <a:t> (</a:t>
            </a:r>
            <a:r>
              <a:rPr b="0" lang="en-IN" sz="1800" spc="-1" strike="noStrike">
                <a:solidFill>
                  <a:srgbClr val="3f6971"/>
                </a:solidFill>
                <a:latin typeface="Arial"/>
                <a:ea typeface="Times New Roman"/>
              </a:rPr>
              <a:t>now</a:t>
            </a:r>
            <a:r>
              <a:rPr b="0" lang="en-IN" sz="1800" spc="-1" strike="noStrike">
                <a:solidFill>
                  <a:srgbClr val="dd4a68"/>
                </a:solidFill>
                <a:latin typeface="Arial"/>
                <a:ea typeface="Times New Roman"/>
              </a:rPr>
              <a:t>(), '%a');</a:t>
            </a:r>
            <a:endParaRPr b="0" lang="en-IN" sz="1800" spc="-1" strike="noStrike">
              <a:latin typeface="Arial"/>
            </a:endParaRPr>
          </a:p>
        </p:txBody>
      </p:sp>
      <p:graphicFrame>
        <p:nvGraphicFramePr>
          <p:cNvPr id="1002" name="Table 2"/>
          <p:cNvGraphicFramePr/>
          <p:nvPr/>
        </p:nvGraphicFramePr>
        <p:xfrm>
          <a:off x="152280" y="787320"/>
          <a:ext cx="8838720" cy="4423320"/>
        </p:xfrm>
        <a:graphic>
          <a:graphicData uri="http://schemas.openxmlformats.org/drawingml/2006/table">
            <a:tbl>
              <a:tblPr/>
              <a:tblGrid>
                <a:gridCol w="1371600"/>
                <a:gridCol w="7467480"/>
              </a:tblGrid>
              <a:tr h="442080">
                <a:tc>
                  <a:txBody>
                    <a:bodyPr/>
                    <a:p>
                      <a:pPr>
                        <a:lnSpc>
                          <a:spcPct val="100000"/>
                        </a:lnSpc>
                      </a:pPr>
                      <a:r>
                        <a:rPr b="1" lang="en-IN" sz="1800" spc="-1" strike="noStrike">
                          <a:solidFill>
                            <a:srgbClr val="b7f7e2"/>
                          </a:solidFill>
                          <a:latin typeface="Arial"/>
                        </a:rPr>
                        <a:t>Formats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68400" rIns="68400" tIns="0" bIns="0" anchor="ctr"/>
                    <a:p>
                      <a:pPr>
                        <a:lnSpc>
                          <a:spcPct val="100000"/>
                        </a:lnSpc>
                      </a:pPr>
                      <a:r>
                        <a:rPr b="0" lang="en-IN" sz="1600" spc="-1" strike="noStrike">
                          <a:solidFill>
                            <a:srgbClr val="0077aa"/>
                          </a:solidFill>
                          <a:latin typeface="Courier New"/>
                        </a:rPr>
                        <a:t>%a</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Abbreviated weekday name (Sun-Sat)</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%b</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Abbreviated month name (Jan-Dec)</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%c</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Month, numeric (0-12)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Day of month with English suffix (0th, 1st, 2nd, 3rd, </a:t>
                      </a:r>
                      <a:r>
                        <a:rPr b="0" lang="en-IN" sz="1600" spc="-1" strike="noStrike">
                          <a:solidFill>
                            <a:srgbClr val="000000"/>
                          </a:solidFill>
                          <a:latin typeface="Tahoma"/>
                          <a:ea typeface="Times New Roman"/>
                        </a:rPr>
                        <a:t>�</a:t>
                      </a:r>
                      <a:r>
                        <a:rPr b="0" lang="en-IN" sz="1600" spc="-1" strike="noStrike">
                          <a:solidFill>
                            <a:srgbClr val="000000"/>
                          </a:solidFill>
                          <a:latin typeface="Arial"/>
                          <a:ea typeface="Times New Roman"/>
                        </a:rPr>
                        <a:t>)</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Day of month, numeric (00-31)</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%e</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Day of month, numeric (0-31)</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%f</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Microseconds (000000-999999)</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%H</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Hour (00-23)</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4600">
                <a:tc>
                  <a:txBody>
                    <a:bodyPr lIns="68400" rIns="68400" tIns="0" bIns="0" anchor="ctr"/>
                    <a:p>
                      <a:pPr>
                        <a:lnSpc>
                          <a:spcPct val="100000"/>
                        </a:lnSpc>
                      </a:pPr>
                      <a:r>
                        <a:rPr b="0" lang="en-IN" sz="1600" spc="-1" strike="noStrike">
                          <a:solidFill>
                            <a:srgbClr val="0077aa"/>
                          </a:solidFill>
                          <a:latin typeface="Courier New"/>
                        </a:rPr>
                        <a:t>%h</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Hour (01-12)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03" name="CustomShape 3"/>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DateTime Formats</a:t>
            </a:r>
            <a:endParaRPr b="0" lang="en-IN" sz="3200" spc="-1" strike="noStrike">
              <a:latin typeface="Arial"/>
            </a:endParaRPr>
          </a:p>
        </p:txBody>
      </p:sp>
    </p:spTree>
  </p:cSld>
  <p:timing>
    <p:tnLst>
      <p:par>
        <p:cTn id="391" dur="indefinite" restart="never" nodeType="tmRoot">
          <p:childTnLst>
            <p:seq>
              <p:cTn id="392" dur="indefinite" nodeType="mainSeq"/>
              <p:prevCondLst>
                <p:cond delay="0" evt="onPrev">
                  <p:tgtEl>
                    <p:sldTgt/>
                  </p:tgtEl>
                </p:cond>
              </p:prevCondLst>
              <p:nextCondLst>
                <p:cond delay="0"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04" name="Table 1"/>
          <p:cNvGraphicFramePr/>
          <p:nvPr/>
        </p:nvGraphicFramePr>
        <p:xfrm>
          <a:off x="152280" y="787320"/>
          <a:ext cx="8838720" cy="5308200"/>
        </p:xfrm>
        <a:graphic>
          <a:graphicData uri="http://schemas.openxmlformats.org/drawingml/2006/table">
            <a:tbl>
              <a:tblPr/>
              <a:tblGrid>
                <a:gridCol w="1371600"/>
                <a:gridCol w="7467480"/>
              </a:tblGrid>
              <a:tr h="442080">
                <a:tc>
                  <a:txBody>
                    <a:bodyPr/>
                    <a:p>
                      <a:pPr>
                        <a:lnSpc>
                          <a:spcPct val="100000"/>
                        </a:lnSpc>
                      </a:pPr>
                      <a:r>
                        <a:rPr b="1" lang="en-IN" sz="1800" spc="-1" strike="noStrike">
                          <a:solidFill>
                            <a:srgbClr val="b7f7e2"/>
                          </a:solidFill>
                          <a:latin typeface="Arial"/>
                        </a:rPr>
                        <a:t>Formats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68400" rIns="68400" tIns="0" bIns="0" anchor="ctr"/>
                    <a:p>
                      <a:pPr>
                        <a:lnSpc>
                          <a:spcPct val="100000"/>
                        </a:lnSpc>
                      </a:pPr>
                      <a:r>
                        <a:rPr b="0" lang="en-IN" sz="1600" spc="-1" strike="noStrike">
                          <a:solidFill>
                            <a:srgbClr val="0077aa"/>
                          </a:solidFill>
                          <a:latin typeface="Courier New"/>
                        </a:rPr>
                        <a:t>%I</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Hour (01-12)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%i</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Minutes, numeric (00-59)</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%j</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Day of year (001-366)</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%k</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Hour (0-23)</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%l</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Hour (1-12)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%M</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Month name (January-December)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%m</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Month, numeric (00-12)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%p</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AM or PM</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Time, 12-hour (hh:mm:ss followed by AM or PM)</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Seconds (00-59)</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5320">
                <a:tc>
                  <a:txBody>
                    <a:bodyPr lIns="68400" rIns="68400" tIns="0" bIns="0" anchor="ctr"/>
                    <a:p>
                      <a:pPr>
                        <a:lnSpc>
                          <a:spcPct val="100000"/>
                        </a:lnSpc>
                      </a:pPr>
                      <a:r>
                        <a:rPr b="0" lang="en-IN" sz="1600" spc="-1" strike="noStrike">
                          <a:solidFill>
                            <a:srgbClr val="0077aa"/>
                          </a:solidFill>
                          <a:latin typeface="Courier New"/>
                        </a:rPr>
                        <a:t>%s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Seconds (00-59)</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05"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DateTime Formats</a:t>
            </a:r>
            <a:endParaRPr b="0" lang="en-IN" sz="3200" spc="-1" strike="noStrike">
              <a:latin typeface="Arial"/>
            </a:endParaRPr>
          </a:p>
        </p:txBody>
      </p:sp>
    </p:spTree>
  </p:cSld>
  <p:timing>
    <p:tnLst>
      <p:par>
        <p:cTn id="393" dur="indefinite" restart="never" nodeType="tmRoot">
          <p:childTnLst>
            <p:seq>
              <p:cTn id="394" dur="indefinite" nodeType="mainSeq"/>
              <p:prevCondLst>
                <p:cond delay="0" evt="onPrev">
                  <p:tgtEl>
                    <p:sldTgt/>
                  </p:tgtEl>
                </p:cond>
              </p:prevCondLst>
              <p:nextCondLst>
                <p:cond delay="0"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06" name="Table 1"/>
          <p:cNvGraphicFramePr/>
          <p:nvPr/>
        </p:nvGraphicFramePr>
        <p:xfrm>
          <a:off x="152280" y="787320"/>
          <a:ext cx="8838720" cy="5308200"/>
        </p:xfrm>
        <a:graphic>
          <a:graphicData uri="http://schemas.openxmlformats.org/drawingml/2006/table">
            <a:tbl>
              <a:tblPr/>
              <a:tblGrid>
                <a:gridCol w="1371600"/>
                <a:gridCol w="7467480"/>
              </a:tblGrid>
              <a:tr h="442080">
                <a:tc>
                  <a:txBody>
                    <a:bodyPr/>
                    <a:p>
                      <a:pPr>
                        <a:lnSpc>
                          <a:spcPct val="100000"/>
                        </a:lnSpc>
                      </a:pPr>
                      <a:r>
                        <a:rPr b="1" lang="en-IN" sz="1800" spc="-1" strike="noStrike">
                          <a:solidFill>
                            <a:srgbClr val="b7f7e2"/>
                          </a:solidFill>
                          <a:latin typeface="Arial"/>
                        </a:rPr>
                        <a:t>Formats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2080">
                <a:tc>
                  <a:txBody>
                    <a:bodyPr lIns="68400" rIns="68400" tIns="0" bIns="0" anchor="ctr"/>
                    <a:p>
                      <a:pPr>
                        <a:lnSpc>
                          <a:spcPct val="100000"/>
                        </a:lnSpc>
                      </a:pPr>
                      <a:r>
                        <a:rPr b="0" lang="en-IN" sz="1600" spc="-1" strike="noStrike">
                          <a:solidFill>
                            <a:srgbClr val="0077aa"/>
                          </a:solidFill>
                          <a:latin typeface="Courier New"/>
                        </a:rPr>
                        <a:t>%T</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Time, 24-hour (hh:mm:ss)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%U</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Week (00-53) where Sunday is the first day of week</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%u</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Week (00-53) where Monday is the first day of week</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%V</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Week (01-53) where Sunday is the first day of week, used with %X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%v</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Week (01-53) where Monday is the first day of week, used with %x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%W</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Weekday name (Sunday-Saturday)</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%w</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Day of the week (0=Sunday, 6=Saturday)</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Year for the week where Sunday is the first day of week, four digits, used with %V</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Year for the week where Monday is the first day of week, four digits, used with %v</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2080">
                <a:tc>
                  <a:txBody>
                    <a:bodyPr lIns="68400" rIns="68400" tIns="0" bIns="0" anchor="ctr"/>
                    <a:p>
                      <a:pPr>
                        <a:lnSpc>
                          <a:spcPct val="100000"/>
                        </a:lnSpc>
                      </a:pPr>
                      <a:r>
                        <a:rPr b="0" lang="en-IN" sz="1600" spc="-1" strike="noStrike">
                          <a:solidFill>
                            <a:srgbClr val="0077aa"/>
                          </a:solidFill>
                          <a:latin typeface="Courier New"/>
                        </a:rPr>
                        <a:t>%Y</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Year, numeric, four digits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45320">
                <a:tc>
                  <a:txBody>
                    <a:bodyPr lIns="68400" rIns="68400" tIns="0" bIns="0" anchor="ctr"/>
                    <a:p>
                      <a:pPr>
                        <a:lnSpc>
                          <a:spcPct val="100000"/>
                        </a:lnSpc>
                      </a:pPr>
                      <a:r>
                        <a:rPr b="0" lang="en-IN" sz="1600" spc="-1" strike="noStrike">
                          <a:solidFill>
                            <a:srgbClr val="0077aa"/>
                          </a:solidFill>
                          <a:latin typeface="Courier New"/>
                        </a:rPr>
                        <a:t>%y</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Year, numeric, two digits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07"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DateTime Formats</a:t>
            </a:r>
            <a:endParaRPr b="0" lang="en-IN" sz="3200" spc="-1" strike="noStrike">
              <a:latin typeface="Arial"/>
            </a:endParaRPr>
          </a:p>
        </p:txBody>
      </p:sp>
    </p:spTree>
  </p:cSld>
  <p:timing>
    <p:tnLst>
      <p:par>
        <p:cTn id="395" dur="indefinite" restart="never" nodeType="tmRoot">
          <p:childTnLst>
            <p:seq>
              <p:cTn id="396" dur="indefinite" nodeType="mainSeq"/>
              <p:prevCondLst>
                <p:cond delay="0" evt="onPrev">
                  <p:tgtEl>
                    <p:sldTgt/>
                  </p:tgtEl>
                </p:cond>
              </p:prevCondLst>
              <p:nextCondLst>
                <p:cond delay="0"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String Functions</a:t>
            </a:r>
            <a:endParaRPr b="0" lang="en-IN" sz="4800" spc="-1" strike="noStrike">
              <a:latin typeface="Arial"/>
            </a:endParaRPr>
          </a:p>
        </p:txBody>
      </p:sp>
    </p:spTree>
  </p:cSld>
  <p:timing>
    <p:tnLst>
      <p:par>
        <p:cTn id="397" dur="indefinite" restart="never" nodeType="tmRoot">
          <p:childTnLst>
            <p:seq>
              <p:cTn id="398"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52280" y="2695680"/>
            <a:ext cx="8838720" cy="329076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de701"/>
                </a:solidFill>
                <a:latin typeface="Arial"/>
              </a:rPr>
              <a:t>Relational tables have six properties: </a:t>
            </a:r>
            <a:endParaRPr b="0" lang="en-IN" sz="24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Values are atomic.</a:t>
            </a:r>
            <a:endParaRPr b="0" lang="en-IN" sz="20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Column values are of the same kind.</a:t>
            </a:r>
            <a:endParaRPr b="0" lang="en-IN" sz="20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Each row is unique.</a:t>
            </a:r>
            <a:endParaRPr b="0" lang="en-IN" sz="20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The sequence of columns is insignificant – </a:t>
            </a:r>
            <a:r>
              <a:rPr b="0" lang="en-IN" sz="1800" spc="-1" strike="noStrike">
                <a:solidFill>
                  <a:srgbClr val="808080"/>
                </a:solidFill>
                <a:latin typeface="Gill Sans MT"/>
              </a:rPr>
              <a:t>(unimportant)</a:t>
            </a:r>
            <a:r>
              <a:rPr b="0" lang="en-IN" sz="2000" spc="-1" strike="noStrike">
                <a:solidFill>
                  <a:srgbClr val="808080"/>
                </a:solidFill>
                <a:latin typeface="Gill Sans MT"/>
              </a:rPr>
              <a:t>.</a:t>
            </a:r>
            <a:endParaRPr b="0" lang="en-IN" sz="20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The sequence of rows is insignificant</a:t>
            </a:r>
            <a:r>
              <a:rPr b="0" lang="en-IN" sz="2400" spc="-1" strike="noStrike">
                <a:solidFill>
                  <a:srgbClr val="808080"/>
                </a:solidFill>
                <a:latin typeface="Gill Sans MT"/>
              </a:rPr>
              <a:t> </a:t>
            </a:r>
            <a:r>
              <a:rPr b="0" lang="en-IN" sz="2000" spc="-1" strike="noStrike">
                <a:solidFill>
                  <a:srgbClr val="808080"/>
                </a:solidFill>
                <a:latin typeface="Gill Sans MT"/>
              </a:rPr>
              <a:t>–</a:t>
            </a:r>
            <a:r>
              <a:rPr b="0" lang="en-IN" sz="2400" spc="-1" strike="noStrike">
                <a:solidFill>
                  <a:srgbClr val="808080"/>
                </a:solidFill>
                <a:latin typeface="Gill Sans MT"/>
              </a:rPr>
              <a:t> </a:t>
            </a:r>
            <a:r>
              <a:rPr b="0" lang="en-IN" sz="1800" spc="-1" strike="noStrike">
                <a:solidFill>
                  <a:srgbClr val="808080"/>
                </a:solidFill>
                <a:latin typeface="Gill Sans MT"/>
              </a:rPr>
              <a:t>(unimportant).</a:t>
            </a:r>
            <a:endParaRPr b="0" lang="en-IN" sz="1800" spc="-1" strike="noStrike">
              <a:latin typeface="Arial"/>
            </a:endParaRPr>
          </a:p>
          <a:p>
            <a:pPr marL="285840" indent="-285480">
              <a:lnSpc>
                <a:spcPct val="150000"/>
              </a:lnSpc>
              <a:buClr>
                <a:srgbClr val="808080"/>
              </a:buClr>
              <a:buFont typeface="Arial"/>
              <a:buChar char="•"/>
            </a:pPr>
            <a:r>
              <a:rPr b="0" lang="en-IN" sz="2000" spc="-1" strike="noStrike">
                <a:solidFill>
                  <a:srgbClr val="808080"/>
                </a:solidFill>
                <a:latin typeface="Gill Sans MT"/>
              </a:rPr>
              <a:t>Each column must have a unique name.</a:t>
            </a:r>
            <a:endParaRPr b="0" lang="en-IN" sz="2000" spc="-1" strike="noStrike">
              <a:latin typeface="Arial"/>
            </a:endParaRPr>
          </a:p>
        </p:txBody>
      </p:sp>
      <p:sp>
        <p:nvSpPr>
          <p:cNvPr id="202" name="CustomShape 2"/>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properties of relational table</a:t>
            </a:r>
            <a:endParaRPr b="0" lang="en-IN" sz="3600" spc="-1" strike="noStrike">
              <a:latin typeface="Arial"/>
            </a:endParaRPr>
          </a:p>
        </p:txBody>
      </p:sp>
      <p:graphicFrame>
        <p:nvGraphicFramePr>
          <p:cNvPr id="203" name="Table 3"/>
          <p:cNvGraphicFramePr/>
          <p:nvPr/>
        </p:nvGraphicFramePr>
        <p:xfrm>
          <a:off x="304920" y="762120"/>
          <a:ext cx="4266720" cy="1886760"/>
        </p:xfrm>
        <a:graphic>
          <a:graphicData uri="http://schemas.openxmlformats.org/drawingml/2006/table">
            <a:tbl>
              <a:tblPr/>
              <a:tblGrid>
                <a:gridCol w="1371600"/>
                <a:gridCol w="2895480"/>
              </a:tblGrid>
              <a:tr h="403920">
                <a:tc>
                  <a:txBody>
                    <a:bodyPr/>
                    <a:p>
                      <a:pPr algn="ctr">
                        <a:lnSpc>
                          <a:spcPct val="100000"/>
                        </a:lnSpc>
                      </a:pPr>
                      <a:r>
                        <a:rPr b="0" lang="en-IN" sz="1800" spc="-1" strike="noStrike">
                          <a:solidFill>
                            <a:srgbClr val="000000"/>
                          </a:solidFill>
                          <a:latin typeface="Gill Sans MT"/>
                        </a:rPr>
                        <a:t>ID</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00"/>
                    </a:solidFill>
                  </a:tcPr>
                </a:tc>
                <a:tc>
                  <a:txBody>
                    <a:bodyPr/>
                    <a:p>
                      <a:pPr algn="ctr">
                        <a:lnSpc>
                          <a:spcPct val="100000"/>
                        </a:lnSpc>
                      </a:pPr>
                      <a:r>
                        <a:rPr b="0" lang="en-IN" sz="1800" spc="-1" strike="noStrike">
                          <a:solidFill>
                            <a:srgbClr val="000000"/>
                          </a:solidFill>
                          <a:latin typeface="Gill Sans MT"/>
                        </a:rPr>
                        <a:t>firstName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00"/>
                    </a:solidFill>
                  </a:tcPr>
                </a:tc>
              </a:tr>
              <a:tr h="370800">
                <a:tc>
                  <a:txBody>
                    <a:bodyPr/>
                    <a:p>
                      <a:pPr algn="ctr">
                        <a:lnSpc>
                          <a:spcPct val="100000"/>
                        </a:lnSpc>
                      </a:pPr>
                      <a:r>
                        <a:rPr b="0" lang="en-IN" sz="1800" spc="-1" strike="noStrike">
                          <a:solidFill>
                            <a:srgbClr val="000000"/>
                          </a:solidFill>
                          <a:latin typeface="Gill Sans MT"/>
                        </a:rPr>
                        <a:t>1</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Saleel Bagde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gn="ctr">
                        <a:lnSpc>
                          <a:spcPct val="100000"/>
                        </a:lnSpc>
                      </a:pPr>
                      <a:r>
                        <a:rPr b="0" lang="en-IN" sz="1800" spc="-1" strike="noStrike">
                          <a:solidFill>
                            <a:srgbClr val="000000"/>
                          </a:solidFill>
                          <a:latin typeface="Gill Sans MT"/>
                        </a:rPr>
                        <a:t>2</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Sharmin</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gn="ctr">
                        <a:lnSpc>
                          <a:spcPct val="100000"/>
                        </a:lnSpc>
                      </a:pPr>
                      <a:r>
                        <a:rPr b="0" lang="en-IN" sz="1800" spc="-1" strike="noStrike">
                          <a:solidFill>
                            <a:srgbClr val="000000"/>
                          </a:solidFill>
                          <a:latin typeface="Gill Sans MT"/>
                        </a:rPr>
                        <a:t>3</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Vrushali</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gn="ctr">
                        <a:lnSpc>
                          <a:spcPct val="100000"/>
                        </a:lnSpc>
                      </a:pPr>
                      <a:r>
                        <a:rPr b="0" lang="en-IN" sz="1800" spc="-1" strike="noStrike">
                          <a:solidFill>
                            <a:srgbClr val="000000"/>
                          </a:solidFill>
                          <a:latin typeface="Gill Sans MT"/>
                        </a:rPr>
                        <a:t>4</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Ruhan</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09" name="Table 1"/>
          <p:cNvGraphicFramePr/>
          <p:nvPr/>
        </p:nvGraphicFramePr>
        <p:xfrm>
          <a:off x="152280" y="787320"/>
          <a:ext cx="8838720" cy="1769040"/>
        </p:xfrm>
        <a:graphic>
          <a:graphicData uri="http://schemas.openxmlformats.org/drawingml/2006/table">
            <a:tbl>
              <a:tblPr/>
              <a:tblGrid>
                <a:gridCol w="2666880"/>
                <a:gridCol w="6172200"/>
              </a:tblGrid>
              <a:tr h="34776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1354680">
                <a:tc>
                  <a:txBody>
                    <a:bodyPr lIns="68400" rIns="68400" tIns="0" bIns="0" anchor="ctr"/>
                    <a:p>
                      <a:pPr>
                        <a:lnSpc>
                          <a:spcPct val="100000"/>
                        </a:lnSpc>
                      </a:pPr>
                      <a:r>
                        <a:rPr b="0" lang="en-IN" sz="1600" spc="-1" strike="noStrike">
                          <a:solidFill>
                            <a:srgbClr val="0077aa"/>
                          </a:solidFill>
                          <a:latin typeface="Courier New"/>
                        </a:rPr>
                        <a:t>ASCII(str)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Returns the numeric value of the leftmost character of the string str. Returns 0 if str is the empty string. Returns NULL if str is NULL.</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r>
                        <a:rPr b="0" lang="en-IN" sz="1600" spc="-1" strike="noStrike">
                          <a:solidFill>
                            <a:srgbClr val="000000"/>
                          </a:solidFill>
                          <a:latin typeface="Arial"/>
                          <a:ea typeface="Times New Roman"/>
                        </a:rPr>
                        <a:t> </a:t>
                      </a:r>
                      <a:endParaRPr b="0" lang="en-IN" sz="1600" spc="-1" strike="noStrike">
                        <a:latin typeface="Arial"/>
                      </a:endParaRPr>
                    </a:p>
                    <a:p>
                      <a:pPr>
                        <a:lnSpc>
                          <a:spcPct val="100000"/>
                        </a:lnSpc>
                      </a:pPr>
                      <a:r>
                        <a:rPr b="1" lang="en-IN" sz="1600" spc="-1" strike="noStrike">
                          <a:solidFill>
                            <a:srgbClr val="365860"/>
                          </a:solidFill>
                          <a:latin typeface="Arial"/>
                          <a:ea typeface="Times New Roman"/>
                        </a:rPr>
                        <a:t>SELECT ascii(ename) from EMP;</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1554480">
                <a:tc>
                  <a:txBody>
                    <a:bodyPr lIns="68400" rIns="68400" tIns="0" bIns="0" anchor="ctr"/>
                    <a:p>
                      <a:pPr>
                        <a:lnSpc>
                          <a:spcPct val="100000"/>
                        </a:lnSpc>
                      </a:pPr>
                      <a:r>
                        <a:rPr b="0" lang="en-IN" sz="1600" spc="-1" strike="noStrike">
                          <a:solidFill>
                            <a:srgbClr val="0077aa"/>
                          </a:solidFill>
                          <a:latin typeface="Courier New"/>
                        </a:rPr>
                        <a:t>CHAR(N,...)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CHAR() interprets each argument N as an integer and returns a string consisting of the characters given by the code values of those integers. </a:t>
                      </a:r>
                      <a:r>
                        <a:rPr b="1" lang="en-IN" sz="1600" spc="-1" strike="noStrike">
                          <a:solidFill>
                            <a:srgbClr val="000000"/>
                          </a:solidFill>
                          <a:latin typeface="Arial"/>
                          <a:ea typeface="Times New Roman"/>
                        </a:rPr>
                        <a:t>NULL values are skipped</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endParaRPr b="0" lang="en-IN" sz="1400" spc="-1" strike="noStrike">
                        <a:latin typeface="Arial"/>
                      </a:endParaRPr>
                    </a:p>
                    <a:p>
                      <a:pPr>
                        <a:lnSpc>
                          <a:spcPct val="100000"/>
                        </a:lnSpc>
                      </a:pPr>
                      <a:r>
                        <a:rPr b="1" lang="en-IN" sz="1600" spc="-1" strike="noStrike">
                          <a:solidFill>
                            <a:srgbClr val="365860"/>
                          </a:solidFill>
                          <a:latin typeface="Arial"/>
                          <a:ea typeface="Times New Roman"/>
                        </a:rPr>
                        <a:t>SELECT char(65, 66, 67);</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1328760">
                <a:tc>
                  <a:txBody>
                    <a:bodyPr lIns="68400" rIns="68400" tIns="0" bIns="0" anchor="ctr"/>
                    <a:p>
                      <a:pPr>
                        <a:lnSpc>
                          <a:spcPct val="100000"/>
                        </a:lnSpc>
                      </a:pPr>
                      <a:r>
                        <a:rPr b="0" lang="en-IN" sz="1600" spc="-1" strike="noStrike">
                          <a:solidFill>
                            <a:srgbClr val="0077aa"/>
                          </a:solidFill>
                          <a:latin typeface="Courier New"/>
                        </a:rPr>
                        <a:t>CONCAT(str1,str2,...)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Returns the string that results from concatenating the arguments. CONCAT() </a:t>
                      </a:r>
                      <a:r>
                        <a:rPr b="1" lang="en-IN" sz="1600" spc="-1" strike="noStrike">
                          <a:solidFill>
                            <a:srgbClr val="000000"/>
                          </a:solidFill>
                          <a:latin typeface="Arial"/>
                          <a:ea typeface="Times New Roman"/>
                        </a:rPr>
                        <a:t>returns NULL if any argument is NULL</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endParaRPr b="0" lang="en-IN" sz="1400" spc="-1" strike="noStrike">
                        <a:latin typeface="Arial"/>
                      </a:endParaRPr>
                    </a:p>
                    <a:p>
                      <a:pPr>
                        <a:lnSpc>
                          <a:spcPct val="100000"/>
                        </a:lnSpc>
                      </a:pPr>
                      <a:r>
                        <a:rPr b="1" lang="en-IN" sz="1600" spc="-1" strike="noStrike">
                          <a:solidFill>
                            <a:srgbClr val="365860"/>
                          </a:solidFill>
                          <a:latin typeface="Arial"/>
                          <a:ea typeface="Times New Roman"/>
                        </a:rPr>
                        <a:t>SELECT concat('Mr. ' , ename) from EMP;</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10"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String Functions</a:t>
            </a:r>
            <a:endParaRPr b="0" lang="en-IN" sz="3200" spc="-1" strike="noStrike">
              <a:latin typeface="Arial"/>
            </a:endParaRPr>
          </a:p>
        </p:txBody>
      </p:sp>
    </p:spTree>
  </p:cSld>
  <p:timing>
    <p:tnLst>
      <p:par>
        <p:cTn id="399" dur="indefinite" restart="never" nodeType="tmRoot">
          <p:childTnLst>
            <p:seq>
              <p:cTn id="400" dur="indefinite" nodeType="mainSeq"/>
              <p:prevCondLst>
                <p:cond delay="0" evt="onPrev">
                  <p:tgtEl>
                    <p:sldTgt/>
                  </p:tgtEl>
                </p:cond>
              </p:prevCondLst>
              <p:nextCondLst>
                <p:cond delay="0"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11" name="Table 1"/>
          <p:cNvGraphicFramePr/>
          <p:nvPr/>
        </p:nvGraphicFramePr>
        <p:xfrm>
          <a:off x="152280" y="787320"/>
          <a:ext cx="8838720" cy="1769040"/>
        </p:xfrm>
        <a:graphic>
          <a:graphicData uri="http://schemas.openxmlformats.org/drawingml/2006/table">
            <a:tbl>
              <a:tblPr/>
              <a:tblGrid>
                <a:gridCol w="2666880"/>
                <a:gridCol w="6172200"/>
              </a:tblGrid>
              <a:tr h="34776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1328760">
                <a:tc>
                  <a:txBody>
                    <a:bodyPr lIns="68400" rIns="68400" tIns="0" bIns="0" anchor="ctr"/>
                    <a:p>
                      <a:pPr>
                        <a:lnSpc>
                          <a:spcPct val="100000"/>
                        </a:lnSpc>
                      </a:pPr>
                      <a:r>
                        <a:rPr b="0" lang="en-IN" sz="1600" spc="-1" strike="noStrike">
                          <a:solidFill>
                            <a:srgbClr val="0077aa"/>
                          </a:solidFill>
                          <a:latin typeface="Courier New"/>
                        </a:rPr>
                        <a:t>CONCAT(str1,str2,...)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For quoted strings, concatenation can be performed by placing the strings next to each other.</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endParaRPr b="0" lang="en-IN" sz="1400" spc="-1" strike="noStrike">
                        <a:latin typeface="Arial"/>
                      </a:endParaRPr>
                    </a:p>
                    <a:p>
                      <a:pPr>
                        <a:lnSpc>
                          <a:spcPct val="100000"/>
                        </a:lnSpc>
                      </a:pPr>
                      <a:r>
                        <a:rPr b="1" lang="en-IN" sz="1600" spc="-1" strike="noStrike">
                          <a:solidFill>
                            <a:srgbClr val="365860"/>
                          </a:solidFill>
                          <a:latin typeface="Arial"/>
                          <a:ea typeface="Times New Roman"/>
                        </a:rPr>
                        <a:t>SELECT 'My' 'S' 'QL';</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005560">
                <a:tc>
                  <a:txBody>
                    <a:bodyPr lIns="68400" rIns="68400" tIns="0" bIns="0" anchor="ctr"/>
                    <a:p>
                      <a:pPr>
                        <a:lnSpc>
                          <a:spcPct val="100000"/>
                        </a:lnSpc>
                      </a:pPr>
                      <a:r>
                        <a:rPr b="0" lang="en-IN" sz="1600" spc="-1" strike="noStrike">
                          <a:solidFill>
                            <a:srgbClr val="0077aa"/>
                          </a:solidFill>
                          <a:latin typeface="Courier New"/>
                        </a:rPr>
                        <a:t>ELT(N,str1,str2,str3,...)</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ELT() returns the Nth element of the list of strings: str1 if N = 1, str2 if N = 2, and so on. Returns NULL if N is less than 1 or greater than the number of arguments.</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endParaRPr b="0" lang="en-IN" sz="1400" spc="-1" strike="noStrike">
                        <a:latin typeface="Arial"/>
                      </a:endParaRPr>
                    </a:p>
                    <a:p>
                      <a:pPr>
                        <a:lnSpc>
                          <a:spcPct val="150000"/>
                        </a:lnSpc>
                      </a:pPr>
                      <a:r>
                        <a:rPr b="1" lang="en-IN" sz="1600" spc="-1" strike="noStrike">
                          <a:solidFill>
                            <a:srgbClr val="365860"/>
                          </a:solidFill>
                          <a:latin typeface="Arial"/>
                          <a:ea typeface="Times New Roman"/>
                        </a:rPr>
                        <a:t>SELECT ELT(1, 'Infoway', 'Technologies', 'Kothrud', 'Pune');</a:t>
                      </a:r>
                      <a:endParaRPr b="0" lang="en-IN" sz="1600" spc="-1" strike="noStrike">
                        <a:latin typeface="Arial"/>
                      </a:endParaRPr>
                    </a:p>
                    <a:p>
                      <a:pPr>
                        <a:lnSpc>
                          <a:spcPct val="150000"/>
                        </a:lnSpc>
                      </a:pPr>
                      <a:r>
                        <a:rPr b="1" lang="en-IN" sz="1600" spc="-1" strike="noStrike">
                          <a:solidFill>
                            <a:srgbClr val="365860"/>
                          </a:solidFill>
                          <a:latin typeface="Arial"/>
                          <a:ea typeface="Times New Roman"/>
                        </a:rPr>
                        <a:t>SELECT ELT(1, ename, job, sal) from EMP;</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677520">
                <a:tc>
                  <a:txBody>
                    <a:bodyPr lIns="68400" rIns="68400" tIns="0" bIns="0" anchor="ctr"/>
                    <a:p>
                      <a:pPr>
                        <a:lnSpc>
                          <a:spcPct val="100000"/>
                        </a:lnSpc>
                      </a:pPr>
                      <a:r>
                        <a:rPr b="0" lang="en-IN" sz="1600" spc="-1" strike="noStrike">
                          <a:solidFill>
                            <a:srgbClr val="0077aa"/>
                          </a:solidFill>
                          <a:latin typeface="Courier New"/>
                        </a:rPr>
                        <a:t>STRCMP(expr1,expr2)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STRCMP() returns 0 if the strings are the same, -1 if the first argument is smaller than the second according to the current sort order, and 1 otherwise.</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12"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String Functions</a:t>
            </a:r>
            <a:endParaRPr b="0" lang="en-IN" sz="3200" spc="-1" strike="noStrike">
              <a:latin typeface="Arial"/>
            </a:endParaRPr>
          </a:p>
        </p:txBody>
      </p:sp>
    </p:spTree>
  </p:cSld>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13" name="Table 1"/>
          <p:cNvGraphicFramePr/>
          <p:nvPr/>
        </p:nvGraphicFramePr>
        <p:xfrm>
          <a:off x="111960" y="787320"/>
          <a:ext cx="8915040" cy="2653920"/>
        </p:xfrm>
        <a:graphic>
          <a:graphicData uri="http://schemas.openxmlformats.org/drawingml/2006/table">
            <a:tbl>
              <a:tblPr/>
              <a:tblGrid>
                <a:gridCol w="2536200"/>
                <a:gridCol w="6378840"/>
              </a:tblGrid>
              <a:tr h="34776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2118240">
                <a:tc>
                  <a:txBody>
                    <a:bodyPr lIns="68400" rIns="68400" tIns="0" bIns="0" anchor="ctr"/>
                    <a:p>
                      <a:pPr>
                        <a:lnSpc>
                          <a:spcPct val="100000"/>
                        </a:lnSpc>
                      </a:pPr>
                      <a:r>
                        <a:rPr b="0" lang="en-IN" sz="1600" spc="-1" strike="noStrike">
                          <a:solidFill>
                            <a:srgbClr val="0077aa"/>
                          </a:solidFill>
                          <a:latin typeface="Courier New"/>
                        </a:rPr>
                        <a:t>FIELD(str,str1,str2,str3,...)</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endParaRPr b="0" lang="en-IN" sz="1800" spc="-1" strike="noStrike">
                        <a:latin typeface="Arial"/>
                      </a:endParaRPr>
                    </a:p>
                    <a:p>
                      <a:pPr>
                        <a:lnSpc>
                          <a:spcPct val="100000"/>
                        </a:lnSpc>
                      </a:pPr>
                      <a:r>
                        <a:rPr b="0" lang="en-IN" sz="1600" spc="-1" strike="noStrike">
                          <a:solidFill>
                            <a:srgbClr val="000000"/>
                          </a:solidFill>
                          <a:latin typeface="Arial"/>
                          <a:ea typeface="Times New Roman"/>
                        </a:rPr>
                        <a:t>Returns the index (position) of str in the str1, str2, str3, ... list. Returns 0 if str is not found. If str is NULL, the return value is 0.</a:t>
                      </a:r>
                      <a:endParaRPr b="0" lang="en-IN" sz="1600" spc="-1" strike="noStrike">
                        <a:latin typeface="Arial"/>
                      </a:endParaRPr>
                    </a:p>
                    <a:p>
                      <a:pPr>
                        <a:lnSpc>
                          <a:spcPct val="100000"/>
                        </a:lnSpc>
                      </a:pPr>
                      <a:r>
                        <a:rPr b="1" lang="en-IN" sz="1400" spc="-1" strike="noStrike">
                          <a:solidFill>
                            <a:srgbClr val="ff0000"/>
                          </a:solidFill>
                          <a:latin typeface="Arial"/>
                          <a:ea typeface="Times New Roman"/>
                        </a:rPr>
                        <a:t>e.g.</a:t>
                      </a:r>
                      <a:endParaRPr b="0" lang="en-IN" sz="1400" spc="-1" strike="noStrike">
                        <a:latin typeface="Arial"/>
                      </a:endParaRPr>
                    </a:p>
                    <a:p>
                      <a:pPr>
                        <a:lnSpc>
                          <a:spcPct val="150000"/>
                        </a:lnSpc>
                      </a:pPr>
                      <a:r>
                        <a:rPr b="1" lang="en-IN" sz="1600" spc="-1" strike="noStrike">
                          <a:solidFill>
                            <a:srgbClr val="c00000"/>
                          </a:solidFill>
                          <a:latin typeface="Arial"/>
                          <a:ea typeface="Times New Roman"/>
                        </a:rPr>
                        <a:t>SELECT field('pune', 'Infoway', 'Technologies', 'Kothrud', 'Pune');</a:t>
                      </a:r>
                      <a:endParaRPr b="0" lang="en-IN" sz="1600" spc="-1" strike="noStrike">
                        <a:latin typeface="Arial"/>
                      </a:endParaRPr>
                    </a:p>
                    <a:p>
                      <a:pPr>
                        <a:lnSpc>
                          <a:spcPct val="150000"/>
                        </a:lnSpc>
                      </a:pPr>
                      <a:r>
                        <a:rPr b="1" lang="en-IN" sz="1600" spc="-1" strike="noStrike">
                          <a:solidFill>
                            <a:srgbClr val="c00000"/>
                          </a:solidFill>
                          <a:latin typeface="Arial"/>
                          <a:ea typeface="Times New Roman"/>
                        </a:rPr>
                        <a:t>SELECT field(NULL, 'Infoway', 'Technologies', 'Kothrud', 'Pune');</a:t>
                      </a:r>
                      <a:endParaRPr b="0" lang="en-IN" sz="1600" spc="-1" strike="noStrike">
                        <a:latin typeface="Arial"/>
                      </a:endParaRPr>
                    </a:p>
                    <a:p>
                      <a:pPr>
                        <a:lnSpc>
                          <a:spcPct val="150000"/>
                        </a:lnSpc>
                      </a:pPr>
                      <a:r>
                        <a:rPr b="1" lang="en-IN" sz="1600" spc="-1" strike="noStrike">
                          <a:solidFill>
                            <a:srgbClr val="c00000"/>
                          </a:solidFill>
                          <a:latin typeface="Arial"/>
                          <a:ea typeface="Times New Roman"/>
                        </a:rPr>
                        <a:t>SELECT field('', 'Infoway', 'Technologies', 'Kothrud', 'Pune');</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30400">
                <a:tc>
                  <a:txBody>
                    <a:bodyPr lIns="68400" rIns="68400" tIns="0" bIns="0" anchor="ctr"/>
                    <a:p>
                      <a:pPr>
                        <a:lnSpc>
                          <a:spcPct val="100000"/>
                        </a:lnSpc>
                      </a:pPr>
                      <a:r>
                        <a:rPr b="0" lang="en-IN" sz="1600" spc="-1" strike="noStrike">
                          <a:solidFill>
                            <a:srgbClr val="0077aa"/>
                          </a:solidFill>
                          <a:latin typeface="Courier New"/>
                        </a:rPr>
                        <a:t>LCASE(str)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lower case string. LCASE() is a synonym for LOWER().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30400">
                <a:tc>
                  <a:txBody>
                    <a:bodyPr lIns="68400" rIns="68400" tIns="0" bIns="0" anchor="ctr"/>
                    <a:p>
                      <a:pPr>
                        <a:lnSpc>
                          <a:spcPct val="100000"/>
                        </a:lnSpc>
                      </a:pPr>
                      <a:r>
                        <a:rPr b="0" lang="en-IN" sz="1600" spc="-1" strike="noStrike">
                          <a:solidFill>
                            <a:srgbClr val="0077aa"/>
                          </a:solidFill>
                          <a:latin typeface="Courier New"/>
                        </a:rPr>
                        <a:t>UCASE(str)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upper case string. UCASE() is a synonym for UPPER()..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30400">
                <a:tc>
                  <a:txBody>
                    <a:bodyPr lIns="68400" rIns="68400" tIns="0" bIns="0" anchor="ctr"/>
                    <a:p>
                      <a:pPr>
                        <a:lnSpc>
                          <a:spcPct val="100000"/>
                        </a:lnSpc>
                      </a:pPr>
                      <a:r>
                        <a:rPr b="0" lang="en-IN" sz="1600" spc="-1" strike="noStrike">
                          <a:solidFill>
                            <a:srgbClr val="0077aa"/>
                          </a:solidFill>
                          <a:latin typeface="Courier New"/>
                        </a:rPr>
                        <a:t>LENGTH(str)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length of the string.</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60440">
                <a:tc>
                  <a:txBody>
                    <a:bodyPr lIns="68400" rIns="68400" tIns="0" bIns="0" anchor="ctr"/>
                    <a:p>
                      <a:pPr>
                        <a:lnSpc>
                          <a:spcPct val="100000"/>
                        </a:lnSpc>
                      </a:pPr>
                      <a:r>
                        <a:rPr b="0" lang="en-IN" sz="1600" spc="-1" strike="noStrike">
                          <a:solidFill>
                            <a:srgbClr val="0077aa"/>
                          </a:solidFill>
                          <a:latin typeface="Courier New"/>
                        </a:rPr>
                        <a:t>LPAD(str, len, padstr)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left-padded with the string padstr to a length of len characters.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14"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String Functions</a:t>
            </a:r>
            <a:endParaRPr b="0" lang="en-IN" sz="3200" spc="-1" strike="noStrike">
              <a:latin typeface="Arial"/>
            </a:endParaRPr>
          </a:p>
        </p:txBody>
      </p:sp>
    </p:spTree>
  </p:cSld>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015" name="Table 1"/>
          <p:cNvGraphicFramePr/>
          <p:nvPr/>
        </p:nvGraphicFramePr>
        <p:xfrm>
          <a:off x="152280" y="787320"/>
          <a:ext cx="8838720" cy="3096360"/>
        </p:xfrm>
        <a:graphic>
          <a:graphicData uri="http://schemas.openxmlformats.org/drawingml/2006/table">
            <a:tbl>
              <a:tblPr/>
              <a:tblGrid>
                <a:gridCol w="3047760"/>
                <a:gridCol w="5790960"/>
              </a:tblGrid>
              <a:tr h="34776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51800">
                <a:tc>
                  <a:txBody>
                    <a:bodyPr lIns="68400" rIns="68400" tIns="0" bIns="0" anchor="ctr"/>
                    <a:p>
                      <a:pPr>
                        <a:lnSpc>
                          <a:spcPct val="100000"/>
                        </a:lnSpc>
                      </a:pPr>
                      <a:r>
                        <a:rPr b="0" lang="en-IN" sz="1600" spc="-1" strike="noStrike">
                          <a:solidFill>
                            <a:srgbClr val="0077aa"/>
                          </a:solidFill>
                          <a:latin typeface="Courier New"/>
                        </a:rPr>
                        <a:t>RPAD(str, len, padstr)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right-padded with the string padstr to a length of len characters.</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51800">
                <a:tc>
                  <a:txBody>
                    <a:bodyPr lIns="68400" rIns="68400" tIns="0" bIns="0" anchor="ctr"/>
                    <a:p>
                      <a:pPr>
                        <a:lnSpc>
                          <a:spcPct val="100000"/>
                        </a:lnSpc>
                      </a:pPr>
                      <a:r>
                        <a:rPr b="0" lang="en-IN" sz="1600" spc="-1" strike="noStrike">
                          <a:solidFill>
                            <a:srgbClr val="0077aa"/>
                          </a:solidFill>
                          <a:latin typeface="Courier New"/>
                        </a:rPr>
                        <a:t>LEFT(str, len)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leftmost len characters from the string str, or NULL if any argument is NULL.</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51800">
                <a:tc>
                  <a:txBody>
                    <a:bodyPr lIns="68400" rIns="68400" tIns="0" bIns="0" anchor="ctr"/>
                    <a:p>
                      <a:pPr>
                        <a:lnSpc>
                          <a:spcPct val="100000"/>
                        </a:lnSpc>
                      </a:pPr>
                      <a:r>
                        <a:rPr b="0" lang="en-IN" sz="1600" spc="-1" strike="noStrike">
                          <a:solidFill>
                            <a:srgbClr val="0077aa"/>
                          </a:solidFill>
                          <a:latin typeface="Courier New"/>
                        </a:rPr>
                        <a:t>RIGHT(str, len)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rightmost len characters from the string str, or NULL if any argument is NULL.</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30400">
                <a:tc>
                  <a:txBody>
                    <a:bodyPr lIns="68400" rIns="68400" tIns="0" bIns="0" anchor="ctr"/>
                    <a:p>
                      <a:pPr>
                        <a:lnSpc>
                          <a:spcPct val="100000"/>
                        </a:lnSpc>
                      </a:pPr>
                      <a:r>
                        <a:rPr b="0" lang="en-IN" sz="1600" spc="-1" strike="noStrike">
                          <a:solidFill>
                            <a:srgbClr val="0077aa"/>
                          </a:solidFill>
                          <a:latin typeface="Courier New"/>
                        </a:rPr>
                        <a:t>LTRIM(str)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with leading space characters removed.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30400">
                <a:tc>
                  <a:txBody>
                    <a:bodyPr lIns="68400" rIns="68400" tIns="0" bIns="0" anchor="ctr"/>
                    <a:p>
                      <a:pPr>
                        <a:lnSpc>
                          <a:spcPct val="100000"/>
                        </a:lnSpc>
                      </a:pPr>
                      <a:r>
                        <a:rPr b="0" lang="en-IN" sz="1600" spc="-1" strike="noStrike">
                          <a:solidFill>
                            <a:srgbClr val="0077aa"/>
                          </a:solidFill>
                          <a:latin typeface="Courier New"/>
                        </a:rPr>
                        <a:t>RTRIM(str)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with trailing space characters removed.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1354680">
                <a:tc>
                  <a:txBody>
                    <a:bodyPr lIns="68400" rIns="68400" tIns="0" bIns="0" anchor="ctr"/>
                    <a:p>
                      <a:pPr>
                        <a:lnSpc>
                          <a:spcPct val="100000"/>
                        </a:lnSpc>
                      </a:pPr>
                      <a:r>
                        <a:rPr b="0" lang="en-IN" sz="1600" spc="-1" strike="noStrike">
                          <a:solidFill>
                            <a:srgbClr val="0077aa"/>
                          </a:solidFill>
                          <a:latin typeface="Courier New"/>
                        </a:rPr>
                        <a:t>TRIM([{BOTH | LEADING | TRAILING} [remstr] FROM] 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1" lang="en-IN" sz="1600" spc="-1" strike="noStrike">
                          <a:solidFill>
                            <a:srgbClr val="365860"/>
                          </a:solidFill>
                          <a:latin typeface="Arial"/>
                          <a:ea typeface="Times New Roman"/>
                        </a:rPr>
                        <a:t>SELECT TRIM(LEADING 'x' FROM 'xxxABCxxx');</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        </a:t>
                      </a:r>
                      <a:r>
                        <a:rPr b="1" lang="en-IN" sz="1600" spc="-1" strike="noStrike">
                          <a:solidFill>
                            <a:srgbClr val="000000"/>
                          </a:solidFill>
                          <a:latin typeface="Arial"/>
                          <a:ea typeface="Times New Roman"/>
                        </a:rPr>
                        <a:t>-&gt; 'ABCxxx'</a:t>
                      </a:r>
                      <a:endParaRPr b="0" lang="en-IN" sz="1600" spc="-1" strike="noStrike">
                        <a:latin typeface="Arial"/>
                      </a:endParaRPr>
                    </a:p>
                    <a:p>
                      <a:pPr>
                        <a:lnSpc>
                          <a:spcPct val="100000"/>
                        </a:lnSpc>
                      </a:pPr>
                      <a:r>
                        <a:rPr b="1" lang="en-IN" sz="1600" spc="-1" strike="noStrike">
                          <a:solidFill>
                            <a:srgbClr val="365860"/>
                          </a:solidFill>
                          <a:latin typeface="Arial"/>
                          <a:ea typeface="Times New Roman"/>
                        </a:rPr>
                        <a:t>SELECT TRIM(BOTH 'x' FROM 'xxxABCxxx');</a:t>
                      </a:r>
                      <a:endParaRPr b="0" lang="en-IN" sz="1600" spc="-1" strike="noStrike">
                        <a:latin typeface="Arial"/>
                      </a:endParaRPr>
                    </a:p>
                    <a:p>
                      <a:pPr>
                        <a:lnSpc>
                          <a:spcPct val="100000"/>
                        </a:lnSpc>
                      </a:pPr>
                      <a:r>
                        <a:rPr b="0" lang="en-IN" sz="1600" spc="-1" strike="noStrike">
                          <a:solidFill>
                            <a:srgbClr val="000000"/>
                          </a:solidFill>
                          <a:latin typeface="Arial"/>
                          <a:ea typeface="Times New Roman"/>
                        </a:rPr>
                        <a:t>        </a:t>
                      </a:r>
                      <a:r>
                        <a:rPr b="1" lang="en-IN" sz="1600" spc="-1" strike="noStrike">
                          <a:solidFill>
                            <a:srgbClr val="000000"/>
                          </a:solidFill>
                          <a:latin typeface="Arial"/>
                          <a:ea typeface="Times New Roman"/>
                        </a:rPr>
                        <a:t>-&gt; 'ABC'</a:t>
                      </a:r>
                      <a:endParaRPr b="0" lang="en-IN" sz="1600" spc="-1" strike="noStrike">
                        <a:latin typeface="Arial"/>
                      </a:endParaRPr>
                    </a:p>
                    <a:p>
                      <a:pPr>
                        <a:lnSpc>
                          <a:spcPct val="100000"/>
                        </a:lnSpc>
                      </a:pPr>
                      <a:r>
                        <a:rPr b="1" lang="en-IN" sz="1600" spc="-1" strike="noStrike">
                          <a:solidFill>
                            <a:srgbClr val="365860"/>
                          </a:solidFill>
                          <a:latin typeface="Arial"/>
                          <a:ea typeface="Times New Roman"/>
                        </a:rPr>
                        <a:t>SELECT TRIM(TRAILING 'xyz' FROM 'ABCxxyz');</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        </a:t>
                      </a:r>
                      <a:r>
                        <a:rPr b="1" lang="en-IN" sz="1600" spc="-1" strike="noStrike">
                          <a:solidFill>
                            <a:srgbClr val="000000"/>
                          </a:solidFill>
                          <a:latin typeface="Arial"/>
                          <a:ea typeface="Times New Roman"/>
                        </a:rPr>
                        <a:t>-&gt; 'ABCx'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16"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String Functions</a:t>
            </a:r>
            <a:endParaRPr b="0" lang="en-IN" sz="3200" spc="-1" strike="noStrike">
              <a:latin typeface="Arial"/>
            </a:endParaRPr>
          </a:p>
        </p:txBody>
      </p:sp>
      <p:sp>
        <p:nvSpPr>
          <p:cNvPr id="1017" name="CustomShape 3"/>
          <p:cNvSpPr/>
          <p:nvPr/>
        </p:nvSpPr>
        <p:spPr>
          <a:xfrm>
            <a:off x="152280" y="5334120"/>
            <a:ext cx="8838720" cy="5770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Arial"/>
              </a:rPr>
              <a:t>If none of the specifiers BOTH, LEADING, or TRAILING is given, BOTH is assumed. remstr is optional and, if not specified, spaces are removed.</a:t>
            </a:r>
            <a:endParaRPr b="0" lang="en-IN" sz="1600" spc="-1" strike="noStrike">
              <a:latin typeface="Arial"/>
            </a:endParaRPr>
          </a:p>
        </p:txBody>
      </p:sp>
    </p:spTree>
  </p:cSld>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String Functions</a:t>
            </a:r>
            <a:endParaRPr b="0" lang="en-IN" sz="3200" spc="-1" strike="noStrike">
              <a:latin typeface="Arial"/>
            </a:endParaRPr>
          </a:p>
        </p:txBody>
      </p:sp>
      <p:graphicFrame>
        <p:nvGraphicFramePr>
          <p:cNvPr id="1019" name="Table 2"/>
          <p:cNvGraphicFramePr/>
          <p:nvPr/>
        </p:nvGraphicFramePr>
        <p:xfrm>
          <a:off x="152280" y="787320"/>
          <a:ext cx="8819640" cy="3096360"/>
        </p:xfrm>
        <a:graphic>
          <a:graphicData uri="http://schemas.openxmlformats.org/drawingml/2006/table">
            <a:tbl>
              <a:tblPr/>
              <a:tblGrid>
                <a:gridCol w="2661120"/>
                <a:gridCol w="6158520"/>
              </a:tblGrid>
              <a:tr h="36612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1217160">
                <a:tc>
                  <a:txBody>
                    <a:bodyPr lIns="68400" rIns="68400" tIns="0" bIns="0" anchor="ctr"/>
                    <a:p>
                      <a:pPr>
                        <a:lnSpc>
                          <a:spcPct val="100000"/>
                        </a:lnSpc>
                      </a:pPr>
                      <a:r>
                        <a:rPr b="0" lang="en-IN" sz="1600" spc="-1" strike="noStrike">
                          <a:solidFill>
                            <a:srgbClr val="0077aa"/>
                          </a:solidFill>
                          <a:latin typeface="Courier New"/>
                        </a:rPr>
                        <a:t>FORMAT(X,D)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Formats the number X to a format like '#,###,###.##', rounded to D decimal places, and returns the result as a string. If D is 0, the result has no decimal point or fractional part.</a:t>
                      </a:r>
                      <a:endParaRPr b="0" lang="en-IN" sz="1600" spc="-1" strike="noStrike">
                        <a:latin typeface="Arial"/>
                      </a:endParaRPr>
                    </a:p>
                    <a:p>
                      <a:pPr>
                        <a:lnSpc>
                          <a:spcPct val="100000"/>
                        </a:lnSpc>
                      </a:pPr>
                      <a:r>
                        <a:rPr b="1" lang="en-IN" sz="1600" spc="-1" strike="noStrike">
                          <a:solidFill>
                            <a:srgbClr val="ff0000"/>
                          </a:solidFill>
                          <a:latin typeface="Arial"/>
                          <a:ea typeface="Times New Roman"/>
                        </a:rPr>
                        <a:t>e.g.</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format(1234.456,2);</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487080">
                <a:tc>
                  <a:txBody>
                    <a:bodyPr lIns="68400" rIns="68400" tIns="0" bIns="0" anchor="ctr"/>
                    <a:p>
                      <a:pPr>
                        <a:lnSpc>
                          <a:spcPct val="100000"/>
                        </a:lnSpc>
                      </a:pPr>
                      <a:r>
                        <a:rPr b="0" lang="en-IN" sz="1600" spc="-1" strike="noStrike">
                          <a:solidFill>
                            <a:srgbClr val="0077aa"/>
                          </a:solidFill>
                          <a:latin typeface="Courier New"/>
                        </a:rPr>
                        <a:t>INSTR(str, substr)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position of the first occurrence of substring substr in string 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1217160">
                <a:tc>
                  <a:txBody>
                    <a:bodyPr lIns="68400" rIns="68400" tIns="0" bIns="0" anchor="ctr"/>
                    <a:p>
                      <a:pPr>
                        <a:lnSpc>
                          <a:spcPct val="100000"/>
                        </a:lnSpc>
                      </a:pPr>
                      <a:r>
                        <a:rPr b="0" lang="en-IN" sz="1600" spc="-1" strike="noStrike">
                          <a:solidFill>
                            <a:srgbClr val="0077aa"/>
                          </a:solidFill>
                          <a:latin typeface="Courier New"/>
                        </a:rPr>
                        <a:t>REPLACE(str, from_str, to_str)</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with all occurrences of the string from_str replaced by the string to_str. REPLACE() performs a case-sensitive match when searching for from_str.</a:t>
                      </a:r>
                      <a:endParaRPr b="0" lang="en-IN" sz="1600" spc="-1" strike="noStrike">
                        <a:latin typeface="Arial"/>
                      </a:endParaRPr>
                    </a:p>
                    <a:p>
                      <a:pPr>
                        <a:lnSpc>
                          <a:spcPct val="100000"/>
                        </a:lnSpc>
                      </a:pPr>
                      <a:r>
                        <a:rPr b="1" lang="en-IN" sz="1600" spc="-1" strike="noStrike">
                          <a:solidFill>
                            <a:srgbClr val="ff0000"/>
                          </a:solidFill>
                          <a:latin typeface="Arial"/>
                          <a:ea typeface="Times New Roman"/>
                        </a:rPr>
                        <a:t>e.g.</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replace('Hello', 'l', 'x');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43720">
                <a:tc>
                  <a:txBody>
                    <a:bodyPr lIns="68400" rIns="68400" tIns="0" bIns="0" anchor="ctr"/>
                    <a:p>
                      <a:pPr>
                        <a:lnSpc>
                          <a:spcPct val="100000"/>
                        </a:lnSpc>
                      </a:pPr>
                      <a:r>
                        <a:rPr b="0" lang="en-IN" sz="1600" spc="-1" strike="noStrike">
                          <a:solidFill>
                            <a:srgbClr val="0077aa"/>
                          </a:solidFill>
                          <a:latin typeface="Courier New"/>
                        </a:rPr>
                        <a:t>REVERSE(str)</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string str with the order of the characters reversed.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973800">
                <a:tc>
                  <a:txBody>
                    <a:bodyPr lIns="68400" rIns="68400" tIns="0" bIns="0" anchor="ctr"/>
                    <a:p>
                      <a:pPr>
                        <a:lnSpc>
                          <a:spcPct val="100000"/>
                        </a:lnSpc>
                      </a:pPr>
                      <a:r>
                        <a:rPr b="0" lang="en-IN" sz="1600" spc="-1" strike="noStrike">
                          <a:solidFill>
                            <a:srgbClr val="0077aa"/>
                          </a:solidFill>
                          <a:latin typeface="Courier New"/>
                        </a:rPr>
                        <a:t>SUBSTR(str, pos, len)</a:t>
                      </a:r>
                      <a:endParaRPr b="0" lang="en-IN" sz="1600" spc="-1" strike="noStrike">
                        <a:latin typeface="Arial"/>
                      </a:endParaRPr>
                    </a:p>
                    <a:p>
                      <a:pPr>
                        <a:lnSpc>
                          <a:spcPct val="100000"/>
                        </a:lnSpc>
                      </a:pP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SUBSTR() </a:t>
                      </a:r>
                      <a:r>
                        <a:rPr b="1" lang="en-IN" sz="1600" spc="-1" strike="noStrike">
                          <a:solidFill>
                            <a:srgbClr val="ff0000"/>
                          </a:solidFill>
                          <a:latin typeface="Arial"/>
                          <a:ea typeface="Times New Roman"/>
                        </a:rPr>
                        <a:t>is a synonym for SUBSTRING().</a:t>
                      </a:r>
                      <a:endParaRPr b="0" lang="en-IN" sz="1600" spc="-1" strike="noStrike">
                        <a:latin typeface="Arial"/>
                      </a:endParaRPr>
                    </a:p>
                    <a:p>
                      <a:pPr>
                        <a:lnSpc>
                          <a:spcPct val="100000"/>
                        </a:lnSpc>
                      </a:pPr>
                      <a:r>
                        <a:rPr b="1" lang="en-IN" sz="1600" spc="-1" strike="noStrike">
                          <a:solidFill>
                            <a:srgbClr val="ff0000"/>
                          </a:solidFill>
                          <a:latin typeface="Arial"/>
                          <a:ea typeface="Times New Roman"/>
                        </a:rPr>
                        <a:t>e.g.</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substr ('This is the test by IWAY', 6);</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substr ('This is the test by IWAY', -4, 4);</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243720">
                <a:tc>
                  <a:txBody>
                    <a:bodyPr lIns="68400" rIns="68400" tIns="0" bIns="0" anchor="ctr"/>
                    <a:p>
                      <a:pPr>
                        <a:lnSpc>
                          <a:spcPct val="100000"/>
                        </a:lnSpc>
                      </a:pPr>
                      <a:r>
                        <a:rPr b="0" lang="en-IN" sz="1600" spc="-1" strike="noStrike">
                          <a:solidFill>
                            <a:srgbClr val="0077aa"/>
                          </a:solidFill>
                          <a:latin typeface="Courier New"/>
                        </a:rPr>
                        <a:t>MID(str, pos, len)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MID(str, pos, len) </a:t>
                      </a:r>
                      <a:r>
                        <a:rPr b="1" lang="en-IN" sz="1600" spc="-1" strike="noStrike">
                          <a:solidFill>
                            <a:srgbClr val="ff0000"/>
                          </a:solidFill>
                          <a:latin typeface="Arial"/>
                          <a:ea typeface="Times New Roman"/>
                        </a:rPr>
                        <a:t>is a synonym for</a:t>
                      </a:r>
                      <a:r>
                        <a:rPr b="0" lang="en-IN" sz="1600" spc="-1" strike="noStrike">
                          <a:solidFill>
                            <a:srgbClr val="000000"/>
                          </a:solidFill>
                          <a:latin typeface="Arial"/>
                          <a:ea typeface="Times New Roman"/>
                        </a:rPr>
                        <a:t> </a:t>
                      </a:r>
                      <a:r>
                        <a:rPr b="1" lang="en-IN" sz="1600" spc="-1" strike="noStrike">
                          <a:solidFill>
                            <a:srgbClr val="ff0000"/>
                          </a:solidFill>
                          <a:latin typeface="Arial"/>
                          <a:ea typeface="Times New Roman"/>
                        </a:rPr>
                        <a:t>SUBSTRING(str, pos, len).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Mathematical Functions</a:t>
            </a:r>
            <a:endParaRPr b="0" lang="en-IN" sz="4800" spc="-1" strike="noStrike">
              <a:latin typeface="Arial"/>
            </a:endParaRPr>
          </a:p>
        </p:txBody>
      </p:sp>
    </p:spTree>
  </p:cSld>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Mathematical Functions</a:t>
            </a:r>
            <a:endParaRPr b="0" lang="en-IN" sz="3200" spc="-1" strike="noStrike">
              <a:latin typeface="Arial"/>
            </a:endParaRPr>
          </a:p>
        </p:txBody>
      </p:sp>
      <p:graphicFrame>
        <p:nvGraphicFramePr>
          <p:cNvPr id="1022" name="Table 2"/>
          <p:cNvGraphicFramePr/>
          <p:nvPr/>
        </p:nvGraphicFramePr>
        <p:xfrm>
          <a:off x="152280" y="787320"/>
          <a:ext cx="8819640" cy="3096360"/>
        </p:xfrm>
        <a:graphic>
          <a:graphicData uri="http://schemas.openxmlformats.org/drawingml/2006/table">
            <a:tbl>
              <a:tblPr/>
              <a:tblGrid>
                <a:gridCol w="2209680"/>
                <a:gridCol w="6609960"/>
              </a:tblGrid>
              <a:tr h="39456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94560">
                <a:tc>
                  <a:txBody>
                    <a:bodyPr lIns="68400" rIns="68400" tIns="0" bIns="0" anchor="ctr"/>
                    <a:p>
                      <a:pPr>
                        <a:lnSpc>
                          <a:spcPct val="100000"/>
                        </a:lnSpc>
                      </a:pPr>
                      <a:r>
                        <a:rPr b="0" lang="en-IN" sz="1600" spc="-1" strike="noStrike">
                          <a:solidFill>
                            <a:srgbClr val="0077aa"/>
                          </a:solidFill>
                          <a:latin typeface="Courier New"/>
                        </a:rPr>
                        <a:t>ABS(X)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absolute value of 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394560">
                <a:tc>
                  <a:txBody>
                    <a:bodyPr lIns="68400" rIns="68400" tIns="0" bIns="0" anchor="ctr"/>
                    <a:p>
                      <a:pPr>
                        <a:lnSpc>
                          <a:spcPct val="100000"/>
                        </a:lnSpc>
                      </a:pPr>
                      <a:r>
                        <a:rPr b="0" lang="en-IN" sz="1600" spc="-1" strike="noStrike">
                          <a:solidFill>
                            <a:srgbClr val="0077aa"/>
                          </a:solidFill>
                          <a:latin typeface="Courier New"/>
                        </a:rPr>
                        <a:t>CEIL(X)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CEIL() is a synonym for CEILING().</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394560">
                <a:tc>
                  <a:txBody>
                    <a:bodyPr lIns="68400" rIns="68400" tIns="0" bIns="0" anchor="ctr"/>
                    <a:p>
                      <a:pPr>
                        <a:lnSpc>
                          <a:spcPct val="100000"/>
                        </a:lnSpc>
                      </a:pPr>
                      <a:r>
                        <a:rPr b="0" lang="en-IN" sz="1600" spc="-1" strike="noStrike">
                          <a:solidFill>
                            <a:srgbClr val="0077aa"/>
                          </a:solidFill>
                          <a:latin typeface="Courier New"/>
                        </a:rPr>
                        <a:t>CEILING(X)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CEIL value.</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394560">
                <a:tc>
                  <a:txBody>
                    <a:bodyPr lIns="68400" rIns="68400" tIns="0" bIns="0" anchor="ctr"/>
                    <a:p>
                      <a:pPr>
                        <a:lnSpc>
                          <a:spcPct val="100000"/>
                        </a:lnSpc>
                      </a:pPr>
                      <a:r>
                        <a:rPr b="0" lang="en-IN" sz="1600" spc="-1" strike="noStrike">
                          <a:solidFill>
                            <a:srgbClr val="0077aa"/>
                          </a:solidFill>
                          <a:latin typeface="Courier New"/>
                        </a:rPr>
                        <a:t>FLOOR(X)</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FLOOR value.</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730440">
                <a:tc>
                  <a:txBody>
                    <a:bodyPr lIns="68400" rIns="68400" tIns="0" bIns="0" anchor="ctr"/>
                    <a:p>
                      <a:pPr>
                        <a:lnSpc>
                          <a:spcPct val="100000"/>
                        </a:lnSpc>
                      </a:pPr>
                      <a:r>
                        <a:rPr b="0" lang="en-IN" sz="1600" spc="-1" strike="noStrike">
                          <a:solidFill>
                            <a:srgbClr val="0077aa"/>
                          </a:solidFill>
                          <a:latin typeface="Courier New"/>
                        </a:rPr>
                        <a:t>MOD(N,M),</a:t>
                      </a:r>
                      <a:endParaRPr b="0" lang="en-IN" sz="1600" spc="-1" strike="noStrike">
                        <a:latin typeface="Arial"/>
                      </a:endParaRPr>
                    </a:p>
                    <a:p>
                      <a:pPr>
                        <a:lnSpc>
                          <a:spcPct val="100000"/>
                        </a:lnSpc>
                      </a:pPr>
                      <a:r>
                        <a:rPr b="0" lang="en-IN" sz="1600" spc="-1" strike="noStrike">
                          <a:solidFill>
                            <a:srgbClr val="0077aa"/>
                          </a:solidFill>
                          <a:latin typeface="Courier New"/>
                        </a:rPr>
                        <a:t>N % M,</a:t>
                      </a:r>
                      <a:endParaRPr b="0" lang="en-IN" sz="1600" spc="-1" strike="noStrike">
                        <a:latin typeface="Arial"/>
                      </a:endParaRPr>
                    </a:p>
                    <a:p>
                      <a:pPr>
                        <a:lnSpc>
                          <a:spcPct val="100000"/>
                        </a:lnSpc>
                      </a:pPr>
                      <a:r>
                        <a:rPr b="0" lang="en-IN" sz="1600" spc="-1" strike="noStrike">
                          <a:solidFill>
                            <a:srgbClr val="0077aa"/>
                          </a:solidFill>
                          <a:latin typeface="Courier New"/>
                        </a:rPr>
                        <a:t>N MOD M</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remainder of N divided by M. MOD(N,0) returns NULL.</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393120">
                <a:tc>
                  <a:txBody>
                    <a:bodyPr lIns="68400" rIns="68400" tIns="0" bIns="0" anchor="ctr"/>
                    <a:p>
                      <a:pPr>
                        <a:lnSpc>
                          <a:spcPct val="100000"/>
                        </a:lnSpc>
                      </a:pPr>
                      <a:r>
                        <a:rPr b="0" lang="en-IN" sz="1600" spc="-1" strike="noStrike">
                          <a:solidFill>
                            <a:srgbClr val="0077aa"/>
                          </a:solidFill>
                          <a:latin typeface="Courier New"/>
                        </a:rPr>
                        <a:t>POWER(X,Y)</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This is a synonym for POW().</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Mathematical Functions</a:t>
            </a:r>
            <a:endParaRPr b="0" lang="en-IN" sz="3200" spc="-1" strike="noStrike">
              <a:latin typeface="Arial"/>
            </a:endParaRPr>
          </a:p>
        </p:txBody>
      </p:sp>
      <p:graphicFrame>
        <p:nvGraphicFramePr>
          <p:cNvPr id="1024" name="Table 2"/>
          <p:cNvGraphicFramePr/>
          <p:nvPr/>
        </p:nvGraphicFramePr>
        <p:xfrm>
          <a:off x="152280" y="787320"/>
          <a:ext cx="8819640" cy="1769040"/>
        </p:xfrm>
        <a:graphic>
          <a:graphicData uri="http://schemas.openxmlformats.org/drawingml/2006/table">
            <a:tbl>
              <a:tblPr/>
              <a:tblGrid>
                <a:gridCol w="2209680"/>
                <a:gridCol w="6609960"/>
              </a:tblGrid>
              <a:tr h="366120">
                <a:tc>
                  <a:txBody>
                    <a:bodyPr/>
                    <a:p>
                      <a:pPr>
                        <a:lnSpc>
                          <a:spcPct val="100000"/>
                        </a:lnSpc>
                      </a:pPr>
                      <a:r>
                        <a:rPr b="1" lang="en-IN" sz="1800" spc="-1" strike="noStrike">
                          <a:solidFill>
                            <a:srgbClr val="b7f7e2"/>
                          </a:solidFill>
                          <a:latin typeface="Arial"/>
                        </a:rPr>
                        <a:t>Syntax</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Result</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243720">
                <a:tc>
                  <a:txBody>
                    <a:bodyPr lIns="68400" rIns="68400" tIns="0" bIns="0" anchor="ctr"/>
                    <a:p>
                      <a:pPr>
                        <a:lnSpc>
                          <a:spcPct val="100000"/>
                        </a:lnSpc>
                      </a:pPr>
                      <a:r>
                        <a:rPr b="0" lang="en-IN" sz="1600" spc="-1" strike="noStrike">
                          <a:solidFill>
                            <a:srgbClr val="0077aa"/>
                          </a:solidFill>
                          <a:latin typeface="Courier New"/>
                        </a:rPr>
                        <a:t>RAND([N])</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a random floating-point value v</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973800">
                <a:tc>
                  <a:txBody>
                    <a:bodyPr lIns="68400" rIns="68400" tIns="0" bIns="0" anchor="ctr"/>
                    <a:p>
                      <a:pPr>
                        <a:lnSpc>
                          <a:spcPct val="100000"/>
                        </a:lnSpc>
                      </a:pPr>
                      <a:r>
                        <a:rPr b="0" lang="en-IN" sz="1600" spc="-1" strike="noStrike">
                          <a:solidFill>
                            <a:srgbClr val="0077aa"/>
                          </a:solidFill>
                          <a:latin typeface="Courier New"/>
                        </a:rPr>
                        <a:t>ROUND(X)</a:t>
                      </a:r>
                      <a:endParaRPr b="0" lang="en-IN" sz="1600" spc="-1" strike="noStrike">
                        <a:latin typeface="Arial"/>
                      </a:endParaRPr>
                    </a:p>
                    <a:p>
                      <a:pPr>
                        <a:lnSpc>
                          <a:spcPct val="100000"/>
                        </a:lnSpc>
                      </a:pPr>
                      <a:r>
                        <a:rPr b="0" lang="en-IN" sz="1600" spc="-1" strike="noStrike">
                          <a:solidFill>
                            <a:srgbClr val="0077aa"/>
                          </a:solidFill>
                          <a:latin typeface="Courier New"/>
                        </a:rPr>
                        <a:t>ROUND(X,D)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Rounds the argument X to D decimal places. The rounding algorithm depends on the data type of X. D defaults to 0 if not specified. D can be negative to cause D digits left of the decimal point of the value X to become zero.</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r h="730440">
                <a:tc>
                  <a:txBody>
                    <a:bodyPr lIns="68400" rIns="68400" tIns="0" bIns="0" anchor="ctr"/>
                    <a:p>
                      <a:pPr>
                        <a:lnSpc>
                          <a:spcPct val="100000"/>
                        </a:lnSpc>
                      </a:pPr>
                      <a:r>
                        <a:rPr b="0" lang="en-IN" sz="1600" spc="-1" strike="noStrike">
                          <a:solidFill>
                            <a:srgbClr val="0077aa"/>
                          </a:solidFill>
                          <a:latin typeface="Courier New"/>
                        </a:rPr>
                        <a:t>TRUNCATE(X,D)</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c>
                  <a:txBody>
                    <a:bodyPr lIns="68400" rIns="68400" tIns="0" bIns="0" anchor="ctr"/>
                    <a:p>
                      <a:pPr>
                        <a:lnSpc>
                          <a:spcPct val="100000"/>
                        </a:lnSpc>
                      </a:pPr>
                      <a:r>
                        <a:rPr b="0" lang="en-IN" sz="1600" spc="-1" strike="noStrike">
                          <a:solidFill>
                            <a:srgbClr val="000000"/>
                          </a:solidFill>
                          <a:latin typeface="Arial"/>
                          <a:ea typeface="Times New Roman"/>
                        </a:rPr>
                        <a:t>Returns the number X, truncated to D decimal places. If D is 0, the result has no decimal point or fractional part. D can be negative to cause D digits left of the decimal point of the value X to become zero.</a:t>
                      </a:r>
                      <a:endParaRPr b="0" lang="en-IN" sz="1600" spc="-1" strike="noStrike">
                        <a:latin typeface="Arial"/>
                      </a:endParaRPr>
                    </a:p>
                  </a:txBody>
                  <a:tcPr marL="68400" marR="6840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25" name="CustomShape 3"/>
          <p:cNvSpPr/>
          <p:nvPr/>
        </p:nvSpPr>
        <p:spPr>
          <a:xfrm>
            <a:off x="228600" y="3657600"/>
            <a:ext cx="86864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SELECT </a:t>
            </a:r>
            <a:r>
              <a:rPr b="0" lang="en-IN" sz="1800" spc="-1" strike="noStrike">
                <a:solidFill>
                  <a:srgbClr val="dd4a68"/>
                </a:solidFill>
                <a:latin typeface="Arial"/>
                <a:ea typeface="Times New Roman"/>
              </a:rPr>
              <a:t>ROUND</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RAND</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100</a:t>
            </a:r>
            <a:r>
              <a:rPr b="0" lang="en-IN" sz="1800" spc="-1" strike="noStrike">
                <a:solidFill>
                  <a:srgbClr val="a6a6a6"/>
                </a:solidFill>
                <a:latin typeface="Arial"/>
                <a:ea typeface="Times New Roman"/>
              </a:rPr>
              <a:t>)</a:t>
            </a:r>
            <a:endParaRPr b="0" lang="en-IN" sz="1800" spc="-1" strike="noStrike">
              <a:latin typeface="Arial"/>
            </a:endParaRPr>
          </a:p>
        </p:txBody>
      </p:sp>
    </p:spTree>
  </p:cSld>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statement… syntax</a:t>
            </a:r>
            <a:endParaRPr b="0" lang="en-IN" sz="4800" spc="-1" strike="noStrike">
              <a:latin typeface="Arial"/>
            </a:endParaRPr>
          </a:p>
          <a:p>
            <a:pPr algn="ctr">
              <a:lnSpc>
                <a:spcPct val="100000"/>
              </a:lnSpc>
            </a:pPr>
            <a:endParaRPr b="0" lang="en-IN" sz="4800" spc="-1" strike="noStrike">
              <a:latin typeface="Arial"/>
            </a:endParaRPr>
          </a:p>
        </p:txBody>
      </p:sp>
      <p:sp>
        <p:nvSpPr>
          <p:cNvPr id="1027" name="CustomShape 2"/>
          <p:cNvSpPr/>
          <p:nvPr/>
        </p:nvSpPr>
        <p:spPr>
          <a:xfrm>
            <a:off x="990720" y="3200400"/>
            <a:ext cx="7162560" cy="1165320"/>
          </a:xfrm>
          <a:prstGeom prst="rect">
            <a:avLst/>
          </a:prstGeom>
          <a:solidFill>
            <a:srgbClr val="e8f97f"/>
          </a:solidFill>
          <a:ln>
            <a:noFill/>
          </a:ln>
        </p:spPr>
        <p:style>
          <a:lnRef idx="0"/>
          <a:fillRef idx="0"/>
          <a:effectRef idx="0"/>
          <a:fontRef idx="minor"/>
        </p:style>
        <p:txBody>
          <a:bodyPr lIns="90000" rIns="90000" tIns="45000" bIns="45000"/>
          <a:p>
            <a:pPr>
              <a:lnSpc>
                <a:spcPct val="107000"/>
              </a:lnSpc>
            </a:pPr>
            <a:r>
              <a:rPr b="0" lang="en-IN" sz="2200" spc="-1" strike="noStrike">
                <a:solidFill>
                  <a:srgbClr val="000000"/>
                </a:solidFill>
                <a:latin typeface="Segoe UI Light"/>
                <a:ea typeface="Calibri"/>
              </a:rPr>
              <a:t>SELECT is used to retrieve rows selected from one or more tables, and can include UNION statements and subqueries.</a:t>
            </a:r>
            <a:endParaRPr b="0" lang="en-IN" sz="2200" spc="-1" strike="noStrike">
              <a:latin typeface="Arial"/>
            </a:endParaRPr>
          </a:p>
        </p:txBody>
      </p:sp>
      <p:pic>
        <p:nvPicPr>
          <p:cNvPr id="1028" name="Picture 3" descr=""/>
          <p:cNvPicPr/>
          <p:nvPr/>
        </p:nvPicPr>
        <p:blipFill>
          <a:blip r:embed="rId1"/>
          <a:stretch/>
        </p:blipFill>
        <p:spPr>
          <a:xfrm>
            <a:off x="3429000" y="4196880"/>
            <a:ext cx="5714640" cy="2323800"/>
          </a:xfrm>
          <a:prstGeom prst="rect">
            <a:avLst/>
          </a:prstGeom>
          <a:ln>
            <a:noFill/>
          </a:ln>
        </p:spPr>
      </p:pic>
      <p:sp>
        <p:nvSpPr>
          <p:cNvPr id="1029" name="CustomShape 3"/>
          <p:cNvSpPr/>
          <p:nvPr/>
        </p:nvSpPr>
        <p:spPr>
          <a:xfrm>
            <a:off x="285840" y="142920"/>
            <a:ext cx="6929280" cy="146196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6c86"/>
                </a:solidFill>
                <a:latin typeface="Consolas"/>
              </a:rPr>
              <a:t>select * from emp;</a:t>
            </a:r>
            <a:endParaRPr b="0" lang="en-IN" sz="2000" spc="-1" strike="noStrike">
              <a:latin typeface="Arial"/>
            </a:endParaRPr>
          </a:p>
          <a:p>
            <a:pPr>
              <a:lnSpc>
                <a:spcPct val="150000"/>
              </a:lnSpc>
            </a:pPr>
            <a:r>
              <a:rPr b="0" lang="en-IN" sz="2000" spc="-1" strike="noStrike">
                <a:solidFill>
                  <a:srgbClr val="006c86"/>
                </a:solidFill>
                <a:latin typeface="Consolas"/>
              </a:rPr>
              <a:t>select * from emp where ename = '' or 1=1;</a:t>
            </a:r>
            <a:endParaRPr b="0" lang="en-IN" sz="2000" spc="-1" strike="noStrike">
              <a:latin typeface="Arial"/>
            </a:endParaRPr>
          </a:p>
          <a:p>
            <a:pPr>
              <a:lnSpc>
                <a:spcPct val="150000"/>
              </a:lnSpc>
            </a:pPr>
            <a:r>
              <a:rPr b="0" lang="en-IN" sz="2000" spc="-1" strike="noStrike">
                <a:solidFill>
                  <a:srgbClr val="006c86"/>
                </a:solidFill>
                <a:latin typeface="Consolas"/>
              </a:rPr>
              <a:t>select * from emp where True</a:t>
            </a:r>
            <a:endParaRPr b="0" lang="en-IN" sz="2000" spc="-1" strike="noStrike">
              <a:latin typeface="Arial"/>
            </a:endParaRPr>
          </a:p>
        </p:txBody>
      </p:sp>
    </p:spTree>
  </p:cSld>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a:t>
            </a:r>
            <a:endParaRPr b="0" lang="en-IN" sz="3200" spc="-1" strike="noStrike">
              <a:latin typeface="Arial"/>
            </a:endParaRPr>
          </a:p>
        </p:txBody>
      </p:sp>
      <p:sp>
        <p:nvSpPr>
          <p:cNvPr id="1031" name="CustomShape 2"/>
          <p:cNvSpPr/>
          <p:nvPr/>
        </p:nvSpPr>
        <p:spPr>
          <a:xfrm>
            <a:off x="152280" y="1428840"/>
            <a:ext cx="8838720" cy="47869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[ALL / DISTINCT / DISTINCTROW] * / </a:t>
            </a:r>
            <a:r>
              <a:rPr b="1" i="1" lang="en-IN" sz="2000" spc="-1" strike="noStrike">
                <a:solidFill>
                  <a:srgbClr val="0077aa"/>
                </a:solidFill>
                <a:latin typeface="Courier New"/>
              </a:rPr>
              <a:t>A</a:t>
            </a:r>
            <a:r>
              <a:rPr b="0" i="1" lang="en-IN" sz="2000" spc="-1" strike="noStrike" baseline="-25000">
                <a:solidFill>
                  <a:srgbClr val="0077aa"/>
                </a:solidFill>
                <a:latin typeface="Courier New"/>
              </a:rPr>
              <a:t>1</a:t>
            </a:r>
            <a:r>
              <a:rPr b="0" lang="en-IN" sz="2000" spc="-1" strike="noStrike">
                <a:solidFill>
                  <a:srgbClr val="0077aa"/>
                </a:solidFill>
                <a:latin typeface="Courier New"/>
              </a:rPr>
              <a:t> [ [as] alias_name], </a:t>
            </a:r>
            <a:r>
              <a:rPr b="1" i="1" lang="en-IN" sz="2000" spc="-1" strike="noStrike">
                <a:solidFill>
                  <a:srgbClr val="0077aa"/>
                </a:solidFill>
                <a:latin typeface="Courier New"/>
              </a:rPr>
              <a:t>A</a:t>
            </a:r>
            <a:r>
              <a:rPr b="0" i="1" lang="en-IN" sz="2000" spc="-1" strike="noStrike" baseline="-25000">
                <a:solidFill>
                  <a:srgbClr val="0077aa"/>
                </a:solidFill>
                <a:latin typeface="Courier New"/>
              </a:rPr>
              <a:t>2</a:t>
            </a:r>
            <a:r>
              <a:rPr b="0" lang="en-IN" sz="2000" spc="-1" strike="noStrike">
                <a:solidFill>
                  <a:srgbClr val="0077aa"/>
                </a:solidFill>
                <a:latin typeface="Courier New"/>
              </a:rPr>
              <a:t> [ [as] alias_name], expressions [ [as] alias_name],... from &lt;</a:t>
            </a:r>
            <a:r>
              <a:rPr b="1" i="1" lang="en-IN" sz="2000" spc="-1" strike="noStrike">
                <a:solidFill>
                  <a:srgbClr val="0077aa"/>
                </a:solidFill>
                <a:latin typeface="Courier New"/>
              </a:rPr>
              <a:t>r</a:t>
            </a:r>
            <a:r>
              <a:rPr b="0" lang="en-IN" sz="2000" spc="-1" strike="noStrike">
                <a:solidFill>
                  <a:srgbClr val="0077aa"/>
                </a:solidFill>
                <a:latin typeface="Courier New"/>
              </a:rPr>
              <a:t>&gt;</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[WHERE &lt;where_condition&gt;]</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[GROUP BY {col_name | expr | position} [ASC | DESC], ... [WITH ROLLUP]]</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[HAVING &lt;having_condition&gt;]</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[ORDER BY {col_name | expr | position}  [ASC | DESC], ...]</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[LIMIT {[offset,] row_count | row_count OFFSET offset}]</a:t>
            </a:r>
            <a:endParaRPr b="0" lang="en-IN" sz="2000" spc="-1" strike="noStrike">
              <a:latin typeface="Arial"/>
            </a:endParaRPr>
          </a:p>
        </p:txBody>
      </p:sp>
      <p:sp>
        <p:nvSpPr>
          <p:cNvPr id="1032" name="CustomShape 3"/>
          <p:cNvSpPr/>
          <p:nvPr/>
        </p:nvSpPr>
        <p:spPr>
          <a:xfrm>
            <a:off x="189720" y="663840"/>
            <a:ext cx="2770560" cy="51696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800" spc="-1" strike="noStrike">
                <a:solidFill>
                  <a:srgbClr val="000000"/>
                </a:solidFill>
                <a:latin typeface="Arial"/>
              </a:rPr>
              <a:t>SELECT</a:t>
            </a:r>
            <a:r>
              <a:rPr b="1" i="1" lang="en-IN" sz="1800" spc="-1" strike="noStrike">
                <a:solidFill>
                  <a:srgbClr val="000000"/>
                </a:solidFill>
                <a:latin typeface="Arial"/>
              </a:rPr>
              <a:t> </a:t>
            </a:r>
            <a:r>
              <a:rPr b="1" i="1" lang="en-IN" sz="2800" spc="-1" strike="noStrike">
                <a:solidFill>
                  <a:srgbClr val="000000"/>
                </a:solidFill>
                <a:latin typeface="Arial"/>
              </a:rPr>
              <a:t>syntax</a:t>
            </a:r>
            <a:endParaRPr b="0" lang="en-IN" sz="2800" spc="-1" strike="noStrike">
              <a:latin typeface="Arial"/>
            </a:endParaRPr>
          </a:p>
        </p:txBody>
      </p:sp>
      <p:sp>
        <p:nvSpPr>
          <p:cNvPr id="1033" name="CustomShape 4"/>
          <p:cNvSpPr/>
          <p:nvPr/>
        </p:nvSpPr>
        <p:spPr>
          <a:xfrm>
            <a:off x="3733920" y="740520"/>
            <a:ext cx="525744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DISTINCTROW is a synonym for DISTINCT.</a:t>
            </a:r>
            <a:endParaRPr b="0" lang="en-IN" sz="2000" spc="-1" strike="noStrike">
              <a:latin typeface="Arial"/>
            </a:endParaRPr>
          </a:p>
        </p:txBody>
      </p:sp>
      <p:sp>
        <p:nvSpPr>
          <p:cNvPr id="1034" name="CustomShape 5"/>
          <p:cNvSpPr/>
          <p:nvPr/>
        </p:nvSpPr>
        <p:spPr>
          <a:xfrm>
            <a:off x="152280" y="4943160"/>
            <a:ext cx="8810280" cy="146124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ff99"/>
                </a:solidFill>
                <a:latin typeface="Gill Sans MT"/>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endParaRPr b="0" lang="en-IN" sz="1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55" name="Table 2"/>
          <p:cNvGraphicFramePr/>
          <p:nvPr/>
        </p:nvGraphicFramePr>
        <p:xfrm>
          <a:off x="152280" y="1071720"/>
          <a:ext cx="8838720" cy="4820400"/>
        </p:xfrm>
        <a:graphic>
          <a:graphicData uri="http://schemas.openxmlformats.org/drawingml/2006/table">
            <a:tbl>
              <a:tblPr/>
              <a:tblGrid>
                <a:gridCol w="8839080"/>
              </a:tblGrid>
              <a:tr h="37080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p>
                      <a:pPr>
                        <a:lnSpc>
                          <a:spcPct val="100000"/>
                        </a:lnSpc>
                      </a:pPr>
                      <a:r>
                        <a:rPr b="1" i="1" lang="en-IN" sz="1200" spc="-1" strike="noStrike">
                          <a:solidFill>
                            <a:srgbClr val="000000"/>
                          </a:solidFill>
                          <a:latin typeface="Arial"/>
                        </a:rPr>
                        <a:t>How would you explain a database in three sentences to a child?</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Relation and Relationship?</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a database management system?</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a relational database management system?</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database?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data?</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DBMS and RDBMS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Entity Relationship Diagram?</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Entity?</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Entity Type?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an Attribute?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an Prime, Non-Prime Attribute?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Picture 2" descr=""/>
          <p:cNvPicPr/>
          <p:nvPr/>
        </p:nvPicPr>
        <p:blipFill>
          <a:blip r:embed="rId1"/>
          <a:stretch/>
        </p:blipFill>
        <p:spPr>
          <a:xfrm>
            <a:off x="152280" y="457200"/>
            <a:ext cx="8863920" cy="56383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statement</a:t>
            </a:r>
            <a:endParaRPr b="0" lang="en-IN" sz="3200" spc="-1" strike="noStrike">
              <a:latin typeface="Arial"/>
            </a:endParaRPr>
          </a:p>
        </p:txBody>
      </p:sp>
      <p:sp>
        <p:nvSpPr>
          <p:cNvPr id="1036" name="CustomShape 2"/>
          <p:cNvSpPr/>
          <p:nvPr/>
        </p:nvSpPr>
        <p:spPr>
          <a:xfrm>
            <a:off x="189720" y="663840"/>
            <a:ext cx="2770560" cy="51696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800" spc="-1" strike="noStrike">
                <a:solidFill>
                  <a:srgbClr val="000000"/>
                </a:solidFill>
                <a:latin typeface="Arial"/>
              </a:rPr>
              <a:t>SELECT</a:t>
            </a:r>
            <a:r>
              <a:rPr b="1" i="1" lang="en-IN" sz="1800" spc="-1" strike="noStrike">
                <a:solidFill>
                  <a:srgbClr val="000000"/>
                </a:solidFill>
                <a:latin typeface="Arial"/>
              </a:rPr>
              <a:t> </a:t>
            </a:r>
            <a:r>
              <a:rPr b="1" i="1" lang="en-IN" sz="2800" spc="-1" strike="noStrike">
                <a:solidFill>
                  <a:srgbClr val="000000"/>
                </a:solidFill>
                <a:latin typeface="Arial"/>
              </a:rPr>
              <a:t>syntax</a:t>
            </a:r>
            <a:endParaRPr b="0" lang="en-IN" sz="2800" spc="-1" strike="noStrike">
              <a:latin typeface="Arial"/>
            </a:endParaRPr>
          </a:p>
        </p:txBody>
      </p:sp>
      <p:sp>
        <p:nvSpPr>
          <p:cNvPr id="1037" name="CustomShape 3"/>
          <p:cNvSpPr/>
          <p:nvPr/>
        </p:nvSpPr>
        <p:spPr>
          <a:xfrm>
            <a:off x="3733920" y="740520"/>
            <a:ext cx="5257440" cy="39528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00"/>
                </a:solidFill>
                <a:latin typeface="Arial"/>
              </a:rPr>
              <a:t>DISTINCTROW is a synonym for DISTINCT.</a:t>
            </a:r>
            <a:endParaRPr b="0" lang="en-IN" sz="2000" spc="-1" strike="noStrike">
              <a:latin typeface="Arial"/>
            </a:endParaRPr>
          </a:p>
        </p:txBody>
      </p:sp>
      <p:sp>
        <p:nvSpPr>
          <p:cNvPr id="1038" name="CustomShape 4"/>
          <p:cNvSpPr/>
          <p:nvPr/>
        </p:nvSpPr>
        <p:spPr>
          <a:xfrm>
            <a:off x="152280" y="4819320"/>
            <a:ext cx="8810280" cy="146124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ff99"/>
                </a:solidFill>
                <a:latin typeface="Gill Sans MT"/>
              </a:rPr>
              <a:t>The ALL and DISTINCT modifiers specify whether duplicate rows should be returned. ALL (the default) specifies that all matching rows should be returned, including duplicates. DISTINCT specifies removal of duplicate rows from the result set. It is an error to specify both modifiers. DISTINCTROW is a synonym for DISTINCT.</a:t>
            </a:r>
            <a:endParaRPr b="0" lang="en-IN" sz="1800" spc="-1" strike="noStrike">
              <a:latin typeface="Arial"/>
            </a:endParaRPr>
          </a:p>
        </p:txBody>
      </p:sp>
      <p:pic>
        <p:nvPicPr>
          <p:cNvPr id="1039" name="Picture 9" descr=""/>
          <p:cNvPicPr/>
          <p:nvPr/>
        </p:nvPicPr>
        <p:blipFill>
          <a:blip r:embed="rId1"/>
          <a:stretch/>
        </p:blipFill>
        <p:spPr>
          <a:xfrm>
            <a:off x="252720" y="1511640"/>
            <a:ext cx="8644320" cy="3090240"/>
          </a:xfrm>
          <a:prstGeom prst="rect">
            <a:avLst/>
          </a:prstGeom>
          <a:ln>
            <a:noFill/>
          </a:ln>
        </p:spPr>
      </p:pic>
    </p:spTree>
  </p:cSld>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ORDER BY Clause</a:t>
            </a:r>
            <a:endParaRPr b="0" lang="en-IN" sz="4800" spc="-1" strike="noStrike">
              <a:latin typeface="Arial"/>
            </a:endParaRPr>
          </a:p>
        </p:txBody>
      </p:sp>
      <p:sp>
        <p:nvSpPr>
          <p:cNvPr id="1041" name="CustomShape 2"/>
          <p:cNvSpPr/>
          <p:nvPr/>
        </p:nvSpPr>
        <p:spPr>
          <a:xfrm>
            <a:off x="304920" y="3581280"/>
            <a:ext cx="8534160" cy="70020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You can sort on multiple columns, and you can sort different columns in different directions.</a:t>
            </a:r>
            <a:endParaRPr b="0" lang="en-IN" sz="2000" spc="-1" strike="noStrike">
              <a:latin typeface="Arial"/>
            </a:endParaRPr>
          </a:p>
        </p:txBody>
      </p:sp>
      <p:sp>
        <p:nvSpPr>
          <p:cNvPr id="1042" name="CustomShape 3"/>
          <p:cNvSpPr/>
          <p:nvPr/>
        </p:nvSpPr>
        <p:spPr>
          <a:xfrm>
            <a:off x="304920" y="130320"/>
            <a:ext cx="8534160" cy="70020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Nulls by default occur at the top, but you can use </a:t>
            </a:r>
            <a:r>
              <a:rPr b="1" i="1" lang="en-IN" sz="2000" spc="-1" strike="noStrike">
                <a:solidFill>
                  <a:srgbClr val="000000"/>
                </a:solidFill>
                <a:latin typeface="Segoe UI Light"/>
              </a:rPr>
              <a:t>IsNull</a:t>
            </a:r>
            <a:r>
              <a:rPr b="0" lang="en-IN" sz="2000" spc="-1" strike="noStrike">
                <a:solidFill>
                  <a:srgbClr val="000000"/>
                </a:solidFill>
                <a:latin typeface="Segoe UI Light"/>
              </a:rPr>
              <a:t> to assign default values, that will put it in the position you require.</a:t>
            </a:r>
            <a:endParaRPr b="0" lang="en-IN" sz="2000" spc="-1" strike="noStrike">
              <a:latin typeface="Arial"/>
            </a:endParaRPr>
          </a:p>
        </p:txBody>
      </p:sp>
      <p:sp>
        <p:nvSpPr>
          <p:cNvPr id="1043" name="CustomShape 4"/>
          <p:cNvSpPr/>
          <p:nvPr/>
        </p:nvSpPr>
        <p:spPr>
          <a:xfrm>
            <a:off x="2057400" y="3124080"/>
            <a:ext cx="5181120" cy="741960"/>
          </a:xfrm>
          <a:prstGeom prst="rect">
            <a:avLst/>
          </a:prstGeom>
          <a:solidFill>
            <a:schemeClr val="bg1"/>
          </a:solidFill>
          <a:ln>
            <a:noFill/>
          </a:ln>
        </p:spPr>
        <p:style>
          <a:lnRef idx="0"/>
          <a:fillRef idx="0"/>
          <a:effectRef idx="0"/>
          <a:fontRef idx="minor"/>
        </p:style>
        <p:txBody>
          <a:bodyPr lIns="90000" rIns="90000" tIns="45000" bIns="45000"/>
          <a:p>
            <a:pPr>
              <a:lnSpc>
                <a:spcPct val="107000"/>
              </a:lnSpc>
            </a:pPr>
            <a:r>
              <a:rPr b="0" lang="en-IN" sz="2000" spc="-1" strike="noStrike">
                <a:solidFill>
                  <a:srgbClr val="00ff99"/>
                </a:solidFill>
                <a:latin typeface="Open Sans"/>
                <a:ea typeface="Calibri"/>
              </a:rPr>
              <a:t>To sort a result, use an ORDER BY clause.</a:t>
            </a:r>
            <a:endParaRPr b="0" lang="en-IN" sz="2000" spc="-1" strike="noStrike">
              <a:latin typeface="Arial"/>
            </a:endParaRPr>
          </a:p>
        </p:txBody>
      </p:sp>
      <p:sp>
        <p:nvSpPr>
          <p:cNvPr id="1044" name="CustomShape 5"/>
          <p:cNvSpPr/>
          <p:nvPr/>
        </p:nvSpPr>
        <p:spPr>
          <a:xfrm>
            <a:off x="304920" y="4388400"/>
            <a:ext cx="8534160" cy="1166040"/>
          </a:xfrm>
          <a:prstGeom prst="rect">
            <a:avLst/>
          </a:prstGeom>
          <a:solidFill>
            <a:srgbClr val="e8f97f"/>
          </a:solidFill>
          <a:ln>
            <a:noFill/>
          </a:ln>
        </p:spPr>
        <p:style>
          <a:lnRef idx="0"/>
          <a:fillRef idx="0"/>
          <a:effectRef idx="0"/>
          <a:fontRef idx="minor"/>
        </p:style>
        <p:txBody>
          <a:bodyPr lIns="90000" rIns="90000" tIns="45000" bIns="45000"/>
          <a:p>
            <a:pPr>
              <a:lnSpc>
                <a:spcPct val="107000"/>
              </a:lnSpc>
            </a:pPr>
            <a:r>
              <a:rPr b="0" lang="en-IN" sz="2200" spc="-1" strike="noStrike">
                <a:solidFill>
                  <a:srgbClr val="000000"/>
                </a:solidFill>
                <a:latin typeface="Segoe UI Light"/>
                <a:ea typeface="Calibri"/>
              </a:rPr>
              <a:t>The default sort order is ascending, with smallest values first. To sort in reverse (descending) order, add the </a:t>
            </a:r>
            <a:r>
              <a:rPr b="1" lang="en-IN" sz="2200" spc="-1" strike="noStrike">
                <a:solidFill>
                  <a:srgbClr val="000000"/>
                </a:solidFill>
                <a:latin typeface="Segoe UI Light"/>
                <a:ea typeface="Calibri"/>
              </a:rPr>
              <a:t>DESC</a:t>
            </a:r>
            <a:r>
              <a:rPr b="0" lang="en-IN" sz="2200" spc="-1" strike="noStrike">
                <a:solidFill>
                  <a:srgbClr val="000000"/>
                </a:solidFill>
                <a:latin typeface="Segoe UI Light"/>
                <a:ea typeface="Calibri"/>
              </a:rPr>
              <a:t> keyword to the name of the column you are sorting by.</a:t>
            </a:r>
            <a:endParaRPr b="0" lang="en-IN" sz="2200" spc="-1" strike="noStrike">
              <a:latin typeface="Arial"/>
            </a:endParaRPr>
          </a:p>
        </p:txBody>
      </p:sp>
      <p:sp>
        <p:nvSpPr>
          <p:cNvPr id="1045" name="CustomShape 6"/>
          <p:cNvSpPr/>
          <p:nvPr/>
        </p:nvSpPr>
        <p:spPr>
          <a:xfrm>
            <a:off x="152280" y="5613120"/>
            <a:ext cx="8838720" cy="6994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2000" spc="-1" strike="noStrike">
                <a:solidFill>
                  <a:srgbClr val="0077aa"/>
                </a:solidFill>
                <a:latin typeface="Courier New"/>
              </a:rPr>
              <a:t>SELECT</a:t>
            </a:r>
            <a:r>
              <a:rPr b="0" lang="en-IN" sz="2000" spc="-1" strike="noStrike">
                <a:solidFill>
                  <a:srgbClr val="000000"/>
                </a:solidFill>
                <a:latin typeface="Courier New"/>
              </a:rPr>
              <a:t> id </a:t>
            </a:r>
            <a:r>
              <a:rPr b="0" lang="en-IN" sz="2000" spc="-1" strike="noStrike">
                <a:solidFill>
                  <a:srgbClr val="0077aa"/>
                </a:solidFill>
                <a:latin typeface="Courier New"/>
              </a:rPr>
              <a:t>AS</a:t>
            </a:r>
            <a:r>
              <a:rPr b="0" lang="en-IN" sz="2000" spc="-1" strike="noStrike">
                <a:solidFill>
                  <a:srgbClr val="000000"/>
                </a:solidFill>
                <a:latin typeface="Courier New"/>
              </a:rPr>
              <a:t> </a:t>
            </a:r>
            <a:r>
              <a:rPr b="0" lang="en-IN" sz="2000" spc="-1" strike="noStrike">
                <a:solidFill>
                  <a:srgbClr val="669900"/>
                </a:solidFill>
                <a:latin typeface="Courier New"/>
              </a:rPr>
              <a:t>'a'</a:t>
            </a:r>
            <a:r>
              <a:rPr b="0" lang="en-IN" sz="2000" spc="-1" strike="noStrike">
                <a:solidFill>
                  <a:srgbClr val="000000"/>
                </a:solidFill>
                <a:latin typeface="Courier New"/>
              </a:rPr>
              <a:t> </a:t>
            </a:r>
            <a:r>
              <a:rPr b="0" lang="en-IN" sz="2000" spc="-1" strike="noStrike">
                <a:solidFill>
                  <a:srgbClr val="0077aa"/>
                </a:solidFill>
                <a:latin typeface="Courier New"/>
              </a:rPr>
              <a:t>FROM</a:t>
            </a:r>
            <a:r>
              <a:rPr b="0" lang="en-IN" sz="2000" spc="-1" strike="noStrike">
                <a:solidFill>
                  <a:srgbClr val="000000"/>
                </a:solidFill>
                <a:latin typeface="Courier New"/>
              </a:rPr>
              <a:t> </a:t>
            </a:r>
            <a:r>
              <a:rPr b="0" i="1" lang="en-IN" sz="2000" spc="-1" strike="noStrike">
                <a:solidFill>
                  <a:srgbClr val="000000"/>
                </a:solidFill>
                <a:latin typeface="Courier New"/>
              </a:rPr>
              <a:t>tbl_name</a:t>
            </a:r>
            <a:r>
              <a:rPr b="0" lang="en-IN" sz="2000" spc="-1" strike="noStrike">
                <a:solidFill>
                  <a:srgbClr val="000000"/>
                </a:solidFill>
                <a:latin typeface="Courier New"/>
              </a:rPr>
              <a:t> </a:t>
            </a:r>
            <a:r>
              <a:rPr b="0" lang="en-IN" sz="2000" spc="-1" strike="noStrike">
                <a:solidFill>
                  <a:srgbClr val="0077aa"/>
                </a:solidFill>
                <a:latin typeface="Courier New"/>
              </a:rPr>
              <a:t>ORDER BY</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0000"/>
                </a:solidFill>
                <a:latin typeface="Courier New"/>
              </a:rPr>
              <a:t>a</a:t>
            </a:r>
            <a:r>
              <a:rPr b="0" lang="en-IN" sz="2000" spc="-1" strike="noStrike">
                <a:solidFill>
                  <a:srgbClr val="999999"/>
                </a:solidFill>
                <a:latin typeface="Courier New"/>
              </a:rPr>
              <a:t>`;</a:t>
            </a:r>
            <a:endParaRPr b="0" lang="en-IN" sz="2000" spc="-1" strike="noStrike">
              <a:latin typeface="Arial"/>
            </a:endParaRPr>
          </a:p>
          <a:p>
            <a:pPr marL="285840" indent="-285480">
              <a:lnSpc>
                <a:spcPct val="100000"/>
              </a:lnSpc>
              <a:buClr>
                <a:srgbClr val="0077aa"/>
              </a:buClr>
              <a:buFont typeface="Arial"/>
              <a:buChar char="•"/>
            </a:pPr>
            <a:r>
              <a:rPr b="0" lang="en-IN" sz="2000" spc="-1" strike="noStrike">
                <a:solidFill>
                  <a:srgbClr val="0077aa"/>
                </a:solidFill>
                <a:latin typeface="Courier New"/>
              </a:rPr>
              <a:t>SELECT</a:t>
            </a:r>
            <a:r>
              <a:rPr b="0" lang="en-IN" sz="2000" spc="-1" strike="noStrike">
                <a:solidFill>
                  <a:srgbClr val="000000"/>
                </a:solidFill>
                <a:latin typeface="Courier New"/>
              </a:rPr>
              <a:t> id </a:t>
            </a:r>
            <a:r>
              <a:rPr b="0" lang="en-IN" sz="2000" spc="-1" strike="noStrike">
                <a:solidFill>
                  <a:srgbClr val="0077aa"/>
                </a:solidFill>
                <a:latin typeface="Courier New"/>
              </a:rPr>
              <a:t>AS</a:t>
            </a:r>
            <a:r>
              <a:rPr b="0" lang="en-IN" sz="2000" spc="-1" strike="noStrike">
                <a:solidFill>
                  <a:srgbClr val="000000"/>
                </a:solidFill>
                <a:latin typeface="Courier New"/>
              </a:rPr>
              <a:t> </a:t>
            </a:r>
            <a:r>
              <a:rPr b="0" lang="en-IN" sz="2000" spc="-1" strike="noStrike">
                <a:solidFill>
                  <a:srgbClr val="669900"/>
                </a:solidFill>
                <a:latin typeface="Courier New"/>
              </a:rPr>
              <a:t>'a' </a:t>
            </a:r>
            <a:r>
              <a:rPr b="0" lang="en-IN" sz="2000" spc="-1" strike="noStrike">
                <a:solidFill>
                  <a:srgbClr val="0077aa"/>
                </a:solidFill>
                <a:latin typeface="Courier New"/>
              </a:rPr>
              <a:t>FROM</a:t>
            </a:r>
            <a:r>
              <a:rPr b="0" lang="en-IN" sz="2000" spc="-1" strike="noStrike">
                <a:solidFill>
                  <a:srgbClr val="000000"/>
                </a:solidFill>
                <a:latin typeface="Courier New"/>
              </a:rPr>
              <a:t> </a:t>
            </a:r>
            <a:r>
              <a:rPr b="0" i="1" lang="en-IN" sz="2000" spc="-1" strike="noStrike">
                <a:solidFill>
                  <a:srgbClr val="000000"/>
                </a:solidFill>
                <a:latin typeface="Courier New"/>
              </a:rPr>
              <a:t>tbl_name</a:t>
            </a:r>
            <a:r>
              <a:rPr b="0" lang="en-IN" sz="2000" spc="-1" strike="noStrike">
                <a:solidFill>
                  <a:srgbClr val="000000"/>
                </a:solidFill>
                <a:latin typeface="Courier New"/>
              </a:rPr>
              <a:t> </a:t>
            </a:r>
            <a:r>
              <a:rPr b="0" lang="en-IN" sz="2000" spc="-1" strike="noStrike">
                <a:solidFill>
                  <a:srgbClr val="0077aa"/>
                </a:solidFill>
                <a:latin typeface="Courier New"/>
              </a:rPr>
              <a:t>ORDER BY</a:t>
            </a:r>
            <a:r>
              <a:rPr b="0" lang="en-IN" sz="2000" spc="-1" strike="noStrike">
                <a:solidFill>
                  <a:srgbClr val="000000"/>
                </a:solidFill>
                <a:latin typeface="Courier New"/>
              </a:rPr>
              <a:t> </a:t>
            </a:r>
            <a:r>
              <a:rPr b="0" lang="en-IN" sz="2000" spc="-1" strike="noStrike">
                <a:solidFill>
                  <a:srgbClr val="669900"/>
                </a:solidFill>
                <a:latin typeface="Courier New"/>
              </a:rPr>
              <a:t>'a'</a:t>
            </a:r>
            <a:r>
              <a:rPr b="0" lang="en-IN" sz="2000" spc="-1" strike="noStrike">
                <a:solidFill>
                  <a:srgbClr val="999999"/>
                </a:solidFill>
                <a:latin typeface="Courier New"/>
              </a:rPr>
              <a:t>;</a:t>
            </a:r>
            <a:endParaRPr b="0" lang="en-IN" sz="2000" spc="-1" strike="noStrike">
              <a:latin typeface="Arial"/>
            </a:endParaRPr>
          </a:p>
        </p:txBody>
      </p:sp>
      <p:sp>
        <p:nvSpPr>
          <p:cNvPr id="1046" name="CustomShape 7"/>
          <p:cNvSpPr/>
          <p:nvPr/>
        </p:nvSpPr>
        <p:spPr>
          <a:xfrm>
            <a:off x="152280" y="944280"/>
            <a:ext cx="8762760" cy="1004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bcc837"/>
                </a:solidFill>
                <a:latin typeface="Gill Sans MT"/>
              </a:rPr>
              <a:t>The </a:t>
            </a:r>
            <a:r>
              <a:rPr b="0" i="1" lang="en-IN" sz="2000" spc="-1" strike="noStrike">
                <a:solidFill>
                  <a:srgbClr val="bcc837"/>
                </a:solidFill>
                <a:latin typeface="Gill Sans MT"/>
              </a:rPr>
              <a:t>ISNULL()</a:t>
            </a:r>
            <a:r>
              <a:rPr b="0" lang="en-IN" sz="2000" spc="-1" strike="noStrike">
                <a:solidFill>
                  <a:srgbClr val="bcc837"/>
                </a:solidFill>
                <a:latin typeface="Gill Sans MT"/>
              </a:rPr>
              <a:t> function tests whether an expression is NULL. If expression is a NULL value, the ISNULL() function returns 1. Otherwise, it returns 0.</a:t>
            </a:r>
            <a:endParaRPr b="0" lang="en-IN" sz="2000" spc="-1" strike="noStrike">
              <a:latin typeface="Arial"/>
            </a:endParaRPr>
          </a:p>
        </p:txBody>
      </p:sp>
      <p:pic>
        <p:nvPicPr>
          <p:cNvPr id="1047" name="Picture 8" descr=""/>
          <p:cNvPicPr/>
          <p:nvPr/>
        </p:nvPicPr>
        <p:blipFill>
          <a:blip r:embed="rId1"/>
          <a:stretch/>
        </p:blipFill>
        <p:spPr>
          <a:xfrm>
            <a:off x="228600" y="1721520"/>
            <a:ext cx="7996680" cy="440280"/>
          </a:xfrm>
          <a:prstGeom prst="rect">
            <a:avLst/>
          </a:prstGeom>
          <a:ln>
            <a:noFill/>
          </a:ln>
        </p:spPr>
      </p:pic>
    </p:spTree>
  </p:cSld>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ORDER BY</a:t>
            </a:r>
            <a:endParaRPr b="0" lang="en-IN" sz="3200" spc="-1" strike="noStrike">
              <a:latin typeface="Arial"/>
            </a:endParaRPr>
          </a:p>
        </p:txBody>
      </p:sp>
      <p:sp>
        <p:nvSpPr>
          <p:cNvPr id="1049" name="CustomShape 2"/>
          <p:cNvSpPr/>
          <p:nvPr/>
        </p:nvSpPr>
        <p:spPr>
          <a:xfrm>
            <a:off x="152280" y="1555920"/>
            <a:ext cx="8838720" cy="15865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[ORDER BY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a:t>
            </a:r>
            <a:r>
              <a:rPr b="0" lang="en-IN" sz="2000" spc="-1" strike="noStrike">
                <a:solidFill>
                  <a:srgbClr val="0077aa"/>
                </a:solidFill>
                <a:latin typeface="Courier New"/>
              </a:rPr>
              <a:t> | expr | position}  [ASC | DESC], ...]</a:t>
            </a:r>
            <a:endParaRPr b="0" lang="en-IN" sz="2000" spc="-1" strike="noStrike">
              <a:latin typeface="Arial"/>
            </a:endParaRPr>
          </a:p>
        </p:txBody>
      </p:sp>
      <p:sp>
        <p:nvSpPr>
          <p:cNvPr id="1050" name="CustomShape 3"/>
          <p:cNvSpPr/>
          <p:nvPr/>
        </p:nvSpPr>
        <p:spPr>
          <a:xfrm>
            <a:off x="141480" y="4857840"/>
            <a:ext cx="8860680" cy="13071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600" spc="-1" strike="noStrike">
                <a:solidFill>
                  <a:srgbClr val="000000"/>
                </a:solidFill>
                <a:latin typeface="Arial"/>
              </a:rPr>
              <a:t>If the </a:t>
            </a:r>
            <a:r>
              <a:rPr b="1" i="1" lang="en-IN" sz="1600" spc="-1" strike="noStrike">
                <a:solidFill>
                  <a:srgbClr val="000000"/>
                </a:solidFill>
                <a:latin typeface="Arial"/>
              </a:rPr>
              <a:t>ASC</a:t>
            </a:r>
            <a:r>
              <a:rPr b="0" lang="en-IN" sz="1600" spc="-1" strike="noStrike">
                <a:solidFill>
                  <a:srgbClr val="000000"/>
                </a:solidFill>
                <a:latin typeface="Arial"/>
              </a:rPr>
              <a:t> or </a:t>
            </a:r>
            <a:r>
              <a:rPr b="1" i="1" lang="en-IN" sz="1600" spc="-1" strike="noStrike">
                <a:solidFill>
                  <a:srgbClr val="000000"/>
                </a:solidFill>
                <a:latin typeface="Arial"/>
              </a:rPr>
              <a:t>DESC</a:t>
            </a:r>
            <a:r>
              <a:rPr b="0" lang="en-IN" sz="1600" spc="-1" strike="noStrike">
                <a:solidFill>
                  <a:srgbClr val="000000"/>
                </a:solidFill>
                <a:latin typeface="Arial"/>
              </a:rPr>
              <a:t> modifier is not provided in the ORDER BY clause, the results will be sorted by expression in </a:t>
            </a:r>
            <a:r>
              <a:rPr b="1" i="1" lang="en-IN" sz="1600" spc="-1" strike="noStrike">
                <a:solidFill>
                  <a:srgbClr val="000000"/>
                </a:solidFill>
                <a:latin typeface="Arial"/>
              </a:rPr>
              <a:t>ASC</a:t>
            </a:r>
            <a:r>
              <a:rPr b="0" lang="en-IN" sz="1600" spc="-1" strike="noStrike">
                <a:solidFill>
                  <a:srgbClr val="000000"/>
                </a:solidFill>
                <a:latin typeface="Arial"/>
              </a:rPr>
              <a:t> order. This is equivalent to ORDER BY expression </a:t>
            </a:r>
            <a:r>
              <a:rPr b="1" i="1" lang="en-IN" sz="1600" spc="-1" strike="noStrike">
                <a:solidFill>
                  <a:srgbClr val="000000"/>
                </a:solidFill>
                <a:latin typeface="Arial"/>
              </a:rPr>
              <a:t>ASC</a:t>
            </a:r>
            <a:r>
              <a:rPr b="0" lang="en-IN" sz="1600" spc="-1" strike="noStrike">
                <a:solidFill>
                  <a:srgbClr val="000000"/>
                </a:solidFill>
                <a:latin typeface="Arial"/>
              </a:rPr>
              <a:t>.</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3e5d78"/>
              </a:buClr>
              <a:buFont typeface="Arial"/>
              <a:buChar char="•"/>
            </a:pPr>
            <a:r>
              <a:rPr b="1" lang="en-IN" sz="1600" spc="-1" strike="noStrike">
                <a:solidFill>
                  <a:srgbClr val="3e5d78"/>
                </a:solidFill>
                <a:latin typeface="Arial"/>
              </a:rPr>
              <a:t>The ORDER BY clause can be used in a SELECT statement, SELECT LIMIT statement, Update LIMIT, and DELETE LIMIT statement in MySQL.</a:t>
            </a:r>
            <a:endParaRPr b="0" lang="en-IN" sz="1600" spc="-1" strike="noStrike">
              <a:latin typeface="Arial"/>
            </a:endParaRPr>
          </a:p>
        </p:txBody>
      </p:sp>
      <p:sp>
        <p:nvSpPr>
          <p:cNvPr id="1051" name="CustomShape 4"/>
          <p:cNvSpPr/>
          <p:nvPr/>
        </p:nvSpPr>
        <p:spPr>
          <a:xfrm>
            <a:off x="165240" y="680760"/>
            <a:ext cx="8838720" cy="118692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Segoe UI Light"/>
              </a:rPr>
              <a:t>When doing an ORDER BY, NULL values are presented first if you do ORDER BY ... ASC and last if you do ORDER BY ... DESC.</a:t>
            </a:r>
            <a:endParaRPr b="0" lang="en-IN" sz="2400" spc="-1" strike="noStrike">
              <a:latin typeface="Arial"/>
            </a:endParaRPr>
          </a:p>
        </p:txBody>
      </p:sp>
      <p:sp>
        <p:nvSpPr>
          <p:cNvPr id="1052" name="CustomShape 5"/>
          <p:cNvSpPr/>
          <p:nvPr/>
        </p:nvSpPr>
        <p:spPr>
          <a:xfrm>
            <a:off x="152280" y="2695320"/>
            <a:ext cx="8826120" cy="2106360"/>
          </a:xfrm>
          <a:prstGeom prst="rect">
            <a:avLst/>
          </a:prstGeom>
          <a:noFill/>
          <a:ln>
            <a:noFill/>
          </a:ln>
        </p:spPr>
        <p:style>
          <a:lnRef idx="0"/>
          <a:fillRef idx="0"/>
          <a:effectRef idx="0"/>
          <a:fontRef idx="minor"/>
        </p:style>
        <p:txBody>
          <a:bodyPr lIns="90000" rIns="90000" tIns="45000" bIns="45000"/>
          <a:p>
            <a:pPr indent="-21600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"Ordered by attributes </a:t>
            </a:r>
            <a:r>
              <a:rPr b="1" i="1" lang="en-IN" sz="2000" spc="-1" strike="noStrike">
                <a:solidFill>
                  <a:srgbClr val="3e5d78"/>
                </a:solidFill>
                <a:latin typeface="Gill Sans MT"/>
              </a:rPr>
              <a:t>A</a:t>
            </a:r>
            <a:r>
              <a:rPr b="1" i="1" lang="en-IN" sz="2000" spc="-1" strike="noStrike" baseline="-25000">
                <a:solidFill>
                  <a:srgbClr val="3e5d78"/>
                </a:solidFill>
                <a:latin typeface="Gill Sans MT"/>
              </a:rPr>
              <a:t>1</a:t>
            </a:r>
            <a:r>
              <a:rPr b="1" i="1" lang="en-IN" sz="2000" spc="-1" strike="noStrike">
                <a:solidFill>
                  <a:srgbClr val="3e5d78"/>
                </a:solidFill>
                <a:latin typeface="Gill Sans MT"/>
              </a:rPr>
              <a:t>, A</a:t>
            </a:r>
            <a:r>
              <a:rPr b="1" i="1" lang="en-IN" sz="2000" spc="-1" strike="noStrike" baseline="-25000">
                <a:solidFill>
                  <a:srgbClr val="3e5d78"/>
                </a:solidFill>
                <a:latin typeface="Gill Sans MT"/>
              </a:rPr>
              <a:t>2</a:t>
            </a:r>
            <a:r>
              <a:rPr b="1" i="1" lang="en-IN" sz="2000" spc="-1" strike="noStrike">
                <a:solidFill>
                  <a:srgbClr val="3e5d78"/>
                </a:solidFill>
                <a:latin typeface="Gill Sans MT"/>
              </a:rPr>
              <a:t>, . . ."</a:t>
            </a:r>
            <a:endParaRPr b="0" lang="en-IN" sz="2000" spc="-1" strike="noStrike">
              <a:latin typeface="Arial"/>
            </a:endParaRPr>
          </a:p>
          <a:p>
            <a:pPr indent="-28548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Tuples are sorted by specified attributes</a:t>
            </a:r>
            <a:endParaRPr b="0" lang="en-IN" sz="2000" spc="-1" strike="noStrike">
              <a:latin typeface="Arial"/>
            </a:endParaRPr>
          </a:p>
          <a:p>
            <a:pPr indent="-28548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Results are sorted by </a:t>
            </a:r>
            <a:r>
              <a:rPr b="1" i="1" lang="en-IN" sz="2000" spc="-1" strike="noStrike">
                <a:solidFill>
                  <a:srgbClr val="3e5d78"/>
                </a:solidFill>
                <a:latin typeface="Gill Sans MT"/>
              </a:rPr>
              <a:t>A</a:t>
            </a:r>
            <a:r>
              <a:rPr b="1" i="1" lang="en-IN" sz="2000" spc="-1" strike="noStrike" baseline="-25000">
                <a:solidFill>
                  <a:srgbClr val="3e5d78"/>
                </a:solidFill>
                <a:latin typeface="Gill Sans MT"/>
              </a:rPr>
              <a:t>1</a:t>
            </a:r>
            <a:r>
              <a:rPr b="0" lang="en-IN" sz="2000" spc="-1" strike="noStrike">
                <a:solidFill>
                  <a:srgbClr val="3e5d78"/>
                </a:solidFill>
                <a:latin typeface="Gill Sans MT"/>
              </a:rPr>
              <a:t> first</a:t>
            </a:r>
            <a:endParaRPr b="0" lang="en-IN" sz="2000" spc="-1" strike="noStrike">
              <a:latin typeface="Arial"/>
            </a:endParaRPr>
          </a:p>
          <a:p>
            <a:pPr indent="-28548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Within each value of </a:t>
            </a:r>
            <a:r>
              <a:rPr b="1" i="1" lang="en-IN" sz="2000" spc="-1" strike="noStrike">
                <a:solidFill>
                  <a:srgbClr val="3e5d78"/>
                </a:solidFill>
                <a:latin typeface="Gill Sans MT"/>
              </a:rPr>
              <a:t>A</a:t>
            </a:r>
            <a:r>
              <a:rPr b="1" i="1" lang="en-IN" sz="2000" spc="-1" strike="noStrike" baseline="-25000">
                <a:solidFill>
                  <a:srgbClr val="3e5d78"/>
                </a:solidFill>
                <a:latin typeface="Gill Sans MT"/>
              </a:rPr>
              <a:t>1</a:t>
            </a:r>
            <a:r>
              <a:rPr b="0" lang="en-IN" sz="2000" spc="-1" strike="noStrike">
                <a:solidFill>
                  <a:srgbClr val="3e5d78"/>
                </a:solidFill>
                <a:latin typeface="Gill Sans MT"/>
              </a:rPr>
              <a:t>, results are sorted by </a:t>
            </a:r>
            <a:r>
              <a:rPr b="1" i="1" lang="en-IN" sz="2000" spc="-1" strike="noStrike">
                <a:solidFill>
                  <a:srgbClr val="3e5d78"/>
                </a:solidFill>
                <a:latin typeface="Gill Sans MT"/>
              </a:rPr>
              <a:t>A</a:t>
            </a:r>
            <a:r>
              <a:rPr b="1" i="1" lang="en-IN" sz="2000" spc="-1" strike="noStrike" baseline="-25000">
                <a:solidFill>
                  <a:srgbClr val="3e5d78"/>
                </a:solidFill>
                <a:latin typeface="Gill Sans MT"/>
              </a:rPr>
              <a:t>2</a:t>
            </a:r>
            <a:endParaRPr b="0" lang="en-IN" sz="2000" spc="-1" strike="noStrike">
              <a:latin typeface="Arial"/>
            </a:endParaRPr>
          </a:p>
        </p:txBody>
      </p:sp>
    </p:spTree>
  </p:cSld>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ORDER BY </a:t>
            </a:r>
            <a:endParaRPr b="0" lang="en-IN" sz="3200" spc="-1" strike="noStrike">
              <a:latin typeface="Arial"/>
            </a:endParaRPr>
          </a:p>
        </p:txBody>
      </p:sp>
      <p:sp>
        <p:nvSpPr>
          <p:cNvPr id="1054" name="CustomShape 2"/>
          <p:cNvSpPr/>
          <p:nvPr/>
        </p:nvSpPr>
        <p:spPr>
          <a:xfrm>
            <a:off x="152280" y="70308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The ORDER BY clause is used to sort the records in your result set.</a:t>
            </a:r>
            <a:endParaRPr b="0" lang="en-IN" sz="1800" spc="-1" strike="noStrike">
              <a:latin typeface="Arial"/>
            </a:endParaRPr>
          </a:p>
        </p:txBody>
      </p:sp>
      <p:sp>
        <p:nvSpPr>
          <p:cNvPr id="1055" name="CustomShape 3"/>
          <p:cNvSpPr/>
          <p:nvPr/>
        </p:nvSpPr>
        <p:spPr>
          <a:xfrm>
            <a:off x="59760" y="2270160"/>
            <a:ext cx="9023760" cy="3978360"/>
          </a:xfrm>
          <a:prstGeom prst="rect">
            <a:avLst/>
          </a:prstGeom>
          <a:noFill/>
          <a:ln>
            <a:noFill/>
          </a:ln>
        </p:spPr>
        <p:style>
          <a:lnRef idx="0"/>
          <a:fillRef idx="0"/>
          <a:effectRef idx="0"/>
          <a:fontRef idx="minor"/>
        </p:style>
        <p:txBody>
          <a:bodyPr lIns="90000" rIns="90000" tIns="45000" bIns="45000"/>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a:t>
            </a:r>
            <a:r>
              <a:rPr b="0" lang="en-IN" sz="1700" spc="-1" strike="noStrike">
                <a:solidFill>
                  <a:srgbClr val="0077aa"/>
                </a:solidFill>
                <a:latin typeface="Arial"/>
                <a:ea typeface="Times New Roman"/>
              </a:rPr>
              <a:t> 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000000"/>
                </a:solidFill>
                <a:latin typeface="Arial"/>
                <a:ea typeface="Times New Roman"/>
              </a:rPr>
              <a:t>COMM</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a:t>
            </a:r>
            <a:r>
              <a:rPr b="0" lang="en-IN" sz="1700" spc="-1" strike="noStrike">
                <a:solidFill>
                  <a:srgbClr val="0077aa"/>
                </a:solidFill>
                <a:latin typeface="Arial"/>
                <a:ea typeface="Times New Roman"/>
              </a:rPr>
              <a:t> 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000000"/>
                </a:solidFill>
                <a:latin typeface="Arial"/>
                <a:ea typeface="Times New Roman"/>
              </a:rPr>
              <a:t>COMM</a:t>
            </a:r>
            <a:r>
              <a:rPr b="0" lang="en-IN" sz="1700" spc="-1" strike="noStrike">
                <a:solidFill>
                  <a:srgbClr val="dd4a68"/>
                </a:solidFill>
                <a:latin typeface="Arial"/>
                <a:ea typeface="Times New Roman"/>
              </a:rPr>
              <a:t> </a:t>
            </a:r>
            <a:r>
              <a:rPr b="0" lang="en-IN" sz="1700" spc="-1" strike="noStrike">
                <a:solidFill>
                  <a:srgbClr val="955e4b"/>
                </a:solidFill>
                <a:latin typeface="Arial"/>
                <a:ea typeface="Times New Roman"/>
              </a:rPr>
              <a:t>IS NULL</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ENAME, </a:t>
            </a:r>
            <a:r>
              <a:rPr b="0" lang="en-IN" sz="1700" spc="-1" strike="noStrike">
                <a:solidFill>
                  <a:srgbClr val="dd4a68"/>
                </a:solidFill>
                <a:latin typeface="Arial"/>
                <a:ea typeface="Times New Roman"/>
              </a:rPr>
              <a:t>length</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ENAME</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 </a:t>
            </a:r>
            <a:r>
              <a:rPr b="0" lang="en-IN" sz="1700" spc="-1" strike="noStrike">
                <a:solidFill>
                  <a:srgbClr val="0077aa"/>
                </a:solidFill>
                <a:latin typeface="Arial"/>
                <a:ea typeface="Times New Roman"/>
              </a:rPr>
              <a:t>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dd4a68"/>
                </a:solidFill>
                <a:latin typeface="Arial"/>
                <a:ea typeface="Times New Roman"/>
              </a:rPr>
              <a:t>length</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ENAME</a:t>
            </a:r>
            <a:r>
              <a:rPr b="0" lang="en-IN" sz="1700" spc="-1" strike="noStrike">
                <a:solidFill>
                  <a:srgbClr val="a6a6a6"/>
                </a:solidFill>
                <a:latin typeface="Arial"/>
                <a:ea typeface="Times New Roman"/>
              </a:rPr>
              <a:t>)</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ENAME</a:t>
            </a:r>
            <a:r>
              <a:rPr b="0" lang="en-IN" sz="1700" spc="-1" strike="noStrike">
                <a:solidFill>
                  <a:srgbClr val="dd4a68"/>
                </a:solidFill>
                <a:latin typeface="Arial"/>
                <a:ea typeface="Times New Roman"/>
              </a:rPr>
              <a:t> desc</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a:t>
            </a:r>
            <a:r>
              <a:rPr b="0" lang="en-IN" sz="1700" spc="-1" strike="noStrike">
                <a:solidFill>
                  <a:srgbClr val="0077aa"/>
                </a:solidFill>
                <a:latin typeface="Arial"/>
                <a:ea typeface="Times New Roman"/>
              </a:rPr>
              <a:t> 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dd4a68"/>
                </a:solidFill>
                <a:latin typeface="Arial"/>
                <a:ea typeface="Times New Roman"/>
              </a:rPr>
              <a:t>IF</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JOB</a:t>
            </a:r>
            <a:r>
              <a:rPr b="0" lang="en-IN" sz="1700" spc="-1" strike="noStrike">
                <a:solidFill>
                  <a:srgbClr val="dd4a68"/>
                </a:solidFill>
                <a:latin typeface="Arial"/>
                <a:ea typeface="Times New Roman"/>
              </a:rPr>
              <a:t> </a:t>
            </a:r>
            <a:r>
              <a:rPr b="0" lang="en-IN" sz="1700" spc="-1" strike="noStrike">
                <a:solidFill>
                  <a:srgbClr val="955e4b"/>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‘manager'</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3</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IF</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JOB</a:t>
            </a:r>
            <a:r>
              <a:rPr b="0" lang="en-IN" sz="1700" spc="-1" strike="noStrike">
                <a:solidFill>
                  <a:srgbClr val="dd4a68"/>
                </a:solidFill>
                <a:latin typeface="Arial"/>
                <a:ea typeface="Times New Roman"/>
              </a:rPr>
              <a:t> </a:t>
            </a:r>
            <a:r>
              <a:rPr b="0" lang="en-IN" sz="1700" spc="-1" strike="noStrike">
                <a:solidFill>
                  <a:srgbClr val="955e4b"/>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'salesman'</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2</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null</a:t>
            </a:r>
            <a:r>
              <a:rPr b="0" lang="en-IN" sz="1700" spc="-1" strike="noStrike">
                <a:solidFill>
                  <a:srgbClr val="a6a6a6"/>
                </a:solidFill>
                <a:latin typeface="Arial"/>
                <a:ea typeface="Times New Roman"/>
              </a:rPr>
              <a:t>))</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a:t>
            </a:r>
            <a:r>
              <a:rPr b="0" lang="en-IN" sz="1700" spc="-1" strike="noStrike">
                <a:solidFill>
                  <a:srgbClr val="0077aa"/>
                </a:solidFill>
                <a:latin typeface="Arial"/>
                <a:ea typeface="Times New Roman"/>
              </a:rPr>
              <a:t> 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dd4a68"/>
                </a:solidFill>
                <a:latin typeface="Arial"/>
                <a:ea typeface="Times New Roman"/>
              </a:rPr>
              <a:t>FIELD</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JOB</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'manager'</a:t>
            </a:r>
            <a:r>
              <a:rPr b="0" lang="en-IN" sz="1700" spc="-1" strike="noStrike">
                <a:solidFill>
                  <a:srgbClr val="0077aa"/>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92d050"/>
                </a:solidFill>
                <a:latin typeface="Arial"/>
                <a:ea typeface="Times New Roman"/>
              </a:rPr>
              <a:t>'salesman'</a:t>
            </a:r>
            <a:r>
              <a:rPr b="0" lang="en-IN" sz="1700" spc="-1" strike="noStrike">
                <a:solidFill>
                  <a:srgbClr val="a6a6a6"/>
                </a:solidFill>
                <a:latin typeface="Arial"/>
                <a:ea typeface="Times New Roman"/>
              </a:rPr>
              <a:t>)</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 </a:t>
            </a:r>
            <a:r>
              <a:rPr b="0" lang="en-IN" sz="1700" spc="-1" strike="noStrike">
                <a:solidFill>
                  <a:srgbClr val="000000"/>
                </a:solidFill>
                <a:latin typeface="Arial"/>
                <a:ea typeface="Times New Roman"/>
              </a:rPr>
              <a:t>*</a:t>
            </a:r>
            <a:r>
              <a:rPr b="0" lang="en-IN" sz="1700" spc="-1" strike="noStrike">
                <a:solidFill>
                  <a:srgbClr val="0077aa"/>
                </a:solidFill>
                <a:latin typeface="Arial"/>
                <a:ea typeface="Times New Roman"/>
              </a:rPr>
              <a:t> FROM </a:t>
            </a:r>
            <a:r>
              <a:rPr b="0" lang="en-IN" sz="1700" spc="-1" strike="noStrike">
                <a:solidFill>
                  <a:srgbClr val="000000"/>
                </a:solidFill>
                <a:latin typeface="Arial"/>
                <a:ea typeface="Times New Roman"/>
              </a:rPr>
              <a:t>EMP</a:t>
            </a:r>
            <a:r>
              <a:rPr b="0" lang="en-IN" sz="1700" spc="-1" strike="noStrike">
                <a:solidFill>
                  <a:srgbClr val="0077aa"/>
                </a:solidFill>
                <a:latin typeface="Arial"/>
                <a:ea typeface="Times New Roman"/>
              </a:rPr>
              <a:t> ORDER BY </a:t>
            </a:r>
            <a:r>
              <a:rPr b="0" lang="en-IN" sz="1700" spc="-1" strike="noStrike">
                <a:solidFill>
                  <a:srgbClr val="dd4a68"/>
                </a:solidFill>
                <a:latin typeface="Arial"/>
                <a:ea typeface="Times New Roman"/>
              </a:rPr>
              <a:t>ISNULL</a:t>
            </a:r>
            <a:r>
              <a:rPr b="0" lang="en-IN" sz="1700" spc="-1" strike="noStrike">
                <a:solidFill>
                  <a:srgbClr val="a6a6a6"/>
                </a:solidFill>
                <a:latin typeface="Arial"/>
                <a:ea typeface="Times New Roman"/>
              </a:rPr>
              <a:t>(</a:t>
            </a:r>
            <a:r>
              <a:rPr b="0" lang="en-IN" sz="1700" spc="-1" strike="noStrike">
                <a:solidFill>
                  <a:srgbClr val="000000"/>
                </a:solidFill>
                <a:latin typeface="Arial"/>
                <a:ea typeface="Times New Roman"/>
              </a:rPr>
              <a:t>COMM</a:t>
            </a:r>
            <a:r>
              <a:rPr b="0" lang="en-IN" sz="1700" spc="-1" strike="noStrike">
                <a:solidFill>
                  <a:srgbClr val="a6a6a6"/>
                </a:solidFill>
                <a:latin typeface="Arial"/>
                <a:ea typeface="Times New Roman"/>
              </a:rPr>
              <a: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COMM</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ENAME `e` </a:t>
            </a:r>
            <a:r>
              <a:rPr b="0" lang="en-IN" sz="1700" spc="-1" strike="noStrike">
                <a:solidFill>
                  <a:srgbClr val="0077aa"/>
                </a:solidFill>
                <a:latin typeface="Arial"/>
                <a:ea typeface="Times New Roman"/>
              </a:rPr>
              <a:t>FROM</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EMP</a:t>
            </a:r>
            <a:r>
              <a:rPr b="0" lang="en-IN" sz="1700" spc="-1" strike="noStrike">
                <a:solidFill>
                  <a:srgbClr val="dd4a68"/>
                </a:solidFill>
                <a:latin typeface="Arial"/>
                <a:ea typeface="Times New Roman"/>
              </a:rPr>
              <a:t> </a:t>
            </a:r>
            <a:r>
              <a:rPr b="0" lang="en-IN" sz="1700" spc="-1" strike="noStrike">
                <a:solidFill>
                  <a:srgbClr val="0077aa"/>
                </a:solidFill>
                <a:latin typeface="Arial"/>
                <a:ea typeface="Times New Roman"/>
              </a:rPr>
              <a:t>ORDER BY </a:t>
            </a:r>
            <a:r>
              <a:rPr b="0" lang="en-IN" sz="1700" spc="-1" strike="noStrike">
                <a:solidFill>
                  <a:srgbClr val="dd4a68"/>
                </a:solidFill>
                <a:latin typeface="Arial"/>
                <a:ea typeface="Times New Roman"/>
              </a:rPr>
              <a:t>`e`</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ENAME `e` </a:t>
            </a:r>
            <a:r>
              <a:rPr b="0" lang="en-IN" sz="1700" spc="-1" strike="noStrike">
                <a:solidFill>
                  <a:srgbClr val="0077aa"/>
                </a:solidFill>
                <a:latin typeface="Arial"/>
                <a:ea typeface="Times New Roman"/>
              </a:rPr>
              <a:t>FROM</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EMP</a:t>
            </a:r>
            <a:r>
              <a:rPr b="0" lang="en-IN" sz="1700" spc="-1" strike="noStrike">
                <a:solidFill>
                  <a:srgbClr val="dd4a68"/>
                </a:solidFill>
                <a:latin typeface="Arial"/>
                <a:ea typeface="Times New Roman"/>
              </a:rPr>
              <a:t> </a:t>
            </a:r>
            <a:r>
              <a:rPr b="0" lang="en-IN" sz="1700" spc="-1" strike="noStrike">
                <a:solidFill>
                  <a:srgbClr val="0077aa"/>
                </a:solidFill>
                <a:latin typeface="Arial"/>
                <a:ea typeface="Times New Roman"/>
              </a:rPr>
              <a:t>ORDER BY </a:t>
            </a:r>
            <a:r>
              <a:rPr b="0" lang="en-IN" sz="1700" spc="-1" strike="noStrike">
                <a:solidFill>
                  <a:srgbClr val="dd4a68"/>
                </a:solidFill>
                <a:latin typeface="Arial"/>
                <a:ea typeface="Times New Roman"/>
              </a:rPr>
              <a:t>e</a:t>
            </a:r>
            <a:endParaRPr b="0" lang="en-IN" sz="1700" spc="-1" strike="noStrike">
              <a:latin typeface="Arial"/>
            </a:endParaRPr>
          </a:p>
          <a:p>
            <a:pPr marL="285840" indent="-285480">
              <a:lnSpc>
                <a:spcPct val="150000"/>
              </a:lnSpc>
              <a:buClr>
                <a:srgbClr val="0077aa"/>
              </a:buClr>
              <a:buFont typeface="Arial"/>
              <a:buChar char="•"/>
            </a:pPr>
            <a:r>
              <a:rPr b="0" lang="en-IN" sz="1700" spc="-1" strike="noStrike">
                <a:solidFill>
                  <a:srgbClr val="0077aa"/>
                </a:solidFill>
                <a:latin typeface="Arial"/>
                <a:ea typeface="Times New Roman"/>
              </a:rPr>
              <a:t>SELECT</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ENAME 'e' </a:t>
            </a:r>
            <a:r>
              <a:rPr b="0" lang="en-IN" sz="1700" spc="-1" strike="noStrike">
                <a:solidFill>
                  <a:srgbClr val="0077aa"/>
                </a:solidFill>
                <a:latin typeface="Arial"/>
                <a:ea typeface="Times New Roman"/>
              </a:rPr>
              <a:t>FROM</a:t>
            </a:r>
            <a:r>
              <a:rPr b="0" lang="en-IN" sz="1700" spc="-1" strike="noStrike">
                <a:solidFill>
                  <a:srgbClr val="dd4a68"/>
                </a:solidFill>
                <a:latin typeface="Arial"/>
                <a:ea typeface="Times New Roman"/>
              </a:rPr>
              <a:t> </a:t>
            </a:r>
            <a:r>
              <a:rPr b="0" lang="en-IN" sz="1700" spc="-1" strike="noStrike">
                <a:solidFill>
                  <a:srgbClr val="000000"/>
                </a:solidFill>
                <a:latin typeface="Arial"/>
                <a:ea typeface="Times New Roman"/>
              </a:rPr>
              <a:t>EMP</a:t>
            </a:r>
            <a:r>
              <a:rPr b="0" lang="en-IN" sz="1700" spc="-1" strike="noStrike">
                <a:solidFill>
                  <a:srgbClr val="dd4a68"/>
                </a:solidFill>
                <a:latin typeface="Arial"/>
                <a:ea typeface="Times New Roman"/>
              </a:rPr>
              <a:t> </a:t>
            </a:r>
            <a:r>
              <a:rPr b="0" lang="en-IN" sz="1700" spc="-1" strike="noStrike">
                <a:solidFill>
                  <a:srgbClr val="0077aa"/>
                </a:solidFill>
                <a:latin typeface="Arial"/>
                <a:ea typeface="Times New Roman"/>
              </a:rPr>
              <a:t>ORDER BY </a:t>
            </a:r>
            <a:r>
              <a:rPr b="0" lang="en-IN" sz="1700" spc="-1" strike="noStrike">
                <a:solidFill>
                  <a:srgbClr val="dd4a68"/>
                </a:solidFill>
                <a:latin typeface="Arial"/>
                <a:ea typeface="Times New Roman"/>
              </a:rPr>
              <a:t>'e'</a:t>
            </a:r>
            <a:endParaRPr b="0" lang="en-IN" sz="1700" spc="-1" strike="noStrike">
              <a:latin typeface="Arial"/>
            </a:endParaRPr>
          </a:p>
        </p:txBody>
      </p:sp>
      <p:sp>
        <p:nvSpPr>
          <p:cNvPr id="1056" name="CustomShape 4"/>
          <p:cNvSpPr/>
          <p:nvPr/>
        </p:nvSpPr>
        <p:spPr>
          <a:xfrm>
            <a:off x="152280" y="1143000"/>
            <a:ext cx="8838720" cy="15865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[ORDER BY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a:t>
            </a:r>
            <a:r>
              <a:rPr b="0" lang="en-IN" sz="2000" spc="-1" strike="noStrike">
                <a:solidFill>
                  <a:srgbClr val="0077aa"/>
                </a:solidFill>
                <a:latin typeface="Courier New"/>
              </a:rPr>
              <a:t> | expr | position}  [ASC | DESC], ...]</a:t>
            </a:r>
            <a:endParaRPr b="0" lang="en-IN" sz="2000" spc="-1" strike="noStrike">
              <a:latin typeface="Arial"/>
            </a:endParaRPr>
          </a:p>
        </p:txBody>
      </p:sp>
    </p:spTree>
  </p:cSld>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WHERE Clause</a:t>
            </a:r>
            <a:endParaRPr b="0" lang="en-IN" sz="4800" spc="-1" strike="noStrike">
              <a:latin typeface="Arial"/>
            </a:endParaRPr>
          </a:p>
        </p:txBody>
      </p:sp>
      <p:sp>
        <p:nvSpPr>
          <p:cNvPr id="1058" name="CustomShape 2"/>
          <p:cNvSpPr/>
          <p:nvPr/>
        </p:nvSpPr>
        <p:spPr>
          <a:xfrm>
            <a:off x="152280" y="4079880"/>
            <a:ext cx="8838720" cy="161820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7000"/>
              </a:lnSpc>
            </a:pPr>
            <a:r>
              <a:rPr b="1" lang="en-IN" sz="1800" spc="-1" strike="noStrike">
                <a:solidFill>
                  <a:srgbClr val="000000"/>
                </a:solidFill>
                <a:latin typeface="Arial"/>
                <a:ea typeface="Calibri"/>
              </a:rPr>
              <a:t>Expressions in WHERE clause can use</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Arithmetic</a:t>
            </a:r>
            <a:r>
              <a:rPr b="0" lang="en-IN" sz="1800" spc="-1" strike="noStrike">
                <a:solidFill>
                  <a:srgbClr val="000000"/>
                </a:solidFill>
                <a:latin typeface="Arial"/>
                <a:ea typeface="Calibri"/>
              </a:rPr>
              <a:t> </a:t>
            </a:r>
            <a:r>
              <a:rPr b="0" i="1" lang="en-IN" sz="1800" spc="-1" strike="noStrike">
                <a:solidFill>
                  <a:srgbClr val="000000"/>
                </a:solidFill>
                <a:latin typeface="Arial"/>
                <a:ea typeface="Calibri"/>
              </a:rPr>
              <a:t>operators</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Comparison</a:t>
            </a:r>
            <a:r>
              <a:rPr b="0" lang="en-IN" sz="1800" spc="-1" strike="noStrike">
                <a:solidFill>
                  <a:srgbClr val="000000"/>
                </a:solidFill>
                <a:latin typeface="Arial"/>
                <a:ea typeface="Calibri"/>
              </a:rPr>
              <a:t> </a:t>
            </a:r>
            <a:r>
              <a:rPr b="0" i="1" lang="en-IN" sz="1800" spc="-1" strike="noStrike">
                <a:solidFill>
                  <a:srgbClr val="000000"/>
                </a:solidFill>
                <a:latin typeface="Arial"/>
                <a:ea typeface="Calibri"/>
              </a:rPr>
              <a:t>operators</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Logical</a:t>
            </a:r>
            <a:r>
              <a:rPr b="0" lang="en-IN" sz="1800" spc="-1" strike="noStrike">
                <a:solidFill>
                  <a:srgbClr val="000000"/>
                </a:solidFill>
                <a:latin typeface="Arial"/>
                <a:ea typeface="Calibri"/>
              </a:rPr>
              <a:t> </a:t>
            </a:r>
            <a:r>
              <a:rPr b="0" i="1" lang="en-IN" sz="1800" spc="-1" strike="noStrike">
                <a:solidFill>
                  <a:srgbClr val="000000"/>
                </a:solidFill>
                <a:latin typeface="Arial"/>
                <a:ea typeface="Calibri"/>
              </a:rPr>
              <a:t>operators</a:t>
            </a:r>
            <a:endParaRPr b="0" lang="en-IN" sz="1800" spc="-1" strike="noStrike">
              <a:latin typeface="Arial"/>
            </a:endParaRPr>
          </a:p>
        </p:txBody>
      </p:sp>
      <p:sp>
        <p:nvSpPr>
          <p:cNvPr id="1059" name="CustomShape 3"/>
          <p:cNvSpPr/>
          <p:nvPr/>
        </p:nvSpPr>
        <p:spPr>
          <a:xfrm>
            <a:off x="152280" y="193680"/>
            <a:ext cx="8838720" cy="1618200"/>
          </a:xfrm>
          <a:prstGeom prst="rect">
            <a:avLst/>
          </a:prstGeom>
          <a:solidFill>
            <a:srgbClr val="e8f97f"/>
          </a:solidFill>
          <a:ln>
            <a:noFill/>
          </a:ln>
        </p:spPr>
        <p:style>
          <a:lnRef idx="0"/>
          <a:fillRef idx="0"/>
          <a:effectRef idx="0"/>
          <a:fontRef idx="minor"/>
        </p:style>
        <p:txBody>
          <a:bodyPr lIns="90000" rIns="90000" tIns="45000" bIns="45000"/>
          <a:p>
            <a:pPr>
              <a:lnSpc>
                <a:spcPct val="107000"/>
              </a:lnSpc>
            </a:pPr>
            <a:r>
              <a:rPr b="0" lang="en-IN" sz="1800" spc="-1" strike="noStrike">
                <a:solidFill>
                  <a:srgbClr val="000000"/>
                </a:solidFill>
                <a:latin typeface="Arial"/>
                <a:ea typeface="Calibri"/>
              </a:rPr>
              <a:t>In </a:t>
            </a:r>
            <a:r>
              <a:rPr b="1" lang="en-IN" sz="1800" spc="-1" strike="noStrike">
                <a:solidFill>
                  <a:srgbClr val="000000"/>
                </a:solidFill>
                <a:latin typeface="Arial"/>
                <a:ea typeface="Calibri"/>
              </a:rPr>
              <a:t>WHERE</a:t>
            </a:r>
            <a:r>
              <a:rPr b="0" lang="en-IN" sz="1800" spc="-1" strike="noStrike">
                <a:solidFill>
                  <a:srgbClr val="000000"/>
                </a:solidFill>
                <a:latin typeface="Arial"/>
                <a:ea typeface="Calibri"/>
              </a:rPr>
              <a:t> clause operations can be performed using…</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CONSTANTS</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TABLE</a:t>
            </a:r>
            <a:r>
              <a:rPr b="0" lang="en-IN" sz="1800" spc="-1" strike="noStrike">
                <a:solidFill>
                  <a:srgbClr val="000000"/>
                </a:solidFill>
                <a:latin typeface="Arial"/>
                <a:ea typeface="Calibri"/>
              </a:rPr>
              <a:t> </a:t>
            </a:r>
            <a:r>
              <a:rPr b="0" i="1" lang="en-IN" sz="1800" spc="-1" strike="noStrike">
                <a:solidFill>
                  <a:srgbClr val="000000"/>
                </a:solidFill>
                <a:latin typeface="Arial"/>
                <a:ea typeface="Calibri"/>
              </a:rPr>
              <a:t>columns</a:t>
            </a:r>
            <a:endParaRPr b="0" lang="en-IN" sz="1800" spc="-1" strike="noStrike">
              <a:latin typeface="Arial"/>
            </a:endParaRPr>
          </a:p>
          <a:p>
            <a:pPr marL="285840" indent="-285480">
              <a:lnSpc>
                <a:spcPct val="150000"/>
              </a:lnSpc>
              <a:buClr>
                <a:srgbClr val="000000"/>
              </a:buClr>
              <a:buFont typeface="Arial"/>
              <a:buChar char="•"/>
            </a:pPr>
            <a:r>
              <a:rPr b="0" i="1" lang="en-IN" sz="1800" spc="-1" strike="noStrike">
                <a:solidFill>
                  <a:srgbClr val="000000"/>
                </a:solidFill>
                <a:latin typeface="Arial"/>
                <a:ea typeface="Calibri"/>
              </a:rPr>
              <a:t>FUNCTION</a:t>
            </a:r>
            <a:r>
              <a:rPr b="0" lang="en-IN" sz="1800" spc="-1" strike="noStrike">
                <a:solidFill>
                  <a:srgbClr val="000000"/>
                </a:solidFill>
                <a:latin typeface="Arial"/>
                <a:ea typeface="Calibri"/>
              </a:rPr>
              <a:t> </a:t>
            </a:r>
            <a:r>
              <a:rPr b="0" i="1" lang="en-IN" sz="1800" spc="-1" strike="noStrike">
                <a:solidFill>
                  <a:srgbClr val="000000"/>
                </a:solidFill>
                <a:latin typeface="Arial"/>
                <a:ea typeface="Calibri"/>
              </a:rPr>
              <a:t>calls (PRE-DEFINED / UDF)</a:t>
            </a:r>
            <a:endParaRPr b="0" lang="en-IN" sz="1800" spc="-1" strike="noStrike">
              <a:latin typeface="Arial"/>
            </a:endParaRPr>
          </a:p>
        </p:txBody>
      </p:sp>
      <p:sp>
        <p:nvSpPr>
          <p:cNvPr id="1060" name="CustomShape 4"/>
          <p:cNvSpPr/>
          <p:nvPr/>
        </p:nvSpPr>
        <p:spPr>
          <a:xfrm>
            <a:off x="152280" y="3058920"/>
            <a:ext cx="8838720" cy="742680"/>
          </a:xfrm>
          <a:prstGeom prst="rect">
            <a:avLst/>
          </a:prstGeom>
          <a:solidFill>
            <a:schemeClr val="bg1"/>
          </a:solidFill>
          <a:ln>
            <a:noFill/>
          </a:ln>
        </p:spPr>
        <p:style>
          <a:lnRef idx="0"/>
          <a:fillRef idx="0"/>
          <a:effectRef idx="0"/>
          <a:fontRef idx="minor"/>
        </p:style>
        <p:txBody>
          <a:bodyPr lIns="90000" rIns="90000" tIns="45000" bIns="45000"/>
          <a:p>
            <a:pPr>
              <a:lnSpc>
                <a:spcPct val="107000"/>
              </a:lnSpc>
            </a:pPr>
            <a:r>
              <a:rPr b="0" lang="en-IN" sz="2000" spc="-1" strike="noStrike">
                <a:solidFill>
                  <a:srgbClr val="00ff99"/>
                </a:solidFill>
                <a:latin typeface="Open Sans"/>
                <a:ea typeface="Calibri"/>
              </a:rPr>
              <a:t>The WHERE Clause is used when you want to retrieve specific information from a table excluding other irrelevant data.</a:t>
            </a:r>
            <a:endParaRPr b="0" lang="en-IN" sz="2000" spc="-1" strike="noStrike">
              <a:latin typeface="Arial"/>
            </a:endParaRPr>
          </a:p>
        </p:txBody>
      </p:sp>
    </p:spTree>
  </p:cSld>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62"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sp>
        <p:nvSpPr>
          <p:cNvPr id="1063" name="CustomShape 3"/>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
        <p:nvSpPr>
          <p:cNvPr id="1064" name="CustomShape 4"/>
          <p:cNvSpPr/>
          <p:nvPr/>
        </p:nvSpPr>
        <p:spPr>
          <a:xfrm>
            <a:off x="214200" y="3934440"/>
            <a:ext cx="8572320" cy="18270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6c86"/>
              </a:buClr>
              <a:buFont typeface="Arial"/>
              <a:buChar char="•"/>
            </a:pPr>
            <a:r>
              <a:rPr b="0" lang="en-IN" sz="1900" spc="-1" strike="noStrike">
                <a:solidFill>
                  <a:srgbClr val="006c86"/>
                </a:solidFill>
                <a:latin typeface="Gill Sans MT"/>
              </a:rPr>
              <a:t>A predicate is a condition expression that evaluates to a boolean value, either true or false.</a:t>
            </a:r>
            <a:endParaRPr b="0" lang="en-IN" sz="1900" spc="-1" strike="noStrike">
              <a:latin typeface="Arial"/>
            </a:endParaRPr>
          </a:p>
          <a:p>
            <a:pPr>
              <a:lnSpc>
                <a:spcPct val="100000"/>
              </a:lnSpc>
            </a:pPr>
            <a:endParaRPr b="0" lang="en-IN" sz="1900" spc="-1" strike="noStrike">
              <a:latin typeface="Arial"/>
            </a:endParaRPr>
          </a:p>
          <a:p>
            <a:pPr marL="343080" indent="-342720">
              <a:lnSpc>
                <a:spcPct val="100000"/>
              </a:lnSpc>
              <a:buClr>
                <a:srgbClr val="006c86"/>
              </a:buClr>
              <a:buFont typeface="Arial"/>
              <a:buChar char="•"/>
            </a:pPr>
            <a:r>
              <a:rPr b="0" lang="en-IN" sz="1900" spc="-1" strike="noStrike">
                <a:solidFill>
                  <a:srgbClr val="006c86"/>
                </a:solidFill>
                <a:latin typeface="Gill Sans MT"/>
              </a:rPr>
              <a:t> </a:t>
            </a:r>
            <a:r>
              <a:rPr b="0" lang="en-IN" sz="1900" spc="-1" strike="noStrike">
                <a:solidFill>
                  <a:srgbClr val="006c86"/>
                </a:solidFill>
                <a:latin typeface="Gill Sans MT"/>
              </a:rPr>
              <a:t>Predicates can be used as follows: In a SELECT statement's </a:t>
            </a:r>
            <a:r>
              <a:rPr b="1" i="1" lang="en-IN" sz="1900" spc="-1" strike="noStrike">
                <a:solidFill>
                  <a:srgbClr val="006c86"/>
                </a:solidFill>
                <a:latin typeface="Gill Sans MT"/>
              </a:rPr>
              <a:t>WHERE</a:t>
            </a:r>
            <a:r>
              <a:rPr b="0" lang="en-IN" sz="1900" spc="-1" strike="noStrike">
                <a:solidFill>
                  <a:srgbClr val="006c86"/>
                </a:solidFill>
                <a:latin typeface="Gill Sans MT"/>
              </a:rPr>
              <a:t> clause or </a:t>
            </a:r>
            <a:r>
              <a:rPr b="1" i="1" lang="en-IN" sz="1900" spc="-1" strike="noStrike">
                <a:solidFill>
                  <a:srgbClr val="006c86"/>
                </a:solidFill>
                <a:latin typeface="Gill Sans MT"/>
              </a:rPr>
              <a:t>HAVING</a:t>
            </a:r>
            <a:r>
              <a:rPr b="0" lang="en-IN" sz="1900" spc="-1" strike="noStrike">
                <a:solidFill>
                  <a:srgbClr val="006c86"/>
                </a:solidFill>
                <a:latin typeface="Gill Sans MT"/>
              </a:rPr>
              <a:t> clause to determine which rows are relevant to a particular query.</a:t>
            </a:r>
            <a:endParaRPr b="0" lang="en-IN" sz="1900" spc="-1" strike="noStrike">
              <a:latin typeface="Arial"/>
            </a:endParaRPr>
          </a:p>
        </p:txBody>
      </p:sp>
      <p:sp>
        <p:nvSpPr>
          <p:cNvPr id="1065" name="CustomShape 5"/>
          <p:cNvSpPr/>
          <p:nvPr/>
        </p:nvSpPr>
        <p:spPr>
          <a:xfrm>
            <a:off x="214200" y="2223000"/>
            <a:ext cx="8715240" cy="1586520"/>
          </a:xfrm>
          <a:prstGeom prst="rect">
            <a:avLst/>
          </a:prstGeom>
          <a:noFill/>
          <a:ln>
            <a:noFill/>
          </a:ln>
        </p:spPr>
        <p:style>
          <a:lnRef idx="0"/>
          <a:fillRef idx="0"/>
          <a:effectRef idx="0"/>
          <a:fontRef idx="minor"/>
        </p:style>
        <p:txBody>
          <a:bodyPr lIns="90000" rIns="90000" tIns="45000" bIns="45000"/>
          <a:p>
            <a:pPr indent="-21600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r</a:t>
            </a:r>
            <a:r>
              <a:rPr b="0" lang="en-IN" sz="2000" spc="-1" strike="noStrike" baseline="-25000">
                <a:solidFill>
                  <a:srgbClr val="3e5d78"/>
                </a:solidFill>
                <a:latin typeface="Gill Sans MT"/>
              </a:rPr>
              <a:t>i</a:t>
            </a:r>
            <a:r>
              <a:rPr b="0" lang="en-IN" sz="2000" spc="-1" strike="noStrike">
                <a:solidFill>
                  <a:srgbClr val="3e5d78"/>
                </a:solidFill>
                <a:latin typeface="Gill Sans MT"/>
              </a:rPr>
              <a:t> are the relations (tables) </a:t>
            </a:r>
            <a:endParaRPr b="0" lang="en-IN" sz="2000" spc="-1" strike="noStrike">
              <a:latin typeface="Arial"/>
            </a:endParaRPr>
          </a:p>
          <a:p>
            <a:pPr indent="-21600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A</a:t>
            </a:r>
            <a:r>
              <a:rPr b="0" lang="en-IN" sz="2000" spc="-1" strike="noStrike" baseline="-25000">
                <a:solidFill>
                  <a:srgbClr val="3e5d78"/>
                </a:solidFill>
                <a:latin typeface="Gill Sans MT"/>
              </a:rPr>
              <a:t>i</a:t>
            </a:r>
            <a:r>
              <a:rPr b="0" lang="en-IN" sz="2000" spc="-1" strike="noStrike">
                <a:solidFill>
                  <a:srgbClr val="3e5d78"/>
                </a:solidFill>
                <a:latin typeface="Gill Sans MT"/>
              </a:rPr>
              <a:t> are attributes (columns) </a:t>
            </a:r>
            <a:endParaRPr b="0" lang="en-IN" sz="2000" spc="-1" strike="noStrike">
              <a:latin typeface="Arial"/>
            </a:endParaRPr>
          </a:p>
          <a:p>
            <a:pPr indent="-216000">
              <a:lnSpc>
                <a:spcPct val="150000"/>
              </a:lnSpc>
              <a:buClr>
                <a:srgbClr val="3e5d78"/>
              </a:buClr>
              <a:buFont typeface="Wingdings" charset="2"/>
              <a:buChar char=""/>
            </a:pPr>
            <a:r>
              <a:rPr b="0" lang="en-IN" sz="2000" spc="-1" strike="noStrike">
                <a:solidFill>
                  <a:srgbClr val="3e5d78"/>
                </a:solidFill>
                <a:latin typeface="Gill Sans MT"/>
              </a:rPr>
              <a:t> </a:t>
            </a:r>
            <a:r>
              <a:rPr b="0" lang="en-IN" sz="2000" spc="-1" strike="noStrike">
                <a:solidFill>
                  <a:srgbClr val="3e5d78"/>
                </a:solidFill>
                <a:latin typeface="Gill Sans MT"/>
              </a:rPr>
              <a:t>P is the selection predicate</a:t>
            </a:r>
            <a:endParaRPr b="0" lang="en-IN" sz="2000" spc="-1" strike="noStrike">
              <a:latin typeface="Arial"/>
            </a:endParaRPr>
          </a:p>
        </p:txBody>
      </p:sp>
    </p:spTree>
  </p:cSld>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67"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68" name="Table 3"/>
          <p:cNvGraphicFramePr/>
          <p:nvPr/>
        </p:nvGraphicFramePr>
        <p:xfrm>
          <a:off x="152280" y="2286000"/>
          <a:ext cx="8838720" cy="2966400"/>
        </p:xfrm>
        <a:graphic>
          <a:graphicData uri="http://schemas.openxmlformats.org/drawingml/2006/table">
            <a:tbl>
              <a:tblPr/>
              <a:tblGrid>
                <a:gridCol w="1676160"/>
                <a:gridCol w="7162560"/>
              </a:tblGrid>
              <a:tr h="370800">
                <a:tc gridSpan="2">
                  <a:txBody>
                    <a:bodyPr/>
                    <a:p>
                      <a:pPr>
                        <a:lnSpc>
                          <a:spcPct val="100000"/>
                        </a:lnSpc>
                      </a:pPr>
                      <a:r>
                        <a:rPr b="1" lang="en-IN" sz="1800" spc="-1" strike="noStrike">
                          <a:solidFill>
                            <a:srgbClr val="b7f7e2"/>
                          </a:solidFill>
                          <a:latin typeface="Arial"/>
                        </a:rPr>
                        <a:t>Comparison Functions and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70800">
                <a:tc>
                  <a:txBody>
                    <a:bodyPr anchor="ctr"/>
                    <a:p>
                      <a:pPr>
                        <a:lnSpc>
                          <a:spcPct val="100000"/>
                        </a:lnSpc>
                      </a:pPr>
                      <a:r>
                        <a:rPr b="0" lang="en-IN" sz="1600" spc="-1" strike="noStrike">
                          <a:solidFill>
                            <a:srgbClr val="0083a2"/>
                          </a:solidFill>
                          <a:latin typeface="Arial"/>
                        </a:rPr>
                        <a: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Greater than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Greater than or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&lt;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Less than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&lt;=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Less than or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 &lt;&gt;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Not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&lt;=&gt;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NULL-safe equal to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69" name="CustomShape 4"/>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grpSp>
        <p:nvGrpSpPr>
          <p:cNvPr id="1070" name="Group 5"/>
          <p:cNvGrpSpPr/>
          <p:nvPr/>
        </p:nvGrpSpPr>
        <p:grpSpPr>
          <a:xfrm>
            <a:off x="181080" y="5500800"/>
            <a:ext cx="5362200" cy="742680"/>
            <a:chOff x="181080" y="5500800"/>
            <a:chExt cx="5362200" cy="742680"/>
          </a:xfrm>
        </p:grpSpPr>
        <p:pic>
          <p:nvPicPr>
            <p:cNvPr id="1071" name="Picture 3" descr=""/>
            <p:cNvPicPr/>
            <p:nvPr/>
          </p:nvPicPr>
          <p:blipFill>
            <a:blip r:embed="rId1"/>
            <a:stretch/>
          </p:blipFill>
          <p:spPr>
            <a:xfrm>
              <a:off x="181080" y="5500800"/>
              <a:ext cx="5362200" cy="342720"/>
            </a:xfrm>
            <a:prstGeom prst="rect">
              <a:avLst/>
            </a:prstGeom>
            <a:ln>
              <a:noFill/>
            </a:ln>
          </p:spPr>
        </p:pic>
        <p:pic>
          <p:nvPicPr>
            <p:cNvPr id="1072" name="Picture 6" descr=""/>
            <p:cNvPicPr/>
            <p:nvPr/>
          </p:nvPicPr>
          <p:blipFill>
            <a:blip r:embed="rId2"/>
            <a:stretch/>
          </p:blipFill>
          <p:spPr>
            <a:xfrm>
              <a:off x="228600" y="5958000"/>
              <a:ext cx="4628880" cy="285480"/>
            </a:xfrm>
            <a:prstGeom prst="rect">
              <a:avLst/>
            </a:prstGeom>
            <a:ln>
              <a:noFill/>
            </a:ln>
          </p:spPr>
        </p:pic>
      </p:grpSp>
    </p:spTree>
  </p:cSld>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74"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75" name="Table 3"/>
          <p:cNvGraphicFramePr/>
          <p:nvPr/>
        </p:nvGraphicFramePr>
        <p:xfrm>
          <a:off x="152280" y="2374200"/>
          <a:ext cx="8838720" cy="1482840"/>
        </p:xfrm>
        <a:graphic>
          <a:graphicData uri="http://schemas.openxmlformats.org/drawingml/2006/table">
            <a:tbl>
              <a:tblPr/>
              <a:tblGrid>
                <a:gridCol w="1676160"/>
                <a:gridCol w="7162560"/>
              </a:tblGrid>
              <a:tr h="370800">
                <a:tc gridSpan="2">
                  <a:txBody>
                    <a:bodyPr/>
                    <a:p>
                      <a:pPr>
                        <a:lnSpc>
                          <a:spcPct val="100000"/>
                        </a:lnSpc>
                      </a:pPr>
                      <a:r>
                        <a:rPr b="1" lang="en-IN" sz="1800" spc="-1" strike="noStrike">
                          <a:solidFill>
                            <a:srgbClr val="b7f7e2"/>
                          </a:solidFill>
                          <a:latin typeface="Arial"/>
                        </a:rPr>
                        <a:t>Logical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70800">
                <a:tc>
                  <a:txBody>
                    <a:bodyPr anchor="ctr"/>
                    <a:p>
                      <a:pPr>
                        <a:lnSpc>
                          <a:spcPct val="100000"/>
                        </a:lnSpc>
                      </a:pPr>
                      <a:r>
                        <a:rPr b="0" lang="en-IN" sz="1600" spc="-1" strike="noStrike">
                          <a:solidFill>
                            <a:srgbClr val="0083a2"/>
                          </a:solidFill>
                          <a:latin typeface="Arial"/>
                        </a:rPr>
                        <a:t>AND, &amp;&amp;</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Logical AND  eg. SELECT 1 AND 1;</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83a2"/>
                          </a:solidFill>
                          <a:latin typeface="Arial"/>
                        </a:rPr>
                        <a:t>OR,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Logical OR    eg. SELECT 1 OR 1;</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440">
                <a:tc>
                  <a:txBody>
                    <a:bodyPr anchor="ctr"/>
                    <a:p>
                      <a:pPr>
                        <a:lnSpc>
                          <a:spcPct val="100000"/>
                        </a:lnSpc>
                      </a:pPr>
                      <a:r>
                        <a:rPr b="0" lang="en-IN" sz="1600" spc="-1" strike="noStrike">
                          <a:solidFill>
                            <a:srgbClr val="0083a2"/>
                          </a:solidFill>
                          <a:latin typeface="Arial"/>
                        </a:rPr>
                        <a:t>NOT,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Negates value eg. SELECT NOT 1;</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76" name="CustomShape 4"/>
          <p:cNvSpPr/>
          <p:nvPr/>
        </p:nvSpPr>
        <p:spPr>
          <a:xfrm>
            <a:off x="152280" y="4143240"/>
            <a:ext cx="8838720" cy="200844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lang="en-IN" sz="1400" spc="-1" strike="noStrike">
                <a:solidFill>
                  <a:srgbClr val="000000"/>
                </a:solidFill>
                <a:latin typeface="Arial"/>
              </a:rPr>
              <a:t>Logical AND.</a:t>
            </a:r>
            <a:r>
              <a:rPr b="0" lang="en-IN" sz="1400" spc="-1" strike="noStrike">
                <a:solidFill>
                  <a:srgbClr val="000000"/>
                </a:solidFill>
                <a:latin typeface="Arial"/>
              </a:rPr>
              <a:t> Evaluates to 1 if all operands are nonzero and not NULL, to 0 if one or more operands are 0, otherwise NULL is returned.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Arial"/>
              <a:buChar char="•"/>
            </a:pPr>
            <a:r>
              <a:rPr b="1" lang="en-IN" sz="1400" spc="-1" strike="noStrike">
                <a:solidFill>
                  <a:srgbClr val="000000"/>
                </a:solidFill>
                <a:latin typeface="Arial"/>
              </a:rPr>
              <a:t>Logical OR.</a:t>
            </a:r>
            <a:r>
              <a:rPr b="0" lang="en-IN" sz="1400" spc="-1" strike="noStrike">
                <a:solidFill>
                  <a:srgbClr val="000000"/>
                </a:solidFill>
                <a:latin typeface="Arial"/>
              </a:rPr>
              <a:t> When both operands are non-NULL, the result is 1 if any operand is nonzero, and 0 otherwise. With a NULL operand, the result is 1 if the other operand is nonzero, and NULL otherwise. If both operands are NULL, the result is NULL.</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Arial"/>
              <a:buChar char="•"/>
            </a:pPr>
            <a:r>
              <a:rPr b="1" lang="en-IN" sz="1400" spc="-1" strike="noStrike">
                <a:solidFill>
                  <a:srgbClr val="000000"/>
                </a:solidFill>
                <a:latin typeface="Arial"/>
              </a:rPr>
              <a:t>Logical NOT.</a:t>
            </a:r>
            <a:r>
              <a:rPr b="0" lang="en-IN" sz="1400" spc="-1" strike="noStrike">
                <a:solidFill>
                  <a:srgbClr val="000000"/>
                </a:solidFill>
                <a:latin typeface="Arial"/>
              </a:rPr>
              <a:t> Evaluates to 1 if the operand is 0, to 0 if the operand is nonzero, and NOT NULL returns NULL.</a:t>
            </a:r>
            <a:endParaRPr b="0" lang="en-IN" sz="1400" spc="-1" strike="noStrike">
              <a:latin typeface="Arial"/>
            </a:endParaRPr>
          </a:p>
        </p:txBody>
      </p:sp>
      <p:sp>
        <p:nvSpPr>
          <p:cNvPr id="1077" name="CustomShape 5"/>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Tree>
  </p:cSld>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79"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80" name="Table 3"/>
          <p:cNvGraphicFramePr/>
          <p:nvPr/>
        </p:nvGraphicFramePr>
        <p:xfrm>
          <a:off x="152280" y="2428920"/>
          <a:ext cx="8838720" cy="2595600"/>
        </p:xfrm>
        <a:graphic>
          <a:graphicData uri="http://schemas.openxmlformats.org/drawingml/2006/table">
            <a:tbl>
              <a:tblPr/>
              <a:tblGrid>
                <a:gridCol w="2971800"/>
                <a:gridCol w="5867280"/>
              </a:tblGrid>
              <a:tr h="366120">
                <a:tc gridSpan="2">
                  <a:txBody>
                    <a:bodyPr/>
                    <a:p>
                      <a:pPr>
                        <a:lnSpc>
                          <a:spcPct val="100000"/>
                        </a:lnSpc>
                      </a:pPr>
                      <a:r>
                        <a:rPr b="1" lang="en-IN" sz="1800" spc="-1" strike="noStrike">
                          <a:solidFill>
                            <a:srgbClr val="b7f7e2"/>
                          </a:solidFill>
                          <a:latin typeface="Arial"/>
                        </a:rPr>
                        <a:t>Comparison Functions and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35160">
                <a:tc>
                  <a:txBody>
                    <a:bodyPr anchor="ctr"/>
                    <a:p>
                      <a:pPr>
                        <a:lnSpc>
                          <a:spcPct val="100000"/>
                        </a:lnSpc>
                      </a:pPr>
                      <a:r>
                        <a:rPr b="0" lang="en-IN" sz="1600" spc="-1" strike="noStrike">
                          <a:solidFill>
                            <a:srgbClr val="005e74"/>
                          </a:solidFill>
                          <a:latin typeface="Arial"/>
                        </a:rPr>
                        <a:t>IS NULL</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NULL value test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IS NOT NULL</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NOT NULL value test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ISNULL(expr)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If expr is NULL, ISNULL() returns 1, otherwise it returns 0.</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600" spc="-1" strike="noStrike">
                          <a:solidFill>
                            <a:srgbClr val="005e74"/>
                          </a:solidFill>
                          <a:latin typeface="Arial"/>
                        </a:rPr>
                        <a:t>STRCMP(expr1,expr2)</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STRCMP() returns 0 if the strings are the same, -1 if the first argument is smaller than the second according to the current sort order, and 1 otherwise.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LEAST(value1,value2,...)</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With two or more arguments, returns the smallest argument.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GREATEST(value1,value2,...)</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With two or more arguments, returns the largest argument.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81" name="CustomShape 4"/>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Tree>
  </p:cSld>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83"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84" name="Table 3"/>
          <p:cNvGraphicFramePr/>
          <p:nvPr/>
        </p:nvGraphicFramePr>
        <p:xfrm>
          <a:off x="152280" y="2428920"/>
          <a:ext cx="8838720" cy="2595600"/>
        </p:xfrm>
        <a:graphic>
          <a:graphicData uri="http://schemas.openxmlformats.org/drawingml/2006/table">
            <a:tbl>
              <a:tblPr/>
              <a:tblGrid>
                <a:gridCol w="3047760"/>
                <a:gridCol w="5790960"/>
              </a:tblGrid>
              <a:tr h="366120">
                <a:tc gridSpan="2">
                  <a:txBody>
                    <a:bodyPr/>
                    <a:p>
                      <a:pPr>
                        <a:lnSpc>
                          <a:spcPct val="100000"/>
                        </a:lnSpc>
                      </a:pPr>
                      <a:r>
                        <a:rPr b="1" lang="en-IN" sz="1800" spc="-1" strike="noStrike">
                          <a:solidFill>
                            <a:srgbClr val="b7f7e2"/>
                          </a:solidFill>
                          <a:latin typeface="Arial"/>
                        </a:rPr>
                        <a:t>Comparison Functions and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35160">
                <a:tc>
                  <a:txBody>
                    <a:bodyPr anchor="ctr"/>
                    <a:p>
                      <a:pPr>
                        <a:lnSpc>
                          <a:spcPct val="100000"/>
                        </a:lnSpc>
                      </a:pPr>
                      <a:r>
                        <a:rPr b="0" lang="en-IN" sz="1600" spc="-1" strike="noStrike">
                          <a:solidFill>
                            <a:srgbClr val="005e74"/>
                          </a:solidFill>
                          <a:latin typeface="Arial"/>
                        </a:rPr>
                        <a:t>BETWEEN ... AND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Check whether a value is within a range of values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NOT BETWEEN ... AND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Check whether a value is not within a range of values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expr IN (value,...)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Check whether a value is within a set of values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5e74"/>
                          </a:solidFill>
                          <a:latin typeface="Arial"/>
                        </a:rPr>
                        <a:t>expr NOT IN (value,...)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Check whether a value is not within a set of values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5e74"/>
                          </a:solidFill>
                          <a:latin typeface="Arial"/>
                        </a:rPr>
                        <a:t>expr LIKE pat [ESCAPE 'escape_char']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Pattern matching using an SQL pattern. Returns 1 (TRUE) or 0 (FALSE). If either expr or pat is NULL, the result is NULL.</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5e74"/>
                          </a:solidFill>
                          <a:latin typeface="Arial"/>
                        </a:rPr>
                        <a:t>expr NOT LIKE pat [ESCAPE 'escape_char']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Negation of simple pattern matching.</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85" name="CustomShape 4"/>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152280" y="2133720"/>
            <a:ext cx="8838720" cy="8377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database?</a:t>
            </a:r>
            <a:endParaRPr b="0" lang="en-IN" sz="4800" spc="-1" strike="noStrike">
              <a:latin typeface="Arial"/>
            </a:endParaRPr>
          </a:p>
        </p:txBody>
      </p:sp>
      <p:pic>
        <p:nvPicPr>
          <p:cNvPr id="206" name="Picture 3" descr=""/>
          <p:cNvPicPr/>
          <p:nvPr/>
        </p:nvPicPr>
        <p:blipFill>
          <a:blip r:embed="rId1"/>
          <a:stretch/>
        </p:blipFill>
        <p:spPr>
          <a:xfrm>
            <a:off x="7238880" y="2209680"/>
            <a:ext cx="1218960" cy="1684800"/>
          </a:xfrm>
          <a:prstGeom prst="rect">
            <a:avLst/>
          </a:prstGeom>
          <a:ln>
            <a:noFill/>
          </a:ln>
        </p:spPr>
      </p:pic>
      <p:sp>
        <p:nvSpPr>
          <p:cNvPr id="207" name="CustomShape 2"/>
          <p:cNvSpPr/>
          <p:nvPr/>
        </p:nvSpPr>
        <p:spPr>
          <a:xfrm>
            <a:off x="228600" y="152280"/>
            <a:ext cx="86101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3f32"/>
                </a:solidFill>
                <a:latin typeface="arial"/>
              </a:rPr>
              <a:t>A </a:t>
            </a:r>
            <a:r>
              <a:rPr b="1" lang="en-IN" sz="2000" spc="-1" strike="noStrike">
                <a:solidFill>
                  <a:srgbClr val="633f32"/>
                </a:solidFill>
                <a:latin typeface="arial"/>
              </a:rPr>
              <a:t>database application</a:t>
            </a:r>
            <a:r>
              <a:rPr b="0" lang="en-IN" sz="2000" spc="-1" strike="noStrike">
                <a:solidFill>
                  <a:srgbClr val="633f32"/>
                </a:solidFill>
                <a:latin typeface="arial"/>
              </a:rPr>
              <a:t> is a computer program whose primary purpose is entering and retrieving information.</a:t>
            </a:r>
            <a:endParaRPr b="0" lang="en-IN" sz="2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87"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88" name="Table 3"/>
          <p:cNvGraphicFramePr/>
          <p:nvPr/>
        </p:nvGraphicFramePr>
        <p:xfrm>
          <a:off x="152280" y="2428920"/>
          <a:ext cx="8838720" cy="1112040"/>
        </p:xfrm>
        <a:graphic>
          <a:graphicData uri="http://schemas.openxmlformats.org/drawingml/2006/table">
            <a:tbl>
              <a:tblPr/>
              <a:tblGrid>
                <a:gridCol w="3047760"/>
                <a:gridCol w="5790960"/>
              </a:tblGrid>
              <a:tr h="370800">
                <a:tc gridSpan="2">
                  <a:txBody>
                    <a:bodyPr/>
                    <a:p>
                      <a:pPr>
                        <a:lnSpc>
                          <a:spcPct val="100000"/>
                        </a:lnSpc>
                      </a:pPr>
                      <a:r>
                        <a:rPr b="1" lang="en-IN" sz="1800" spc="-1" strike="noStrike">
                          <a:solidFill>
                            <a:srgbClr val="b7f7e2"/>
                          </a:solidFill>
                          <a:latin typeface="Arial"/>
                        </a:rPr>
                        <a:t>Group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70800">
                <a:tc>
                  <a:txBody>
                    <a:bodyPr anchor="ctr"/>
                    <a:p>
                      <a:pPr>
                        <a:lnSpc>
                          <a:spcPct val="100000"/>
                        </a:lnSpc>
                      </a:pPr>
                      <a:r>
                        <a:rPr b="0" lang="en-IN" sz="1600" spc="-1" strike="noStrike">
                          <a:solidFill>
                            <a:srgbClr val="005e74"/>
                          </a:solidFill>
                          <a:latin typeface="Arial"/>
                        </a:rPr>
                        <a:t>(expr,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440">
                <a:tc>
                  <a:txBody>
                    <a:bodyPr anchor="ctr"/>
                    <a:p>
                      <a:pPr>
                        <a:lnSpc>
                          <a:spcPct val="100000"/>
                        </a:lnSpc>
                      </a:pPr>
                      <a:r>
                        <a:rPr b="0" lang="en-IN" sz="1600" spc="-1" strike="noStrike">
                          <a:solidFill>
                            <a:srgbClr val="005e74"/>
                          </a:solidFill>
                          <a:latin typeface="Arial"/>
                        </a:rPr>
                        <a:t>ROW(expr,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89" name="CustomShape 4"/>
          <p:cNvSpPr/>
          <p:nvPr/>
        </p:nvSpPr>
        <p:spPr>
          <a:xfrm>
            <a:off x="152280" y="4237560"/>
            <a:ext cx="883872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 </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DEPTNO</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PWD</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DEPTNO</a:t>
            </a:r>
            <a:r>
              <a:rPr b="0" lang="en-IN" sz="1800" spc="-1" strike="noStrike">
                <a:solidFill>
                  <a:srgbClr val="0077aa"/>
                </a:solidFill>
                <a:latin typeface="Arial"/>
                <a:ea typeface="Times New Roman"/>
              </a:rPr>
              <a:t>,</a:t>
            </a:r>
            <a:r>
              <a:rPr b="0" lang="en-IN" sz="1800" spc="-1" strike="noStrike">
                <a:solidFill>
                  <a:srgbClr val="000000"/>
                </a:solidFill>
                <a:latin typeface="Arial"/>
                <a:ea typeface="Times New Roman"/>
              </a:rPr>
              <a:t> PWD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DEPT </a:t>
            </a:r>
            <a:r>
              <a:rPr b="0" lang="en-IN" sz="1800" spc="-1" strike="noStrike">
                <a:solidFill>
                  <a:srgbClr val="0077aa"/>
                </a:solidFill>
                <a:latin typeface="Arial"/>
                <a:ea typeface="Times New Roman"/>
              </a:rPr>
              <a:t>WHERE </a:t>
            </a:r>
            <a:r>
              <a:rPr b="0" lang="en-IN" sz="1800" spc="-1" strike="noStrike">
                <a:solidFill>
                  <a:srgbClr val="000000"/>
                </a:solidFill>
                <a:latin typeface="Arial"/>
                <a:ea typeface="Times New Roman"/>
              </a:rPr>
              <a:t>DEPTNO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30</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 </a:t>
            </a:r>
            <a:r>
              <a:rPr b="0" lang="en-IN" sz="1800" spc="-1" strike="noStrike">
                <a:solidFill>
                  <a:srgbClr val="dd4a68"/>
                </a:solidFill>
                <a:latin typeface="Arial"/>
                <a:ea typeface="Times New Roman"/>
              </a:rPr>
              <a:t>ROW </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DEPTNO</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PWD</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DEPTNO</a:t>
            </a:r>
            <a:r>
              <a:rPr b="0" lang="en-IN" sz="1800" spc="-1" strike="noStrike">
                <a:solidFill>
                  <a:srgbClr val="0077aa"/>
                </a:solidFill>
                <a:latin typeface="Arial"/>
                <a:ea typeface="Times New Roman"/>
              </a:rPr>
              <a:t>,</a:t>
            </a:r>
            <a:r>
              <a:rPr b="0" lang="en-IN" sz="1800" spc="-1" strike="noStrike">
                <a:solidFill>
                  <a:srgbClr val="000000"/>
                </a:solidFill>
                <a:latin typeface="Arial"/>
                <a:ea typeface="Times New Roman"/>
              </a:rPr>
              <a:t> PWD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DEPT </a:t>
            </a:r>
            <a:r>
              <a:rPr b="0" lang="en-IN" sz="1800" spc="-1" strike="noStrike">
                <a:solidFill>
                  <a:srgbClr val="0077aa"/>
                </a:solidFill>
                <a:latin typeface="Arial"/>
                <a:ea typeface="Times New Roman"/>
              </a:rPr>
              <a:t>WHERE </a:t>
            </a:r>
            <a:r>
              <a:rPr b="0" lang="en-IN" sz="1800" spc="-1" strike="noStrike">
                <a:solidFill>
                  <a:srgbClr val="000000"/>
                </a:solidFill>
                <a:latin typeface="Arial"/>
                <a:ea typeface="Times New Roman"/>
              </a:rPr>
              <a:t>DEPTNO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30</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
        <p:nvSpPr>
          <p:cNvPr id="1090" name="CustomShape 5"/>
          <p:cNvSpPr/>
          <p:nvPr/>
        </p:nvSpPr>
        <p:spPr>
          <a:xfrm>
            <a:off x="4800600" y="3821760"/>
            <a:ext cx="3962160" cy="36468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Note: Both the statements are same.</a:t>
            </a:r>
            <a:endParaRPr b="0" lang="en-IN" sz="1800" spc="-1" strike="noStrike">
              <a:latin typeface="Arial"/>
            </a:endParaRPr>
          </a:p>
        </p:txBody>
      </p:sp>
      <p:sp>
        <p:nvSpPr>
          <p:cNvPr id="1091" name="CustomShape 6"/>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Tree>
  </p:cSld>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WHERE</a:t>
            </a:r>
            <a:endParaRPr b="0" lang="en-IN" sz="3200" spc="-1" strike="noStrike">
              <a:latin typeface="Arial"/>
            </a:endParaRPr>
          </a:p>
        </p:txBody>
      </p:sp>
      <p:sp>
        <p:nvSpPr>
          <p:cNvPr id="1093" name="CustomShape 2"/>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We can use a conditional clause called WHERE clause to filter out results. Using WHERE clause, we can specify a selection criteria to select required records from a table.</a:t>
            </a:r>
            <a:endParaRPr b="0" lang="en-IN" sz="1800" spc="-1" strike="noStrike">
              <a:latin typeface="Arial"/>
            </a:endParaRPr>
          </a:p>
        </p:txBody>
      </p:sp>
      <p:graphicFrame>
        <p:nvGraphicFramePr>
          <p:cNvPr id="1094" name="Table 3"/>
          <p:cNvGraphicFramePr/>
          <p:nvPr/>
        </p:nvGraphicFramePr>
        <p:xfrm>
          <a:off x="152280" y="2428920"/>
          <a:ext cx="8838720" cy="1112040"/>
        </p:xfrm>
        <a:graphic>
          <a:graphicData uri="http://schemas.openxmlformats.org/drawingml/2006/table">
            <a:tbl>
              <a:tblPr/>
              <a:tblGrid>
                <a:gridCol w="3047760"/>
                <a:gridCol w="5790960"/>
              </a:tblGrid>
              <a:tr h="366120">
                <a:tc gridSpan="2">
                  <a:txBody>
                    <a:bodyPr/>
                    <a:p>
                      <a:pPr>
                        <a:lnSpc>
                          <a:spcPct val="100000"/>
                        </a:lnSpc>
                      </a:pPr>
                      <a:r>
                        <a:rPr b="1" lang="en-IN" sz="1800" spc="-1" strike="noStrike">
                          <a:solidFill>
                            <a:srgbClr val="b7f7e2"/>
                          </a:solidFill>
                          <a:latin typeface="Arial"/>
                        </a:rPr>
                        <a:t>Comparison Functions and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578520">
                <a:tc>
                  <a:txBody>
                    <a:bodyPr anchor="ctr"/>
                    <a:p>
                      <a:pPr>
                        <a:lnSpc>
                          <a:spcPct val="100000"/>
                        </a:lnSpc>
                      </a:pPr>
                      <a:r>
                        <a:rPr b="0" lang="en-IN" sz="1600" spc="-1" strike="noStrike">
                          <a:solidFill>
                            <a:srgbClr val="005e74"/>
                          </a:solidFill>
                          <a:latin typeface="Arial"/>
                        </a:rPr>
                        <a:t>COALESCE(value,...)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the first non-NULL value in the list, or NULL if there are no non-NULL values.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600" spc="-1" strike="noStrike">
                          <a:solidFill>
                            <a:srgbClr val="005e74"/>
                          </a:solidFill>
                          <a:latin typeface="Arial"/>
                        </a:rPr>
                        <a:t>INTERVAL(N,N1,N2,N3,...)</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0 if N &lt; N1, 1 if N &lt; N2 and so on or -1 if N is NULL. All arguments are treated as integers. It is required that N1 &lt; N2 &lt; N3 &lt; ... &lt; Nn for this function to work correctly.</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095" name="CustomShape 4"/>
          <p:cNvSpPr/>
          <p:nvPr/>
        </p:nvSpPr>
        <p:spPr>
          <a:xfrm>
            <a:off x="152280" y="47862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Gill Sans MT"/>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JOB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'MANAGER'</a:t>
            </a:r>
            <a:r>
              <a:rPr b="0" lang="en-IN" sz="1800" spc="-1" strike="noStrike">
                <a:solidFill>
                  <a:srgbClr val="dd4a68"/>
                </a:solidFill>
                <a:latin typeface="Arial"/>
                <a:ea typeface="Times New Roman"/>
              </a:rPr>
              <a:t> </a:t>
            </a:r>
            <a:r>
              <a:rPr b="0" lang="en-IN" sz="1800" spc="-1" strike="noStrike">
                <a:solidFill>
                  <a:srgbClr val="ff0000"/>
                </a:solidFill>
                <a:latin typeface="Arial"/>
                <a:ea typeface="Times New Roman"/>
              </a:rPr>
              <a:t>UNION </a:t>
            </a: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Gill Sans MT"/>
                <a:ea typeface="Times New Roman"/>
              </a:rPr>
              <a:t>EMP</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JOB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'SALESMAN'</a:t>
            </a:r>
            <a:endParaRPr b="0" lang="en-IN" sz="1800" spc="-1" strike="noStrike">
              <a:latin typeface="Arial"/>
            </a:endParaRPr>
          </a:p>
        </p:txBody>
      </p:sp>
      <p:sp>
        <p:nvSpPr>
          <p:cNvPr id="1096" name="CustomShape 5"/>
          <p:cNvSpPr/>
          <p:nvPr/>
        </p:nvSpPr>
        <p:spPr>
          <a:xfrm>
            <a:off x="152280" y="1589040"/>
            <a:ext cx="8838720" cy="106632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a:t>
            </a:r>
            <a:r>
              <a:rPr b="1" i="1" lang="en-IN" sz="2000" spc="-1" strike="noStrike">
                <a:solidFill>
                  <a:srgbClr val="0077aa"/>
                </a:solidFill>
                <a:latin typeface="Courier New"/>
              </a:rPr>
              <a:t>A</a:t>
            </a:r>
            <a:r>
              <a:rPr b="1" i="1" lang="en-IN" sz="2000" spc="-1" strike="noStrike" baseline="-25000">
                <a:solidFill>
                  <a:srgbClr val="0077aa"/>
                </a:solidFill>
                <a:latin typeface="Courier New"/>
              </a:rPr>
              <a:t>1</a:t>
            </a:r>
            <a:r>
              <a:rPr b="1" i="1" lang="en-IN" sz="2000" spc="-1" strike="noStrike">
                <a:solidFill>
                  <a:srgbClr val="0077aa"/>
                </a:solidFill>
                <a:latin typeface="Courier New"/>
              </a:rPr>
              <a:t>, A</a:t>
            </a:r>
            <a:r>
              <a:rPr b="1" i="1" lang="en-IN" sz="2000" spc="-1" strike="noStrike" baseline="-25000">
                <a:solidFill>
                  <a:srgbClr val="0077aa"/>
                </a:solidFill>
                <a:latin typeface="Courier New"/>
              </a:rPr>
              <a:t>2</a:t>
            </a:r>
            <a:r>
              <a:rPr b="1" i="1" lang="en-IN" sz="2000" spc="-1" strike="noStrike">
                <a:solidFill>
                  <a:srgbClr val="0077aa"/>
                </a:solidFill>
                <a:latin typeface="Courier New"/>
              </a:rPr>
              <a:t>, A</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from </a:t>
            </a:r>
            <a:r>
              <a:rPr b="1" i="1" lang="en-IN" sz="2000" spc="-1" strike="noStrike">
                <a:solidFill>
                  <a:srgbClr val="0077aa"/>
                </a:solidFill>
                <a:latin typeface="Courier New"/>
              </a:rPr>
              <a:t>r</a:t>
            </a:r>
            <a:r>
              <a:rPr b="1" i="1" lang="en-IN" sz="2000" spc="-1" strike="noStrike" baseline="-25000">
                <a:solidFill>
                  <a:srgbClr val="0077aa"/>
                </a:solidFill>
                <a:latin typeface="Courier New"/>
              </a:rPr>
              <a:t>1</a:t>
            </a:r>
            <a:r>
              <a:rPr b="1" i="1" lang="en-IN" sz="2000" spc="-1" strike="noStrike">
                <a:solidFill>
                  <a:srgbClr val="0077aa"/>
                </a:solidFill>
                <a:latin typeface="Courier New"/>
              </a:rPr>
              <a:t>, r</a:t>
            </a:r>
            <a:r>
              <a:rPr b="1" i="1" lang="en-IN" sz="2000" spc="-1" strike="noStrike" baseline="-25000">
                <a:solidFill>
                  <a:srgbClr val="0077aa"/>
                </a:solidFill>
                <a:latin typeface="Courier New"/>
              </a:rPr>
              <a:t>2</a:t>
            </a:r>
            <a:r>
              <a:rPr b="1" i="1" lang="en-IN" sz="2000" spc="-1" strike="noStrike">
                <a:solidFill>
                  <a:srgbClr val="0077aa"/>
                </a:solidFill>
                <a:latin typeface="Courier New"/>
              </a:rPr>
              <a:t>, r</a:t>
            </a:r>
            <a:r>
              <a:rPr b="1" i="1" lang="en-IN" sz="2000" spc="-1" strike="noStrike" baseline="-25000">
                <a:solidFill>
                  <a:srgbClr val="0077aa"/>
                </a:solidFill>
                <a:latin typeface="Courier New"/>
              </a:rPr>
              <a:t>3</a:t>
            </a:r>
            <a:r>
              <a:rPr b="1" i="1" lang="en-IN" sz="2000" spc="-1" strike="noStrike">
                <a:solidFill>
                  <a:srgbClr val="0077aa"/>
                </a:solidFill>
                <a:latin typeface="Courier New"/>
              </a:rPr>
              <a:t>  . . .   </a:t>
            </a:r>
            <a:r>
              <a:rPr b="0" lang="en-IN" sz="2000" spc="-1" strike="noStrike">
                <a:solidFill>
                  <a:srgbClr val="0077aa"/>
                </a:solidFill>
                <a:latin typeface="Courier New"/>
              </a:rPr>
              <a:t>[ WHERE </a:t>
            </a:r>
            <a:r>
              <a:rPr b="1" i="1" lang="en-IN" sz="2000" spc="-1" strike="noStrike">
                <a:solidFill>
                  <a:srgbClr val="0077aa"/>
                </a:solidFill>
                <a:latin typeface="Courier New"/>
              </a:rPr>
              <a:t>P </a:t>
            </a:r>
            <a:r>
              <a:rPr b="0" lang="en-IN" sz="2000" spc="-1" strike="noStrike">
                <a:solidFill>
                  <a:srgbClr val="0077aa"/>
                </a:solidFill>
                <a:latin typeface="Courier New"/>
              </a:rPr>
              <a:t>]</a:t>
            </a:r>
            <a:endParaRPr b="0" lang="en-IN" sz="2000" spc="-1" strike="noStrike">
              <a:latin typeface="Arial"/>
            </a:endParaRPr>
          </a:p>
        </p:txBody>
      </p:sp>
    </p:spTree>
  </p:cSld>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IS NULL / IS NOT NULL</a:t>
            </a:r>
            <a:endParaRPr b="0" lang="en-IN" sz="4800" spc="-1" strike="noStrike">
              <a:latin typeface="Arial"/>
            </a:endParaRPr>
          </a:p>
        </p:txBody>
      </p:sp>
      <p:sp>
        <p:nvSpPr>
          <p:cNvPr id="1098" name="CustomShape 2"/>
          <p:cNvSpPr/>
          <p:nvPr/>
        </p:nvSpPr>
        <p:spPr>
          <a:xfrm>
            <a:off x="723960" y="3172320"/>
            <a:ext cx="7695720" cy="222480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marL="285840" indent="-285480" algn="just">
              <a:lnSpc>
                <a:spcPct val="100000"/>
              </a:lnSpc>
              <a:buClr>
                <a:srgbClr val="00ff99"/>
              </a:buClr>
              <a:buFont typeface="Arial"/>
              <a:buChar char="•"/>
            </a:pPr>
            <a:r>
              <a:rPr b="0" lang="en-IN" sz="2000" spc="-1" strike="noStrike">
                <a:solidFill>
                  <a:srgbClr val="00ff99"/>
                </a:solidFill>
                <a:latin typeface="Open Sans"/>
              </a:rPr>
              <a:t>"</a:t>
            </a:r>
            <a:r>
              <a:rPr b="0" i="1" lang="en-IN" sz="2000" spc="-1" strike="noStrike">
                <a:solidFill>
                  <a:srgbClr val="00ff99"/>
                </a:solidFill>
                <a:latin typeface="Open Sans"/>
              </a:rPr>
              <a:t>IS NULL</a:t>
            </a:r>
            <a:r>
              <a:rPr b="0" lang="en-IN" sz="2000" spc="-1" strike="noStrike">
                <a:solidFill>
                  <a:srgbClr val="00ff99"/>
                </a:solidFill>
                <a:latin typeface="Open Sans"/>
              </a:rPr>
              <a:t>" is the keyword that performs the Boolean comparison. It returns true if the supplied value is NULL and false if the supplied value is not NULL.</a:t>
            </a:r>
            <a:endParaRPr b="0" lang="en-IN" sz="2000" spc="-1" strike="noStrike">
              <a:latin typeface="Arial"/>
            </a:endParaRPr>
          </a:p>
          <a:p>
            <a:pPr algn="just">
              <a:lnSpc>
                <a:spcPct val="100000"/>
              </a:lnSpc>
            </a:pPr>
            <a:endParaRPr b="0" lang="en-IN" sz="2000" spc="-1" strike="noStrike">
              <a:latin typeface="Arial"/>
            </a:endParaRPr>
          </a:p>
          <a:p>
            <a:pPr marL="285840" indent="-285480" algn="just">
              <a:lnSpc>
                <a:spcPct val="100000"/>
              </a:lnSpc>
              <a:buClr>
                <a:srgbClr val="00ff99"/>
              </a:buClr>
              <a:buFont typeface="Arial"/>
              <a:buChar char="•"/>
            </a:pPr>
            <a:r>
              <a:rPr b="0" lang="en-IN" sz="2000" spc="-1" strike="noStrike">
                <a:solidFill>
                  <a:srgbClr val="00ff99"/>
                </a:solidFill>
                <a:latin typeface="Open Sans"/>
              </a:rPr>
              <a:t>“</a:t>
            </a:r>
            <a:r>
              <a:rPr b="0" i="1" lang="en-IN" sz="2000" spc="-1" strike="noStrike">
                <a:solidFill>
                  <a:srgbClr val="00ff99"/>
                </a:solidFill>
                <a:latin typeface="Open Sans"/>
              </a:rPr>
              <a:t>IS NOT NULL</a:t>
            </a:r>
            <a:r>
              <a:rPr b="0" lang="en-IN" sz="2000" spc="-1" strike="noStrike">
                <a:solidFill>
                  <a:srgbClr val="00ff99"/>
                </a:solidFill>
                <a:latin typeface="Open Sans"/>
              </a:rPr>
              <a:t>" is the keyword that performs the Boolean comparison. It returns true if the supplied value is not NULL and false if the supplied value is null.</a:t>
            </a:r>
            <a:endParaRPr b="0" lang="en-IN" sz="2000" spc="-1" strike="noStrike">
              <a:latin typeface="Arial"/>
            </a:endParaRPr>
          </a:p>
        </p:txBody>
      </p:sp>
    </p:spTree>
  </p:cSld>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NULL- IS NULL / IS NOT NULL</a:t>
            </a:r>
            <a:endParaRPr b="0" lang="en-IN" sz="3200" spc="-1" strike="noStrike">
              <a:latin typeface="Arial"/>
            </a:endParaRPr>
          </a:p>
        </p:txBody>
      </p:sp>
      <p:pic>
        <p:nvPicPr>
          <p:cNvPr id="1100" name="Picture 1" descr=""/>
          <p:cNvPicPr/>
          <p:nvPr/>
        </p:nvPicPr>
        <p:blipFill>
          <a:blip r:embed="rId1"/>
          <a:stretch/>
        </p:blipFill>
        <p:spPr>
          <a:xfrm>
            <a:off x="152280" y="889560"/>
            <a:ext cx="4074840" cy="761760"/>
          </a:xfrm>
          <a:prstGeom prst="rect">
            <a:avLst/>
          </a:prstGeom>
          <a:ln>
            <a:noFill/>
          </a:ln>
        </p:spPr>
      </p:pic>
      <p:pic>
        <p:nvPicPr>
          <p:cNvPr id="1101" name="Picture 7" descr=""/>
          <p:cNvPicPr/>
          <p:nvPr/>
        </p:nvPicPr>
        <p:blipFill>
          <a:blip r:embed="rId2"/>
          <a:stretch/>
        </p:blipFill>
        <p:spPr>
          <a:xfrm>
            <a:off x="4569480" y="841680"/>
            <a:ext cx="4073760" cy="809640"/>
          </a:xfrm>
          <a:prstGeom prst="rect">
            <a:avLst/>
          </a:prstGeom>
          <a:ln>
            <a:noFill/>
          </a:ln>
        </p:spPr>
      </p:pic>
      <p:pic>
        <p:nvPicPr>
          <p:cNvPr id="1102" name="Picture 8" descr=""/>
          <p:cNvPicPr/>
          <p:nvPr/>
        </p:nvPicPr>
        <p:blipFill>
          <a:blip r:embed="rId3"/>
          <a:stretch/>
        </p:blipFill>
        <p:spPr>
          <a:xfrm>
            <a:off x="152280" y="1991160"/>
            <a:ext cx="4074840" cy="794160"/>
          </a:xfrm>
          <a:prstGeom prst="rect">
            <a:avLst/>
          </a:prstGeom>
          <a:ln>
            <a:noFill/>
          </a:ln>
        </p:spPr>
      </p:pic>
      <p:pic>
        <p:nvPicPr>
          <p:cNvPr id="1103" name="Picture 9" descr=""/>
          <p:cNvPicPr/>
          <p:nvPr/>
        </p:nvPicPr>
        <p:blipFill>
          <a:blip r:embed="rId4"/>
          <a:stretch/>
        </p:blipFill>
        <p:spPr>
          <a:xfrm>
            <a:off x="4569480" y="2001960"/>
            <a:ext cx="4074840" cy="833760"/>
          </a:xfrm>
          <a:prstGeom prst="rect">
            <a:avLst/>
          </a:prstGeom>
          <a:ln>
            <a:noFill/>
          </a:ln>
        </p:spPr>
      </p:pic>
      <p:sp>
        <p:nvSpPr>
          <p:cNvPr id="1104" name="Line 2"/>
          <p:cNvSpPr/>
          <p:nvPr/>
        </p:nvSpPr>
        <p:spPr>
          <a:xfrm>
            <a:off x="152280" y="1828800"/>
            <a:ext cx="8839080" cy="360"/>
          </a:xfrm>
          <a:prstGeom prst="line">
            <a:avLst/>
          </a:prstGeom>
          <a:ln w="19080">
            <a:solidFill>
              <a:srgbClr val="00ff99"/>
            </a:solidFill>
            <a:round/>
          </a:ln>
        </p:spPr>
        <p:style>
          <a:lnRef idx="1">
            <a:schemeClr val="accent1"/>
          </a:lnRef>
          <a:fillRef idx="0">
            <a:schemeClr val="accent1"/>
          </a:fillRef>
          <a:effectRef idx="0">
            <a:schemeClr val="accent1"/>
          </a:effectRef>
          <a:fontRef idx="minor"/>
        </p:style>
      </p:sp>
      <p:sp>
        <p:nvSpPr>
          <p:cNvPr id="1105" name="Line 3"/>
          <p:cNvSpPr/>
          <p:nvPr/>
        </p:nvSpPr>
        <p:spPr>
          <a:xfrm>
            <a:off x="4267080" y="761760"/>
            <a:ext cx="360" cy="2133720"/>
          </a:xfrm>
          <a:prstGeom prst="line">
            <a:avLst/>
          </a:prstGeom>
          <a:ln>
            <a:round/>
          </a:ln>
        </p:spPr>
        <p:style>
          <a:lnRef idx="1">
            <a:schemeClr val="accent1"/>
          </a:lnRef>
          <a:fillRef idx="0">
            <a:schemeClr val="accent1"/>
          </a:fillRef>
          <a:effectRef idx="0">
            <a:schemeClr val="accent1"/>
          </a:effectRef>
          <a:fontRef idx="minor"/>
        </p:style>
      </p:sp>
    </p:spTree>
  </p:cSld>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Like</a:t>
            </a:r>
            <a:endParaRPr b="0" lang="en-IN" sz="4800" spc="-1" strike="noStrike">
              <a:latin typeface="Arial"/>
            </a:endParaRPr>
          </a:p>
        </p:txBody>
      </p:sp>
      <p:sp>
        <p:nvSpPr>
          <p:cNvPr id="1107" name="CustomShape 2"/>
          <p:cNvSpPr/>
          <p:nvPr/>
        </p:nvSpPr>
        <p:spPr>
          <a:xfrm>
            <a:off x="357120" y="500040"/>
            <a:ext cx="6500520" cy="100404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EMP </a:t>
            </a:r>
            <a:r>
              <a:rPr b="0" lang="en-IN" sz="2000" spc="-1" strike="noStrike">
                <a:solidFill>
                  <a:srgbClr val="0077aa"/>
                </a:solidFill>
                <a:latin typeface="Arial"/>
                <a:ea typeface="Times New Roman"/>
              </a:rPr>
              <a:t>where</a:t>
            </a:r>
            <a:r>
              <a:rPr b="0" lang="en-IN" sz="2000" spc="-1" strike="noStrike">
                <a:solidFill>
                  <a:srgbClr val="000000"/>
                </a:solidFill>
                <a:latin typeface="Arial"/>
                <a:ea typeface="Times New Roman"/>
              </a:rPr>
              <a:t> ename </a:t>
            </a:r>
            <a:r>
              <a:rPr b="0" lang="en-IN" sz="2000" spc="-1" strike="noStrike">
                <a:solidFill>
                  <a:srgbClr val="955e4b"/>
                </a:solidFill>
                <a:latin typeface="Arial"/>
                <a:ea typeface="Times New Roman"/>
              </a:rPr>
              <a:t>=</a:t>
            </a:r>
            <a:r>
              <a:rPr b="0" lang="en-IN" sz="2000" spc="-1" strike="noStrike">
                <a:solidFill>
                  <a:srgbClr val="000000"/>
                </a:solidFill>
                <a:latin typeface="Arial"/>
                <a:ea typeface="Times New Roman"/>
              </a:rPr>
              <a:t> </a:t>
            </a:r>
            <a:r>
              <a:rPr b="0" lang="en-IN" sz="2000" spc="-1" strike="noStrike">
                <a:solidFill>
                  <a:srgbClr val="92d050"/>
                </a:solidFill>
                <a:latin typeface="Arial"/>
                <a:ea typeface="Times New Roman"/>
              </a:rPr>
              <a:t>'smith'</a:t>
            </a:r>
            <a:r>
              <a:rPr b="0" lang="en-IN" sz="2000" spc="-1" strike="noStrike">
                <a:solidFill>
                  <a:srgbClr val="000000"/>
                </a:solidFill>
                <a:latin typeface="Arial"/>
                <a:ea typeface="Times New Roman"/>
              </a:rPr>
              <a:t> or True;</a:t>
            </a:r>
            <a:endParaRPr b="0" lang="en-IN" sz="2000" spc="-1" strike="noStrike">
              <a:latin typeface="Arial"/>
            </a:endParaRPr>
          </a:p>
          <a:p>
            <a:pPr>
              <a:lnSpc>
                <a:spcPct val="150000"/>
              </a:lnSpc>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EMP </a:t>
            </a:r>
            <a:r>
              <a:rPr b="0" lang="en-IN" sz="2000" spc="-1" strike="noStrike">
                <a:solidFill>
                  <a:srgbClr val="0077aa"/>
                </a:solidFill>
                <a:latin typeface="Arial"/>
                <a:ea typeface="Times New Roman"/>
              </a:rPr>
              <a:t>where</a:t>
            </a:r>
            <a:r>
              <a:rPr b="0" lang="en-IN" sz="2000" spc="-1" strike="noStrike">
                <a:solidFill>
                  <a:srgbClr val="000000"/>
                </a:solidFill>
                <a:latin typeface="Arial"/>
                <a:ea typeface="Times New Roman"/>
              </a:rPr>
              <a:t> ename </a:t>
            </a:r>
            <a:r>
              <a:rPr b="0" lang="en-IN" sz="2000" spc="-1" strike="noStrike">
                <a:solidFill>
                  <a:srgbClr val="955e4b"/>
                </a:solidFill>
                <a:latin typeface="Arial"/>
                <a:ea typeface="Times New Roman"/>
              </a:rPr>
              <a:t>in</a:t>
            </a:r>
            <a:r>
              <a:rPr b="0" lang="en-IN" sz="2000" spc="-1" strike="noStrike">
                <a:solidFill>
                  <a:srgbClr val="000000"/>
                </a:solidFill>
                <a:latin typeface="Arial"/>
                <a:ea typeface="Times New Roman"/>
              </a:rPr>
              <a:t> (</a:t>
            </a:r>
            <a:r>
              <a:rPr b="0" lang="en-IN" sz="2000" spc="-1" strike="noStrike">
                <a:solidFill>
                  <a:srgbClr val="92d050"/>
                </a:solidFill>
                <a:latin typeface="Arial"/>
                <a:ea typeface="Times New Roman"/>
              </a:rPr>
              <a:t>'smith'</a:t>
            </a:r>
            <a:r>
              <a:rPr b="0" lang="en-IN" sz="2000" spc="-1" strike="noStrike">
                <a:solidFill>
                  <a:srgbClr val="000000"/>
                </a:solidFill>
                <a:latin typeface="Arial"/>
                <a:ea typeface="Times New Roman"/>
              </a:rPr>
              <a:t>, True);</a:t>
            </a:r>
            <a:endParaRPr b="0" lang="en-IN" sz="2000" spc="-1" strike="noStrike">
              <a:latin typeface="Arial"/>
            </a:endParaRPr>
          </a:p>
        </p:txBody>
      </p:sp>
    </p:spTree>
  </p:cSld>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Like - String Comparison Functions</a:t>
            </a:r>
            <a:endParaRPr b="0" lang="en-IN" sz="3200" spc="-1" strike="noStrike">
              <a:latin typeface="Arial"/>
            </a:endParaRPr>
          </a:p>
        </p:txBody>
      </p:sp>
      <p:sp>
        <p:nvSpPr>
          <p:cNvPr id="1109" name="CustomShape 2"/>
          <p:cNvSpPr/>
          <p:nvPr/>
        </p:nvSpPr>
        <p:spPr>
          <a:xfrm>
            <a:off x="152280" y="99072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expr LIKE pat [ESCAPE 'escape_char']</a:t>
            </a:r>
            <a:endParaRPr b="0" lang="en-IN" sz="2000" spc="-1" strike="noStrike">
              <a:latin typeface="Arial"/>
            </a:endParaRPr>
          </a:p>
        </p:txBody>
      </p:sp>
      <p:sp>
        <p:nvSpPr>
          <p:cNvPr id="1110" name="CustomShape 3"/>
          <p:cNvSpPr/>
          <p:nvPr/>
        </p:nvSpPr>
        <p:spPr>
          <a:xfrm>
            <a:off x="191880" y="666720"/>
            <a:ext cx="988920" cy="39528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000" spc="-1" strike="noStrike">
                <a:solidFill>
                  <a:srgbClr val="d9d9d9"/>
                </a:solidFill>
                <a:latin typeface="Arial"/>
              </a:rPr>
              <a:t>syntax</a:t>
            </a:r>
            <a:endParaRPr b="0" lang="en-IN" sz="2000" spc="-1" strike="noStrike">
              <a:latin typeface="Arial"/>
            </a:endParaRPr>
          </a:p>
        </p:txBody>
      </p:sp>
      <p:sp>
        <p:nvSpPr>
          <p:cNvPr id="1111" name="CustomShape 4"/>
          <p:cNvSpPr/>
          <p:nvPr/>
        </p:nvSpPr>
        <p:spPr>
          <a:xfrm>
            <a:off x="152280" y="1419840"/>
            <a:ext cx="8838720" cy="118548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marL="285840" indent="-285480">
              <a:lnSpc>
                <a:spcPct val="150000"/>
              </a:lnSpc>
              <a:buClr>
                <a:srgbClr val="00ff99"/>
              </a:buClr>
              <a:buFont typeface="Arial"/>
              <a:buChar char="•"/>
            </a:pPr>
            <a:r>
              <a:rPr b="0" lang="en-IN" sz="1600" spc="-1" strike="noStrike">
                <a:solidFill>
                  <a:srgbClr val="00ff99"/>
                </a:solidFill>
                <a:latin typeface="Arial"/>
              </a:rPr>
              <a:t>% matches any number of characters, even zero characters.</a:t>
            </a:r>
            <a:endParaRPr b="0" lang="en-IN" sz="1600" spc="-1" strike="noStrike">
              <a:latin typeface="Arial"/>
            </a:endParaRPr>
          </a:p>
          <a:p>
            <a:pPr marL="285840" indent="-285480">
              <a:lnSpc>
                <a:spcPct val="150000"/>
              </a:lnSpc>
              <a:buClr>
                <a:srgbClr val="00ff99"/>
              </a:buClr>
              <a:buFont typeface="Arial"/>
              <a:buChar char="•"/>
            </a:pPr>
            <a:r>
              <a:rPr b="0" lang="en-IN" sz="1600" spc="-1" strike="noStrike">
                <a:solidFill>
                  <a:srgbClr val="00ff99"/>
                </a:solidFill>
                <a:latin typeface="Arial"/>
              </a:rPr>
              <a:t>_ matches exactly one character.</a:t>
            </a:r>
            <a:endParaRPr b="0" lang="en-IN" sz="1600" spc="-1" strike="noStrike">
              <a:latin typeface="Arial"/>
            </a:endParaRPr>
          </a:p>
          <a:p>
            <a:pPr marL="285840" indent="-285480">
              <a:lnSpc>
                <a:spcPct val="150000"/>
              </a:lnSpc>
              <a:buClr>
                <a:srgbClr val="00ff99"/>
              </a:buClr>
              <a:buFont typeface="Arial"/>
              <a:buChar char="•"/>
            </a:pPr>
            <a:r>
              <a:rPr b="0" lang="en-IN" sz="1600" spc="-1" strike="noStrike">
                <a:solidFill>
                  <a:srgbClr val="00ff99"/>
                </a:solidFill>
                <a:latin typeface="Arial"/>
              </a:rPr>
              <a:t>If we use default escape character '\',  then don’t use ESCAPE keyword.</a:t>
            </a:r>
            <a:endParaRPr b="0" lang="en-IN" sz="1600" spc="-1" strike="noStrike">
              <a:latin typeface="Arial"/>
            </a:endParaRPr>
          </a:p>
        </p:txBody>
      </p:sp>
      <p:sp>
        <p:nvSpPr>
          <p:cNvPr id="1112" name="CustomShape 5"/>
          <p:cNvSpPr/>
          <p:nvPr/>
        </p:nvSpPr>
        <p:spPr>
          <a:xfrm>
            <a:off x="152280" y="2743200"/>
            <a:ext cx="8838720" cy="17355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To test for literal instances of a wildcard character, precede it by the escape character. If you do not specify the ESCAPE character, \ is assumed.</a:t>
            </a:r>
            <a:endParaRPr b="0" lang="en-IN" sz="1800" spc="-1" strike="noStrike">
              <a:latin typeface="Arial"/>
            </a:endParaRPr>
          </a:p>
          <a:p>
            <a:pPr marL="285840" indent="-285480">
              <a:lnSpc>
                <a:spcPct val="150000"/>
              </a:lnSpc>
              <a:buClr>
                <a:srgbClr val="000000"/>
              </a:buClr>
              <a:buFont typeface="Arial"/>
              <a:buChar char="•"/>
            </a:pPr>
            <a:r>
              <a:rPr b="0" lang="en-IN" sz="1800" spc="-1" strike="noStrike">
                <a:solidFill>
                  <a:srgbClr val="000000"/>
                </a:solidFill>
                <a:latin typeface="Gill Sans MT"/>
              </a:rPr>
              <a:t>\% matches one % character.</a:t>
            </a:r>
            <a:endParaRPr b="0" lang="en-IN" sz="1800" spc="-1" strike="noStrike">
              <a:latin typeface="Arial"/>
            </a:endParaRPr>
          </a:p>
          <a:p>
            <a:pPr marL="285840" indent="-285480">
              <a:lnSpc>
                <a:spcPct val="150000"/>
              </a:lnSpc>
              <a:buClr>
                <a:srgbClr val="000000"/>
              </a:buClr>
              <a:buFont typeface="Arial"/>
              <a:buChar char="•"/>
            </a:pPr>
            <a:r>
              <a:rPr b="0" lang="en-IN" sz="1800" spc="-1" strike="noStrike">
                <a:solidFill>
                  <a:srgbClr val="000000"/>
                </a:solidFill>
                <a:latin typeface="Gill Sans MT"/>
              </a:rPr>
              <a:t>\_ matches one _ character.</a:t>
            </a:r>
            <a:endParaRPr b="0" lang="en-IN" sz="1800" spc="-1" strike="noStrike">
              <a:latin typeface="Arial"/>
            </a:endParaRPr>
          </a:p>
        </p:txBody>
      </p:sp>
      <p:sp>
        <p:nvSpPr>
          <p:cNvPr id="1113" name="CustomShape 6"/>
          <p:cNvSpPr/>
          <p:nvPr/>
        </p:nvSpPr>
        <p:spPr>
          <a:xfrm>
            <a:off x="3809880" y="3581280"/>
            <a:ext cx="5252760" cy="1186920"/>
          </a:xfrm>
          <a:prstGeom prst="rect">
            <a:avLst/>
          </a:prstGeom>
          <a:solidFill>
            <a:schemeClr val="bg1"/>
          </a:solidFill>
          <a:ln w="22320">
            <a:solidFill>
              <a:schemeClr val="accent3">
                <a:lumMod val="50000"/>
              </a:schemeClr>
            </a:solidFill>
            <a:round/>
          </a:ln>
        </p:spPr>
        <p:style>
          <a:lnRef idx="0"/>
          <a:fillRef idx="0"/>
          <a:effectRef idx="0"/>
          <a:fontRef idx="minor"/>
        </p:style>
        <p:txBody>
          <a:bodyPr lIns="90000" rIns="90000" tIns="45000" bIns="45000"/>
          <a:p>
            <a:pPr algn="just">
              <a:lnSpc>
                <a:spcPct val="100000"/>
              </a:lnSpc>
            </a:pPr>
            <a:r>
              <a:rPr b="0" lang="en-IN" sz="1800" spc="-1" strike="noStrike">
                <a:solidFill>
                  <a:srgbClr val="005e74"/>
                </a:solidFill>
                <a:latin typeface="Gill Sans MT"/>
              </a:rPr>
              <a:t>The ESCAPE keyword is used to escape pattern matching characters such as the (%) percentage and underscore (_) if they form part of the data.</a:t>
            </a:r>
            <a:endParaRPr b="0" lang="en-IN" sz="1800" spc="-1" strike="noStrike">
              <a:latin typeface="Arial"/>
            </a:endParaRPr>
          </a:p>
        </p:txBody>
      </p:sp>
      <p:pic>
        <p:nvPicPr>
          <p:cNvPr id="1114" name="Picture 5" descr=""/>
          <p:cNvPicPr/>
          <p:nvPr/>
        </p:nvPicPr>
        <p:blipFill>
          <a:blip r:embed="rId1"/>
          <a:stretch/>
        </p:blipFill>
        <p:spPr>
          <a:xfrm>
            <a:off x="127080" y="4653000"/>
            <a:ext cx="4002480" cy="786960"/>
          </a:xfrm>
          <a:prstGeom prst="rect">
            <a:avLst/>
          </a:prstGeom>
          <a:ln>
            <a:noFill/>
          </a:ln>
        </p:spPr>
      </p:pic>
      <p:pic>
        <p:nvPicPr>
          <p:cNvPr id="1115" name="Picture 7" descr=""/>
          <p:cNvPicPr/>
          <p:nvPr/>
        </p:nvPicPr>
        <p:blipFill>
          <a:blip r:embed="rId2"/>
          <a:stretch/>
        </p:blipFill>
        <p:spPr>
          <a:xfrm>
            <a:off x="4208400" y="5304240"/>
            <a:ext cx="4782600" cy="939600"/>
          </a:xfrm>
          <a:prstGeom prst="rect">
            <a:avLst/>
          </a:prstGeom>
          <a:ln>
            <a:noFill/>
          </a:ln>
        </p:spPr>
      </p:pic>
    </p:spTree>
  </p:cSld>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1" i="1" lang="en-IN" sz="4800" spc="-1" strike="noStrike">
                <a:solidFill>
                  <a:srgbClr val="dc525c"/>
                </a:solidFill>
                <a:latin typeface="Segoe UI Light"/>
              </a:rPr>
              <a:t>SELECT …</a:t>
            </a:r>
            <a:r>
              <a:rPr b="0" lang="en-IN" sz="4800" spc="-1" strike="noStrike">
                <a:solidFill>
                  <a:srgbClr val="dc525c"/>
                </a:solidFill>
                <a:latin typeface="Segoe UI Light"/>
              </a:rPr>
              <a:t> </a:t>
            </a:r>
            <a:r>
              <a:rPr b="1" i="1" lang="en-IN" sz="4800" spc="-1" strike="noStrike">
                <a:solidFill>
                  <a:srgbClr val="dc525c"/>
                </a:solidFill>
                <a:latin typeface="Segoe UI Light"/>
              </a:rPr>
              <a:t>expressions</a:t>
            </a:r>
            <a:endParaRPr b="0" lang="en-IN" sz="4800" spc="-1" strike="noStrike">
              <a:latin typeface="Arial"/>
            </a:endParaRPr>
          </a:p>
        </p:txBody>
      </p:sp>
    </p:spTree>
  </p:cSld>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expressions</a:t>
            </a:r>
            <a:endParaRPr b="0" lang="en-IN" sz="3200" spc="-1" strike="noStrike">
              <a:latin typeface="Arial"/>
            </a:endParaRPr>
          </a:p>
        </p:txBody>
      </p:sp>
      <p:sp>
        <p:nvSpPr>
          <p:cNvPr id="1118" name="CustomShape 2"/>
          <p:cNvSpPr/>
          <p:nvPr/>
        </p:nvSpPr>
        <p:spPr>
          <a:xfrm>
            <a:off x="152280" y="134964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expressions,... from &lt;table_references&gt;</a:t>
            </a:r>
            <a:endParaRPr b="0" lang="en-IN" sz="2000" spc="-1" strike="noStrike">
              <a:latin typeface="Arial"/>
            </a:endParaRPr>
          </a:p>
        </p:txBody>
      </p:sp>
      <p:sp>
        <p:nvSpPr>
          <p:cNvPr id="1119" name="CustomShape 3"/>
          <p:cNvSpPr/>
          <p:nvPr/>
        </p:nvSpPr>
        <p:spPr>
          <a:xfrm>
            <a:off x="189720" y="663840"/>
            <a:ext cx="2770560" cy="51696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800" spc="-1" strike="noStrike">
                <a:solidFill>
                  <a:srgbClr val="000000"/>
                </a:solidFill>
                <a:latin typeface="Arial"/>
              </a:rPr>
              <a:t>SELECT</a:t>
            </a:r>
            <a:r>
              <a:rPr b="1" i="1" lang="en-IN" sz="1800" spc="-1" strike="noStrike">
                <a:solidFill>
                  <a:srgbClr val="000000"/>
                </a:solidFill>
                <a:latin typeface="Arial"/>
              </a:rPr>
              <a:t> </a:t>
            </a:r>
            <a:r>
              <a:rPr b="1" i="1" lang="en-IN" sz="2800" spc="-1" strike="noStrike">
                <a:solidFill>
                  <a:srgbClr val="000000"/>
                </a:solidFill>
                <a:latin typeface="Arial"/>
              </a:rPr>
              <a:t>syntax</a:t>
            </a:r>
            <a:endParaRPr b="0" lang="en-IN" sz="2800" spc="-1" strike="noStrike">
              <a:latin typeface="Arial"/>
            </a:endParaRPr>
          </a:p>
        </p:txBody>
      </p:sp>
      <p:sp>
        <p:nvSpPr>
          <p:cNvPr id="1120" name="CustomShape 4"/>
          <p:cNvSpPr/>
          <p:nvPr/>
        </p:nvSpPr>
        <p:spPr>
          <a:xfrm>
            <a:off x="152280" y="1771560"/>
            <a:ext cx="8762760" cy="10047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ename, </a:t>
            </a:r>
            <a:r>
              <a:rPr b="0" lang="en-IN" sz="2000" spc="-1" strike="noStrike">
                <a:solidFill>
                  <a:srgbClr val="dd4a68"/>
                </a:solidFill>
                <a:latin typeface="Arial"/>
                <a:ea typeface="Times New Roman"/>
              </a:rPr>
              <a:t>ename = ename </a:t>
            </a:r>
            <a:r>
              <a:rPr b="0" lang="en-IN" sz="2000" spc="-1" strike="noStrike">
                <a:solidFill>
                  <a:srgbClr val="0077aa"/>
                </a:solidFill>
                <a:latin typeface="Arial"/>
                <a:ea typeface="Times New Roman"/>
              </a:rPr>
              <a:t>from </a:t>
            </a:r>
            <a:r>
              <a:rPr b="0" lang="en-IN" sz="2000" spc="-1" strike="noStrike">
                <a:solidFill>
                  <a:srgbClr val="000000"/>
                </a:solidFill>
                <a:latin typeface="Arial"/>
                <a:ea typeface="Times New Roman"/>
              </a:rPr>
              <a:t>EMP;</a:t>
            </a:r>
            <a:endParaRPr b="0" lang="en-IN" sz="2000" spc="-1" strike="noStrike">
              <a:latin typeface="Arial"/>
            </a:endParaRPr>
          </a:p>
          <a:p>
            <a:pPr marL="343080" indent="-342720">
              <a:lnSpc>
                <a:spcPct val="150000"/>
              </a:lnSpc>
              <a:buClr>
                <a:srgbClr val="0077aa"/>
              </a:buClr>
              <a:buFont typeface="Arial"/>
              <a:buChar char="•"/>
            </a:pP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ename, </a:t>
            </a:r>
            <a:r>
              <a:rPr b="0" lang="en-IN" sz="2000" spc="-1" strike="noStrike">
                <a:solidFill>
                  <a:srgbClr val="dd4a68"/>
                </a:solidFill>
                <a:latin typeface="Arial"/>
                <a:ea typeface="Times New Roman"/>
              </a:rPr>
              <a:t>ename = </a:t>
            </a:r>
            <a:r>
              <a:rPr b="0" lang="en-IN" sz="2000" spc="-1" strike="noStrike">
                <a:solidFill>
                  <a:srgbClr val="92d050"/>
                </a:solidFill>
                <a:latin typeface="Arial"/>
                <a:ea typeface="Times New Roman"/>
              </a:rPr>
              <a:t>'smith'</a:t>
            </a:r>
            <a:r>
              <a:rPr b="0" lang="en-IN" sz="2000" spc="-1" strike="noStrike">
                <a:solidFill>
                  <a:srgbClr val="dd4a68"/>
                </a:solidFill>
                <a:latin typeface="Arial"/>
                <a:ea typeface="Times New Roman"/>
              </a:rPr>
              <a:t> </a:t>
            </a:r>
            <a:r>
              <a:rPr b="0" lang="en-IN" sz="2000" spc="-1" strike="noStrike">
                <a:solidFill>
                  <a:srgbClr val="0077aa"/>
                </a:solidFill>
                <a:latin typeface="Arial"/>
                <a:ea typeface="Times New Roman"/>
              </a:rPr>
              <a:t>from </a:t>
            </a:r>
            <a:r>
              <a:rPr b="0" lang="en-IN" sz="2000" spc="-1" strike="noStrike">
                <a:solidFill>
                  <a:srgbClr val="000000"/>
                </a:solidFill>
                <a:latin typeface="Arial"/>
                <a:ea typeface="Times New Roman"/>
              </a:rPr>
              <a:t>EMP;</a:t>
            </a:r>
            <a:endParaRPr b="0" lang="en-IN" sz="2000" spc="-1" strike="noStrike">
              <a:latin typeface="Arial"/>
            </a:endParaRPr>
          </a:p>
        </p:txBody>
      </p:sp>
    </p:spTree>
  </p:cSld>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400" spc="-1" strike="noStrike">
                <a:solidFill>
                  <a:srgbClr val="dc525c"/>
                </a:solidFill>
                <a:latin typeface="Segoe UI Light"/>
              </a:rPr>
              <a:t>GROUP BY Clause</a:t>
            </a:r>
            <a:endParaRPr b="0" lang="en-IN" sz="4400" spc="-1" strike="noStrike">
              <a:latin typeface="Arial"/>
            </a:endParaRPr>
          </a:p>
        </p:txBody>
      </p:sp>
      <p:sp>
        <p:nvSpPr>
          <p:cNvPr id="1122" name="CustomShape 2"/>
          <p:cNvSpPr/>
          <p:nvPr/>
        </p:nvSpPr>
        <p:spPr>
          <a:xfrm>
            <a:off x="152280" y="228600"/>
            <a:ext cx="8838720" cy="1310040"/>
          </a:xfrm>
          <a:prstGeom prst="rect">
            <a:avLst/>
          </a:prstGeom>
          <a:solidFill>
            <a:srgbClr val="e8f97f"/>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2000" spc="-1" strike="noStrike">
                <a:solidFill>
                  <a:srgbClr val="000000"/>
                </a:solidFill>
                <a:latin typeface="Segoe UI Light"/>
              </a:rPr>
              <a:t>Standard SQL does not allow you to use an alias in the GROUP BY clause, however, MySQL supports this.</a:t>
            </a:r>
            <a:endParaRPr b="0" lang="en-IN" sz="2000" spc="-1" strike="noStrike">
              <a:latin typeface="Arial"/>
            </a:endParaRPr>
          </a:p>
          <a:p>
            <a:pPr marL="343080" indent="-342720">
              <a:lnSpc>
                <a:spcPct val="100000"/>
              </a:lnSpc>
              <a:buClr>
                <a:srgbClr val="000000"/>
              </a:buClr>
              <a:buFont typeface="Arial"/>
              <a:buChar char="•"/>
            </a:pPr>
            <a:r>
              <a:rPr b="0" lang="en-IN" sz="2000" spc="-1" strike="noStrike">
                <a:solidFill>
                  <a:srgbClr val="000000"/>
                </a:solidFill>
                <a:latin typeface="Segoe UI Light"/>
              </a:rPr>
              <a:t>MySQL also allows you to sort the groups in ascending or descending orders while the standard SQL does not.</a:t>
            </a:r>
            <a:endParaRPr b="0" lang="en-IN" sz="2000" spc="-1" strike="noStrike">
              <a:latin typeface="Arial"/>
            </a:endParaRPr>
          </a:p>
        </p:txBody>
      </p:sp>
      <p:sp>
        <p:nvSpPr>
          <p:cNvPr id="1123" name="CustomShape 3"/>
          <p:cNvSpPr/>
          <p:nvPr/>
        </p:nvSpPr>
        <p:spPr>
          <a:xfrm>
            <a:off x="152280" y="3420000"/>
            <a:ext cx="8838720" cy="913320"/>
          </a:xfrm>
          <a:prstGeom prst="rect">
            <a:avLst/>
          </a:prstGeom>
          <a:noFill/>
          <a:ln>
            <a:noFill/>
          </a:ln>
        </p:spPr>
        <p:style>
          <a:lnRef idx="0"/>
          <a:fillRef idx="0"/>
          <a:effectRef idx="0"/>
          <a:fontRef idx="minor"/>
        </p:style>
        <p:txBody>
          <a:bodyPr lIns="90000" rIns="90000" tIns="45000" bIns="45000"/>
          <a:p>
            <a:pPr marL="285840" indent="-285480">
              <a:lnSpc>
                <a:spcPct val="150000"/>
              </a:lnSpc>
              <a:buClr>
                <a:srgbClr val="0077aa"/>
              </a:buClr>
              <a:buFont typeface="Arial"/>
              <a:buChar char="•"/>
            </a:pPr>
            <a:r>
              <a:rPr b="0" lang="en-IN" sz="1800" spc="-1" strike="noStrike">
                <a:solidFill>
                  <a:srgbClr val="0077aa"/>
                </a:solidFill>
                <a:latin typeface="Courier New"/>
              </a:rPr>
              <a:t>SELECT</a:t>
            </a:r>
            <a:r>
              <a:rPr b="0" lang="en-IN" sz="1800" spc="-1" strike="noStrike">
                <a:solidFill>
                  <a:srgbClr val="000000"/>
                </a:solidFill>
                <a:latin typeface="Courier New"/>
              </a:rPr>
              <a:t> id </a:t>
            </a:r>
            <a:r>
              <a:rPr b="0" lang="en-IN" sz="1800" spc="-1" strike="noStrike">
                <a:solidFill>
                  <a:srgbClr val="0077aa"/>
                </a:solidFill>
                <a:latin typeface="Courier New"/>
              </a:rPr>
              <a:t>AS</a:t>
            </a:r>
            <a:r>
              <a:rPr b="0" lang="en-IN" sz="1800" spc="-1" strike="noStrike">
                <a:solidFill>
                  <a:srgbClr val="000000"/>
                </a:solidFill>
                <a:latin typeface="Courier New"/>
              </a:rPr>
              <a:t> </a:t>
            </a:r>
            <a:r>
              <a:rPr b="0" lang="en-IN" sz="1800" spc="-1" strike="noStrike">
                <a:solidFill>
                  <a:srgbClr val="669900"/>
                </a:solidFill>
                <a:latin typeface="Courier New"/>
              </a:rPr>
              <a:t>'a'</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dd4a68"/>
                </a:solidFill>
                <a:latin typeface="Courier New"/>
              </a:rPr>
              <a:t>COUNT</a:t>
            </a:r>
            <a:r>
              <a:rPr b="0" lang="en-IN" sz="1800" spc="-1" strike="noStrike">
                <a:solidFill>
                  <a:srgbClr val="999999"/>
                </a:solidFill>
                <a:latin typeface="Courier New"/>
              </a:rPr>
              <a:t>(</a:t>
            </a:r>
            <a:r>
              <a:rPr b="0" lang="en-IN" sz="1800" spc="-1" strike="noStrike">
                <a:solidFill>
                  <a:srgbClr val="a67f59"/>
                </a:solidFill>
                <a:latin typeface="Courier New"/>
              </a:rPr>
              <a:t>*</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AS</a:t>
            </a:r>
            <a:r>
              <a:rPr b="0" lang="en-IN" sz="1800" spc="-1" strike="noStrike">
                <a:solidFill>
                  <a:srgbClr val="000000"/>
                </a:solidFill>
                <a:latin typeface="Courier New"/>
              </a:rPr>
              <a:t> cnt </a:t>
            </a:r>
            <a:r>
              <a:rPr b="0" lang="en-IN" sz="1800" spc="-1" strike="noStrike">
                <a:solidFill>
                  <a:srgbClr val="0077aa"/>
                </a:solidFill>
                <a:latin typeface="Courier New"/>
              </a:rPr>
              <a:t>FROM</a:t>
            </a:r>
            <a:r>
              <a:rPr b="0" lang="en-IN" sz="1800" spc="-1" strike="noStrike">
                <a:solidFill>
                  <a:srgbClr val="000000"/>
                </a:solidFill>
                <a:latin typeface="Courier New"/>
              </a:rPr>
              <a:t> </a:t>
            </a:r>
            <a:r>
              <a:rPr b="0" i="1" lang="en-IN" sz="1800" spc="-1" strike="noStrike">
                <a:solidFill>
                  <a:srgbClr val="000000"/>
                </a:solidFill>
                <a:latin typeface="Courier New"/>
              </a:rPr>
              <a:t>tbl_name</a:t>
            </a:r>
            <a:r>
              <a:rPr b="0" lang="en-IN" sz="1800" spc="-1" strike="noStrike">
                <a:solidFill>
                  <a:srgbClr val="000000"/>
                </a:solidFill>
                <a:latin typeface="Courier New"/>
              </a:rPr>
              <a:t> </a:t>
            </a:r>
            <a:r>
              <a:rPr b="0" lang="en-IN" sz="1800" spc="-1" strike="noStrike">
                <a:solidFill>
                  <a:srgbClr val="0077aa"/>
                </a:solidFill>
                <a:latin typeface="Courier New"/>
              </a:rPr>
              <a:t>GROUP</a:t>
            </a:r>
            <a:r>
              <a:rPr b="0" lang="en-IN" sz="1800" spc="-1" strike="noStrike">
                <a:solidFill>
                  <a:srgbClr val="000000"/>
                </a:solidFill>
                <a:latin typeface="Courier New"/>
              </a:rPr>
              <a:t> </a:t>
            </a:r>
            <a:r>
              <a:rPr b="0" lang="en-IN" sz="1800" spc="-1" strike="noStrike">
                <a:solidFill>
                  <a:srgbClr val="0077aa"/>
                </a:solidFill>
                <a:latin typeface="Courier New"/>
              </a:rPr>
              <a:t>BY</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a</a:t>
            </a:r>
            <a:r>
              <a:rPr b="0" lang="en-IN" sz="1800" spc="-1" strike="noStrike">
                <a:solidFill>
                  <a:srgbClr val="999999"/>
                </a:solidFill>
                <a:latin typeface="Courier New"/>
              </a:rPr>
              <a:t>`;</a:t>
            </a:r>
            <a:endParaRPr b="0" lang="en-IN" sz="1800" spc="-1" strike="noStrike">
              <a:latin typeface="Arial"/>
            </a:endParaRPr>
          </a:p>
          <a:p>
            <a:pPr marL="285840" indent="-285480">
              <a:lnSpc>
                <a:spcPct val="150000"/>
              </a:lnSpc>
              <a:buClr>
                <a:srgbClr val="0077aa"/>
              </a:buClr>
              <a:buFont typeface="Arial"/>
              <a:buChar char="•"/>
            </a:pPr>
            <a:r>
              <a:rPr b="0" lang="en-IN" sz="1800" spc="-1" strike="noStrike">
                <a:solidFill>
                  <a:srgbClr val="0077aa"/>
                </a:solidFill>
                <a:latin typeface="Courier New"/>
              </a:rPr>
              <a:t>SELECT</a:t>
            </a:r>
            <a:r>
              <a:rPr b="0" lang="en-IN" sz="1800" spc="-1" strike="noStrike">
                <a:solidFill>
                  <a:srgbClr val="000000"/>
                </a:solidFill>
                <a:latin typeface="Courier New"/>
              </a:rPr>
              <a:t> id </a:t>
            </a:r>
            <a:r>
              <a:rPr b="0" lang="en-IN" sz="1800" spc="-1" strike="noStrike">
                <a:solidFill>
                  <a:srgbClr val="0077aa"/>
                </a:solidFill>
                <a:latin typeface="Courier New"/>
              </a:rPr>
              <a:t>AS</a:t>
            </a:r>
            <a:r>
              <a:rPr b="0" lang="en-IN" sz="1800" spc="-1" strike="noStrike">
                <a:solidFill>
                  <a:srgbClr val="000000"/>
                </a:solidFill>
                <a:latin typeface="Courier New"/>
              </a:rPr>
              <a:t> </a:t>
            </a:r>
            <a:r>
              <a:rPr b="0" lang="en-IN" sz="1800" spc="-1" strike="noStrike">
                <a:solidFill>
                  <a:srgbClr val="669900"/>
                </a:solidFill>
                <a:latin typeface="Courier New"/>
              </a:rPr>
              <a:t>'a'</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dd4a68"/>
                </a:solidFill>
                <a:latin typeface="Courier New"/>
              </a:rPr>
              <a:t>COUNT</a:t>
            </a:r>
            <a:r>
              <a:rPr b="0" lang="en-IN" sz="1800" spc="-1" strike="noStrike">
                <a:solidFill>
                  <a:srgbClr val="999999"/>
                </a:solidFill>
                <a:latin typeface="Courier New"/>
              </a:rPr>
              <a:t>(</a:t>
            </a:r>
            <a:r>
              <a:rPr b="0" lang="en-IN" sz="1800" spc="-1" strike="noStrike">
                <a:solidFill>
                  <a:srgbClr val="a67f59"/>
                </a:solidFill>
                <a:latin typeface="Courier New"/>
              </a:rPr>
              <a:t>*</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AS</a:t>
            </a:r>
            <a:r>
              <a:rPr b="0" lang="en-IN" sz="1800" spc="-1" strike="noStrike">
                <a:solidFill>
                  <a:srgbClr val="000000"/>
                </a:solidFill>
                <a:latin typeface="Courier New"/>
              </a:rPr>
              <a:t> cnt </a:t>
            </a:r>
            <a:r>
              <a:rPr b="0" lang="en-IN" sz="1800" spc="-1" strike="noStrike">
                <a:solidFill>
                  <a:srgbClr val="0077aa"/>
                </a:solidFill>
                <a:latin typeface="Courier New"/>
              </a:rPr>
              <a:t>FROM</a:t>
            </a:r>
            <a:r>
              <a:rPr b="0" lang="en-IN" sz="1800" spc="-1" strike="noStrike">
                <a:solidFill>
                  <a:srgbClr val="000000"/>
                </a:solidFill>
                <a:latin typeface="Courier New"/>
              </a:rPr>
              <a:t> </a:t>
            </a:r>
            <a:r>
              <a:rPr b="0" i="1" lang="en-IN" sz="1800" spc="-1" strike="noStrike">
                <a:solidFill>
                  <a:srgbClr val="000000"/>
                </a:solidFill>
                <a:latin typeface="Courier New"/>
              </a:rPr>
              <a:t>tbl_name</a:t>
            </a:r>
            <a:r>
              <a:rPr b="0" lang="en-IN" sz="1800" spc="-1" strike="noStrike">
                <a:solidFill>
                  <a:srgbClr val="000000"/>
                </a:solidFill>
                <a:latin typeface="Courier New"/>
              </a:rPr>
              <a:t> </a:t>
            </a:r>
            <a:r>
              <a:rPr b="0" lang="en-IN" sz="1800" spc="-1" strike="noStrike">
                <a:solidFill>
                  <a:srgbClr val="0077aa"/>
                </a:solidFill>
                <a:latin typeface="Courier New"/>
              </a:rPr>
              <a:t>GROUP</a:t>
            </a:r>
            <a:r>
              <a:rPr b="0" lang="en-IN" sz="1800" spc="-1" strike="noStrike">
                <a:solidFill>
                  <a:srgbClr val="000000"/>
                </a:solidFill>
                <a:latin typeface="Courier New"/>
              </a:rPr>
              <a:t> </a:t>
            </a:r>
            <a:r>
              <a:rPr b="0" lang="en-IN" sz="1800" spc="-1" strike="noStrike">
                <a:solidFill>
                  <a:srgbClr val="0077aa"/>
                </a:solidFill>
                <a:latin typeface="Courier New"/>
              </a:rPr>
              <a:t>BY</a:t>
            </a:r>
            <a:r>
              <a:rPr b="0" lang="en-IN" sz="1800" spc="-1" strike="noStrike">
                <a:solidFill>
                  <a:srgbClr val="000000"/>
                </a:solidFill>
                <a:latin typeface="Courier New"/>
              </a:rPr>
              <a:t> </a:t>
            </a:r>
            <a:r>
              <a:rPr b="0" lang="en-IN" sz="1800" spc="-1" strike="noStrike">
                <a:solidFill>
                  <a:srgbClr val="669900"/>
                </a:solidFill>
                <a:latin typeface="Courier New"/>
              </a:rPr>
              <a:t>'a'</a:t>
            </a:r>
            <a:r>
              <a:rPr b="0" lang="en-IN" sz="1800" spc="-1" strike="noStrike">
                <a:solidFill>
                  <a:srgbClr val="999999"/>
                </a:solidFill>
                <a:latin typeface="Courier New"/>
              </a:rPr>
              <a:t>;</a:t>
            </a:r>
            <a:endParaRPr b="0" lang="en-IN" sz="1800" spc="-1" strike="noStrike">
              <a:latin typeface="Arial"/>
            </a:endParaRPr>
          </a:p>
        </p:txBody>
      </p:sp>
      <p:pic>
        <p:nvPicPr>
          <p:cNvPr id="1124" name="Picture 3" descr=""/>
          <p:cNvPicPr/>
          <p:nvPr/>
        </p:nvPicPr>
        <p:blipFill>
          <a:blip r:embed="rId1"/>
          <a:stretch/>
        </p:blipFill>
        <p:spPr>
          <a:xfrm>
            <a:off x="76320" y="4267080"/>
            <a:ext cx="5028840" cy="2451600"/>
          </a:xfrm>
          <a:prstGeom prst="rect">
            <a:avLst/>
          </a:prstGeom>
          <a:ln>
            <a:noFill/>
          </a:ln>
        </p:spPr>
      </p:pic>
      <p:sp>
        <p:nvSpPr>
          <p:cNvPr id="1125" name="CustomShape 4"/>
          <p:cNvSpPr/>
          <p:nvPr/>
        </p:nvSpPr>
        <p:spPr>
          <a:xfrm>
            <a:off x="76320" y="1602360"/>
            <a:ext cx="883872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ff0000"/>
                </a:solidFill>
                <a:latin typeface="Cambria"/>
              </a:rPr>
              <a:t>DISTINCT (if used outside an aggregation function) that is superfluous.</a:t>
            </a:r>
            <a:endParaRPr b="0" lang="en-IN" sz="2000" spc="-1" strike="noStrike">
              <a:latin typeface="Arial"/>
            </a:endParaRPr>
          </a:p>
        </p:txBody>
      </p:sp>
      <p:pic>
        <p:nvPicPr>
          <p:cNvPr id="1126" name="Picture 8" descr=""/>
          <p:cNvPicPr/>
          <p:nvPr/>
        </p:nvPicPr>
        <p:blipFill>
          <a:blip r:embed="rId2"/>
          <a:stretch/>
        </p:blipFill>
        <p:spPr>
          <a:xfrm>
            <a:off x="108720" y="2040480"/>
            <a:ext cx="8743680" cy="495000"/>
          </a:xfrm>
          <a:prstGeom prst="rect">
            <a:avLst/>
          </a:prstGeom>
          <a:ln>
            <a:noFill/>
          </a:ln>
        </p:spPr>
      </p:pic>
      <p:pic>
        <p:nvPicPr>
          <p:cNvPr id="1127" name="Picture 9" descr=""/>
          <p:cNvPicPr/>
          <p:nvPr/>
        </p:nvPicPr>
        <p:blipFill>
          <a:blip r:embed="rId3"/>
          <a:stretch/>
        </p:blipFill>
        <p:spPr>
          <a:xfrm>
            <a:off x="137520" y="2544120"/>
            <a:ext cx="8686440" cy="533160"/>
          </a:xfrm>
          <a:prstGeom prst="rect">
            <a:avLst/>
          </a:prstGeom>
          <a:ln>
            <a:noFill/>
          </a:ln>
        </p:spPr>
      </p:pic>
    </p:spTree>
  </p:cSld>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400" spc="-1" strike="noStrike">
                <a:solidFill>
                  <a:srgbClr val="dc525c"/>
                </a:solidFill>
                <a:latin typeface="Segoe UI Light"/>
              </a:rPr>
              <a:t>GROUP BY Clause with DISTINCT</a:t>
            </a:r>
            <a:endParaRPr b="0" lang="en-IN" sz="4400" spc="-1" strike="noStrike">
              <a:latin typeface="Arial"/>
            </a:endParaRPr>
          </a:p>
        </p:txBody>
      </p:sp>
      <p:sp>
        <p:nvSpPr>
          <p:cNvPr id="1129" name="CustomShape 2"/>
          <p:cNvSpPr/>
          <p:nvPr/>
        </p:nvSpPr>
        <p:spPr>
          <a:xfrm>
            <a:off x="152280" y="228600"/>
            <a:ext cx="8838720" cy="1310040"/>
          </a:xfrm>
          <a:prstGeom prst="rect">
            <a:avLst/>
          </a:prstGeom>
          <a:solidFill>
            <a:srgbClr val="e8f97f"/>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2000" spc="-1" strike="noStrike">
                <a:solidFill>
                  <a:srgbClr val="000000"/>
                </a:solidFill>
                <a:latin typeface="Segoe UI Light"/>
              </a:rPr>
              <a:t>Standard SQL does not allow you to use an alias in the GROUP BY clause, however, MySQL supports this.</a:t>
            </a:r>
            <a:endParaRPr b="0" lang="en-IN" sz="2000" spc="-1" strike="noStrike">
              <a:latin typeface="Arial"/>
            </a:endParaRPr>
          </a:p>
          <a:p>
            <a:pPr marL="343080" indent="-342720">
              <a:lnSpc>
                <a:spcPct val="100000"/>
              </a:lnSpc>
              <a:buClr>
                <a:srgbClr val="000000"/>
              </a:buClr>
              <a:buFont typeface="Arial"/>
              <a:buChar char="•"/>
            </a:pPr>
            <a:r>
              <a:rPr b="0" lang="en-IN" sz="2000" spc="-1" strike="noStrike">
                <a:solidFill>
                  <a:srgbClr val="000000"/>
                </a:solidFill>
                <a:latin typeface="Segoe UI Light"/>
              </a:rPr>
              <a:t>MySQL also allows you to sort the groups in ascending or descending orders while the standard SQL does not.</a:t>
            </a:r>
            <a:endParaRPr b="0" lang="en-IN" sz="2000" spc="-1" strike="noStrike">
              <a:latin typeface="Arial"/>
            </a:endParaRPr>
          </a:p>
        </p:txBody>
      </p:sp>
      <p:sp>
        <p:nvSpPr>
          <p:cNvPr id="1130" name="CustomShape 3"/>
          <p:cNvSpPr/>
          <p:nvPr/>
        </p:nvSpPr>
        <p:spPr>
          <a:xfrm>
            <a:off x="71280" y="3411360"/>
            <a:ext cx="9000720" cy="790200"/>
          </a:xfrm>
          <a:prstGeom prst="rect">
            <a:avLst/>
          </a:prstGeom>
          <a:noFill/>
          <a:ln>
            <a:noFill/>
          </a:ln>
        </p:spPr>
        <p:style>
          <a:lnRef idx="0"/>
          <a:fillRef idx="0"/>
          <a:effectRef idx="0"/>
          <a:fontRef idx="minor"/>
        </p:style>
        <p:txBody>
          <a:bodyPr lIns="90000" rIns="90000" tIns="45000" bIns="45000"/>
          <a:p>
            <a:pPr>
              <a:lnSpc>
                <a:spcPct val="100000"/>
              </a:lnSpc>
            </a:pPr>
            <a:r>
              <a:rPr b="0" lang="en-IN" sz="2300" spc="-1" strike="noStrike">
                <a:solidFill>
                  <a:srgbClr val="ff0000"/>
                </a:solidFill>
                <a:latin typeface="Cambria"/>
              </a:rPr>
              <a:t>DISTINCT (if used outside an aggregation function) that is superfluous.</a:t>
            </a:r>
            <a:endParaRPr b="0" lang="en-IN" sz="2300" spc="-1" strike="noStrike">
              <a:latin typeface="Arial"/>
            </a:endParaRPr>
          </a:p>
        </p:txBody>
      </p:sp>
      <p:grpSp>
        <p:nvGrpSpPr>
          <p:cNvPr id="1131" name="Group 4"/>
          <p:cNvGrpSpPr/>
          <p:nvPr/>
        </p:nvGrpSpPr>
        <p:grpSpPr>
          <a:xfrm>
            <a:off x="457200" y="4482720"/>
            <a:ext cx="8196480" cy="1017720"/>
            <a:chOff x="457200" y="4482720"/>
            <a:chExt cx="8196480" cy="1017720"/>
          </a:xfrm>
        </p:grpSpPr>
        <p:pic>
          <p:nvPicPr>
            <p:cNvPr id="1132" name="Picture 8" descr=""/>
            <p:cNvPicPr/>
            <p:nvPr/>
          </p:nvPicPr>
          <p:blipFill>
            <a:blip r:embed="rId1"/>
            <a:stretch/>
          </p:blipFill>
          <p:spPr>
            <a:xfrm>
              <a:off x="457200" y="4482720"/>
              <a:ext cx="8196480" cy="486000"/>
            </a:xfrm>
            <a:prstGeom prst="rect">
              <a:avLst/>
            </a:prstGeom>
            <a:ln>
              <a:noFill/>
            </a:ln>
          </p:spPr>
        </p:pic>
        <p:pic>
          <p:nvPicPr>
            <p:cNvPr id="1133" name="Picture 9" descr=""/>
            <p:cNvPicPr/>
            <p:nvPr/>
          </p:nvPicPr>
          <p:blipFill>
            <a:blip r:embed="rId2"/>
            <a:stretch/>
          </p:blipFill>
          <p:spPr>
            <a:xfrm>
              <a:off x="483840" y="4977000"/>
              <a:ext cx="8142840" cy="523440"/>
            </a:xfrm>
            <a:prstGeom prst="rect">
              <a:avLst/>
            </a:prstGeom>
            <a:ln>
              <a:noFill/>
            </a:ln>
          </p:spPr>
        </p:pic>
      </p:grpSp>
      <p:sp>
        <p:nvSpPr>
          <p:cNvPr id="1134" name="CustomShape 5"/>
          <p:cNvSpPr/>
          <p:nvPr/>
        </p:nvSpPr>
        <p:spPr>
          <a:xfrm>
            <a:off x="214200" y="1714320"/>
            <a:ext cx="8610120" cy="575280"/>
          </a:xfrm>
          <a:prstGeom prst="rect">
            <a:avLst/>
          </a:prstGeom>
          <a:noFill/>
          <a:ln>
            <a:noFill/>
          </a:ln>
        </p:spPr>
        <p:style>
          <a:lnRef idx="0"/>
          <a:fillRef idx="0"/>
          <a:effectRef idx="0"/>
          <a:fontRef idx="minor"/>
        </p:style>
        <p:txBody>
          <a:bodyPr lIns="90000" rIns="90000" tIns="45000" bIns="45000"/>
          <a:p>
            <a:pPr>
              <a:lnSpc>
                <a:spcPct val="100000"/>
              </a:lnSpc>
            </a:pPr>
            <a:r>
              <a:rPr b="0" i="1" lang="en-IN" sz="2800" spc="-1" strike="noStrike">
                <a:solidFill>
                  <a:srgbClr val="006c86"/>
                </a:solidFill>
                <a:latin typeface="Verdana"/>
                <a:ea typeface="Verdana"/>
              </a:rPr>
              <a:t>G</a:t>
            </a:r>
            <a:r>
              <a:rPr b="0" i="1" lang="en-IN" sz="2800" spc="-1" strike="noStrike" baseline="-25000">
                <a:solidFill>
                  <a:srgbClr val="006c86"/>
                </a:solidFill>
                <a:latin typeface="Verdana"/>
                <a:ea typeface="Verdana"/>
              </a:rPr>
              <a:t>1,</a:t>
            </a:r>
            <a:r>
              <a:rPr b="0" i="1" lang="en-IN" sz="2800" spc="-1" strike="noStrike">
                <a:solidFill>
                  <a:srgbClr val="006c86"/>
                </a:solidFill>
                <a:latin typeface="Verdana"/>
                <a:ea typeface="Verdana"/>
              </a:rPr>
              <a:t>G</a:t>
            </a:r>
            <a:r>
              <a:rPr b="0" i="1" lang="en-IN" sz="2800" spc="-1" strike="noStrike" baseline="-25000">
                <a:solidFill>
                  <a:srgbClr val="006c86"/>
                </a:solidFill>
                <a:latin typeface="Verdana"/>
                <a:ea typeface="Verdana"/>
              </a:rPr>
              <a:t>2,….,</a:t>
            </a:r>
            <a:r>
              <a:rPr b="0" i="1" lang="en-IN" sz="2800" spc="-1" strike="noStrike">
                <a:solidFill>
                  <a:srgbClr val="006c86"/>
                </a:solidFill>
                <a:latin typeface="Verdana"/>
                <a:ea typeface="Verdana"/>
              </a:rPr>
              <a:t>G</a:t>
            </a:r>
            <a:r>
              <a:rPr b="0" i="1" lang="en-IN" sz="2800" spc="-1" strike="noStrike" baseline="-25000">
                <a:solidFill>
                  <a:srgbClr val="006c86"/>
                </a:solidFill>
                <a:latin typeface="Verdana"/>
                <a:ea typeface="Verdana"/>
              </a:rPr>
              <a:t>n,</a:t>
            </a:r>
            <a:r>
              <a:rPr b="0" i="1" lang="en-IN" sz="2800" spc="-1" strike="noStrike">
                <a:solidFill>
                  <a:srgbClr val="006c86"/>
                </a:solidFill>
                <a:latin typeface="Verdana"/>
                <a:ea typeface="Verdana"/>
              </a:rPr>
              <a:t> F</a:t>
            </a:r>
            <a:r>
              <a:rPr b="0" i="1" lang="en-IN" sz="2800" spc="-1" strike="noStrike" baseline="-25000">
                <a:solidFill>
                  <a:srgbClr val="006c86"/>
                </a:solidFill>
                <a:latin typeface="Verdana"/>
                <a:ea typeface="Verdana"/>
              </a:rPr>
              <a:t>1</a:t>
            </a:r>
            <a:r>
              <a:rPr b="0" i="1" lang="en-IN" sz="2800" spc="-1" strike="noStrike">
                <a:solidFill>
                  <a:srgbClr val="006c86"/>
                </a:solidFill>
                <a:latin typeface="Verdana"/>
                <a:ea typeface="Verdana"/>
              </a:rPr>
              <a:t>(A</a:t>
            </a:r>
            <a:r>
              <a:rPr b="0" i="1" lang="en-IN" sz="2800" spc="-1" strike="noStrike" baseline="-25000">
                <a:solidFill>
                  <a:srgbClr val="006c86"/>
                </a:solidFill>
                <a:latin typeface="Verdana"/>
                <a:ea typeface="Verdana"/>
              </a:rPr>
              <a:t>1</a:t>
            </a:r>
            <a:r>
              <a:rPr b="0" i="1" lang="en-IN" sz="2800" spc="-1" strike="noStrike">
                <a:solidFill>
                  <a:srgbClr val="006c86"/>
                </a:solidFill>
                <a:latin typeface="Verdana"/>
                <a:ea typeface="Verdana"/>
              </a:rPr>
              <a:t>), F</a:t>
            </a:r>
            <a:r>
              <a:rPr b="0" i="1" lang="en-IN" sz="2800" spc="-1" strike="noStrike" baseline="-25000">
                <a:solidFill>
                  <a:srgbClr val="006c86"/>
                </a:solidFill>
                <a:latin typeface="Verdana"/>
                <a:ea typeface="Verdana"/>
              </a:rPr>
              <a:t>2</a:t>
            </a:r>
            <a:r>
              <a:rPr b="0" i="1" lang="en-IN" sz="2800" spc="-1" strike="noStrike">
                <a:solidFill>
                  <a:srgbClr val="006c86"/>
                </a:solidFill>
                <a:latin typeface="Verdana"/>
                <a:ea typeface="Verdana"/>
              </a:rPr>
              <a:t>(A</a:t>
            </a:r>
            <a:r>
              <a:rPr b="0" i="1" lang="en-IN" sz="2800" spc="-1" strike="noStrike" baseline="-25000">
                <a:solidFill>
                  <a:srgbClr val="006c86"/>
                </a:solidFill>
                <a:latin typeface="Verdana"/>
                <a:ea typeface="Verdana"/>
              </a:rPr>
              <a:t>2</a:t>
            </a:r>
            <a:r>
              <a:rPr b="0" i="1" lang="en-IN" sz="2800" spc="-1" strike="noStrike">
                <a:solidFill>
                  <a:srgbClr val="006c86"/>
                </a:solidFill>
                <a:latin typeface="Verdana"/>
                <a:ea typeface="Verdana"/>
              </a:rPr>
              <a:t>),</a:t>
            </a:r>
            <a:r>
              <a:rPr b="0" i="1" lang="en-IN" sz="2800" spc="-1" strike="noStrike" baseline="-25000">
                <a:solidFill>
                  <a:srgbClr val="006c86"/>
                </a:solidFill>
                <a:latin typeface="Verdana"/>
                <a:ea typeface="Verdana"/>
              </a:rPr>
              <a:t>…..</a:t>
            </a:r>
            <a:r>
              <a:rPr b="0" i="1" lang="en-IN" sz="2800" spc="-1" strike="noStrike">
                <a:solidFill>
                  <a:srgbClr val="006c86"/>
                </a:solidFill>
                <a:latin typeface="Verdana"/>
                <a:ea typeface="Verdana"/>
              </a:rPr>
              <a:t>F</a:t>
            </a:r>
            <a:r>
              <a:rPr b="0" i="1" lang="en-IN" sz="2800" spc="-1" strike="noStrike" baseline="-25000">
                <a:solidFill>
                  <a:srgbClr val="006c86"/>
                </a:solidFill>
                <a:latin typeface="Verdana"/>
                <a:ea typeface="Verdana"/>
              </a:rPr>
              <a:t>n</a:t>
            </a:r>
            <a:r>
              <a:rPr b="0" i="1" lang="en-IN" sz="2800" spc="-1" strike="noStrike">
                <a:solidFill>
                  <a:srgbClr val="006c86"/>
                </a:solidFill>
                <a:latin typeface="Verdana"/>
                <a:ea typeface="Verdana"/>
              </a:rPr>
              <a:t>(A</a:t>
            </a:r>
            <a:r>
              <a:rPr b="0" i="1" lang="en-IN" sz="2800" spc="-1" strike="noStrike" baseline="-25000">
                <a:solidFill>
                  <a:srgbClr val="006c86"/>
                </a:solidFill>
                <a:latin typeface="Verdana"/>
                <a:ea typeface="Verdana"/>
              </a:rPr>
              <a:t>n</a:t>
            </a:r>
            <a:r>
              <a:rPr b="0" i="1" lang="en-IN" sz="2800" spc="-1" strike="noStrike">
                <a:solidFill>
                  <a:srgbClr val="006c86"/>
                </a:solidFill>
                <a:latin typeface="Verdana"/>
                <a:ea typeface="Verdana"/>
              </a:rPr>
              <a:t>)</a:t>
            </a:r>
            <a:r>
              <a:rPr b="0" i="1" lang="en-IN" sz="2800" spc="-1" strike="noStrike" baseline="30000">
                <a:solidFill>
                  <a:srgbClr val="006c86"/>
                </a:solidFill>
                <a:latin typeface="Verdana"/>
                <a:ea typeface="Verdana"/>
              </a:rPr>
              <a:t> </a:t>
            </a:r>
            <a:r>
              <a:rPr b="0" lang="en-IN" sz="2800" spc="-1" strike="noStrike" baseline="30000">
                <a:solidFill>
                  <a:srgbClr val="006c86"/>
                </a:solidFill>
                <a:latin typeface="Verdana"/>
                <a:ea typeface="Verdana"/>
              </a:rPr>
              <a:t>(</a:t>
            </a:r>
            <a:r>
              <a:rPr b="1" i="1" lang="en-IN" sz="2800" spc="-1" strike="noStrike" baseline="30000">
                <a:solidFill>
                  <a:srgbClr val="006c86"/>
                </a:solidFill>
                <a:latin typeface="Verdana"/>
                <a:ea typeface="Verdana"/>
              </a:rPr>
              <a:t>r</a:t>
            </a:r>
            <a:r>
              <a:rPr b="0" lang="en-IN" sz="2800" spc="-1" strike="noStrike" baseline="30000">
                <a:solidFill>
                  <a:srgbClr val="006c86"/>
                </a:solidFill>
                <a:latin typeface="Verdana"/>
                <a:ea typeface="Verdana"/>
              </a:rPr>
              <a:t>)</a:t>
            </a:r>
            <a:endParaRPr b="0" lang="en-IN" sz="28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228600" y="914400"/>
            <a:ext cx="8686440" cy="15526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400" spc="-1" strike="noStrike">
                <a:solidFill>
                  <a:srgbClr val="000000"/>
                </a:solidFill>
                <a:latin typeface="Arial"/>
              </a:rPr>
              <a:t>A database is a system to </a:t>
            </a:r>
            <a:r>
              <a:rPr b="1" lang="en-IN" sz="3200" spc="-1" strike="noStrike">
                <a:solidFill>
                  <a:srgbClr val="c00000"/>
                </a:solidFill>
                <a:latin typeface="Arial"/>
              </a:rPr>
              <a:t>organize, store </a:t>
            </a:r>
            <a:r>
              <a:rPr b="0" lang="en-IN" sz="2400" spc="-1" strike="noStrike">
                <a:solidFill>
                  <a:srgbClr val="000000"/>
                </a:solidFill>
                <a:latin typeface="Arial"/>
              </a:rPr>
              <a:t>and</a:t>
            </a:r>
            <a:r>
              <a:rPr b="1" lang="en-IN" sz="3200" spc="-1" strike="noStrike">
                <a:solidFill>
                  <a:srgbClr val="0070c0"/>
                </a:solidFill>
                <a:latin typeface="Arial"/>
              </a:rPr>
              <a:t> </a:t>
            </a:r>
            <a:r>
              <a:rPr b="1" lang="en-IN" sz="3200" spc="-1" strike="noStrike">
                <a:solidFill>
                  <a:srgbClr val="c00000"/>
                </a:solidFill>
                <a:latin typeface="Arial"/>
              </a:rPr>
              <a:t>retrieve</a:t>
            </a:r>
            <a:r>
              <a:rPr b="1" lang="en-IN" sz="2800" spc="-1" strike="noStrike">
                <a:solidFill>
                  <a:srgbClr val="c00000"/>
                </a:solidFill>
                <a:latin typeface="Arial"/>
              </a:rPr>
              <a:t> </a:t>
            </a:r>
            <a:r>
              <a:rPr b="0" lang="en-IN" sz="2400" spc="-1" strike="noStrike">
                <a:solidFill>
                  <a:srgbClr val="000000"/>
                </a:solidFill>
                <a:latin typeface="Arial"/>
              </a:rPr>
              <a:t>large amounts of data easily, which is stored in </a:t>
            </a:r>
            <a:r>
              <a:rPr b="1" lang="en-IN" sz="3200" spc="-1" strike="noStrike">
                <a:solidFill>
                  <a:srgbClr val="c00000"/>
                </a:solidFill>
                <a:latin typeface="Arial"/>
              </a:rPr>
              <a:t>one </a:t>
            </a:r>
            <a:r>
              <a:rPr b="0" lang="en-IN" sz="2400" spc="-1" strike="noStrike">
                <a:solidFill>
                  <a:srgbClr val="000000"/>
                </a:solidFill>
                <a:latin typeface="Arial"/>
              </a:rPr>
              <a:t>or</a:t>
            </a:r>
            <a:r>
              <a:rPr b="1" lang="en-IN" sz="3200" spc="-1" strike="noStrike">
                <a:solidFill>
                  <a:srgbClr val="c00000"/>
                </a:solidFill>
                <a:latin typeface="Arial"/>
              </a:rPr>
              <a:t> more data files</a:t>
            </a:r>
            <a:r>
              <a:rPr b="1" lang="en-IN" sz="3200" spc="-1" strike="noStrike">
                <a:solidFill>
                  <a:srgbClr val="0070c0"/>
                </a:solidFill>
                <a:latin typeface="Arial"/>
              </a:rPr>
              <a:t> </a:t>
            </a:r>
            <a:r>
              <a:rPr b="0" lang="en-IN" sz="2400" spc="-1" strike="noStrike">
                <a:solidFill>
                  <a:srgbClr val="000000"/>
                </a:solidFill>
                <a:latin typeface="Arial"/>
              </a:rPr>
              <a:t>by </a:t>
            </a:r>
            <a:r>
              <a:rPr b="1" lang="en-IN" sz="3200" spc="-1" strike="noStrike">
                <a:solidFill>
                  <a:srgbClr val="c00000"/>
                </a:solidFill>
                <a:latin typeface="Arial"/>
              </a:rPr>
              <a:t>one</a:t>
            </a:r>
            <a:r>
              <a:rPr b="1" lang="en-IN" sz="3200" spc="-1" strike="noStrike">
                <a:solidFill>
                  <a:srgbClr val="0070c0"/>
                </a:solidFill>
                <a:latin typeface="Arial"/>
              </a:rPr>
              <a:t> </a:t>
            </a:r>
            <a:r>
              <a:rPr b="0" lang="en-IN" sz="2400" spc="-1" strike="noStrike">
                <a:solidFill>
                  <a:srgbClr val="000000"/>
                </a:solidFill>
                <a:latin typeface="Arial"/>
              </a:rPr>
              <a:t>or</a:t>
            </a:r>
            <a:r>
              <a:rPr b="1" lang="en-IN" sz="3200" spc="-1" strike="noStrike">
                <a:solidFill>
                  <a:srgbClr val="0070c0"/>
                </a:solidFill>
                <a:latin typeface="Arial"/>
              </a:rPr>
              <a:t> </a:t>
            </a:r>
            <a:r>
              <a:rPr b="1" lang="en-IN" sz="3200" spc="-1" strike="noStrike">
                <a:solidFill>
                  <a:srgbClr val="c00000"/>
                </a:solidFill>
                <a:latin typeface="Arial"/>
              </a:rPr>
              <a:t>more</a:t>
            </a:r>
            <a:r>
              <a:rPr b="1" lang="en-IN" sz="3200" spc="-1" strike="noStrike">
                <a:solidFill>
                  <a:srgbClr val="0070c0"/>
                </a:solidFill>
                <a:latin typeface="Arial"/>
              </a:rPr>
              <a:t> </a:t>
            </a:r>
            <a:r>
              <a:rPr b="1" lang="en-IN" sz="3200" spc="-1" strike="noStrike">
                <a:solidFill>
                  <a:srgbClr val="c00000"/>
                </a:solidFill>
                <a:latin typeface="Arial"/>
              </a:rPr>
              <a:t>users</a:t>
            </a:r>
            <a:r>
              <a:rPr b="1" lang="en-IN" sz="3200" spc="-1" strike="noStrike">
                <a:solidFill>
                  <a:srgbClr val="000000"/>
                </a:solidFill>
                <a:latin typeface="Arial"/>
              </a:rPr>
              <a:t>.</a:t>
            </a:r>
            <a:endParaRPr b="0" lang="en-IN" sz="3200" spc="-1" strike="noStrike">
              <a:latin typeface="Arial"/>
            </a:endParaRPr>
          </a:p>
        </p:txBody>
      </p:sp>
      <p:sp>
        <p:nvSpPr>
          <p:cNvPr id="209" name="CustomShape 2"/>
          <p:cNvSpPr/>
          <p:nvPr/>
        </p:nvSpPr>
        <p:spPr>
          <a:xfrm>
            <a:off x="228600" y="2895480"/>
            <a:ext cx="8686440" cy="9435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400" spc="-1" strike="noStrike">
                <a:solidFill>
                  <a:srgbClr val="000000"/>
                </a:solidFill>
                <a:latin typeface="Arial"/>
              </a:rPr>
              <a:t>Each database is a collection of tables, which are called </a:t>
            </a:r>
            <a:r>
              <a:rPr b="1" lang="en-IN" sz="3200" spc="-1" strike="noStrike">
                <a:solidFill>
                  <a:srgbClr val="c00000"/>
                </a:solidFill>
                <a:latin typeface="Arial"/>
              </a:rPr>
              <a:t>relations</a:t>
            </a:r>
            <a:r>
              <a:rPr b="0" lang="en-IN" sz="2400" spc="-1" strike="noStrike">
                <a:solidFill>
                  <a:srgbClr val="000000"/>
                </a:solidFill>
                <a:latin typeface="Arial"/>
              </a:rPr>
              <a:t>, hence the name </a:t>
            </a:r>
            <a:r>
              <a:rPr b="1" lang="en-IN" sz="2400" spc="-1" strike="noStrike">
                <a:solidFill>
                  <a:srgbClr val="000000"/>
                </a:solidFill>
                <a:latin typeface="Arial"/>
              </a:rPr>
              <a:t>"</a:t>
            </a:r>
            <a:r>
              <a:rPr b="1" lang="en-IN" sz="3200" spc="-1" strike="noStrike">
                <a:solidFill>
                  <a:srgbClr val="c00000"/>
                </a:solidFill>
                <a:latin typeface="Arial"/>
              </a:rPr>
              <a:t>relational database</a:t>
            </a:r>
            <a:r>
              <a:rPr b="1" lang="en-IN" sz="2400" spc="-1" strike="noStrike">
                <a:solidFill>
                  <a:srgbClr val="000000"/>
                </a:solidFill>
                <a:latin typeface="Arial"/>
              </a:rPr>
              <a:t>"</a:t>
            </a:r>
            <a:r>
              <a:rPr b="0" lang="en-IN" sz="2400" spc="-1" strike="noStrike">
                <a:solidFill>
                  <a:srgbClr val="000000"/>
                </a:solidFill>
                <a:latin typeface="Arial"/>
              </a:rPr>
              <a:t>.</a:t>
            </a:r>
            <a:endParaRPr b="0" lang="en-IN" sz="2400" spc="-1" strike="noStrike">
              <a:latin typeface="Arial"/>
            </a:endParaRPr>
          </a:p>
        </p:txBody>
      </p:sp>
      <p:sp>
        <p:nvSpPr>
          <p:cNvPr id="210" name="CustomShape 3"/>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fff00"/>
                </a:solidFill>
                <a:latin typeface="Arial"/>
              </a:rPr>
              <a:t>What is Database? </a:t>
            </a:r>
            <a:r>
              <a:rPr b="0" lang="en-IN" sz="3600" spc="-1" strike="noStrike">
                <a:solidFill>
                  <a:srgbClr val="ffff00"/>
                </a:solidFill>
                <a:latin typeface="Gill Sans MT"/>
              </a:rPr>
              <a:t> </a:t>
            </a:r>
            <a:endParaRPr b="0" lang="en-IN" sz="3600" spc="-1" strike="noStrike">
              <a:latin typeface="Arial"/>
            </a:endParaRPr>
          </a:p>
        </p:txBody>
      </p:sp>
      <p:graphicFrame>
        <p:nvGraphicFramePr>
          <p:cNvPr id="211" name="Table 4"/>
          <p:cNvGraphicFramePr/>
          <p:nvPr/>
        </p:nvGraphicFramePr>
        <p:xfrm>
          <a:off x="7772400" y="6441840"/>
          <a:ext cx="1205280" cy="370440"/>
        </p:xfrm>
        <a:graphic>
          <a:graphicData uri="http://schemas.openxmlformats.org/drawingml/2006/table">
            <a:tbl>
              <a:tblPr/>
              <a:tblGrid>
                <a:gridCol w="1205280"/>
              </a:tblGrid>
              <a:tr h="370800">
                <a:tc>
                  <a:txBody>
                    <a:bodyPr/>
                    <a:p>
                      <a:pPr algn="ctr">
                        <a:lnSpc>
                          <a:spcPct val="100000"/>
                        </a:lnSpc>
                      </a:pPr>
                      <a:r>
                        <a:rPr b="1" lang="en-IN" sz="1400" spc="-1" strike="noStrike">
                          <a:solidFill>
                            <a:srgbClr val="000000"/>
                          </a:solidFill>
                          <a:latin typeface="Arial"/>
                        </a:rPr>
                        <a:t>Index Page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pic>
        <p:nvPicPr>
          <p:cNvPr id="212" name="Picture 6" descr=""/>
          <p:cNvPicPr/>
          <p:nvPr/>
        </p:nvPicPr>
        <p:blipFill>
          <a:blip r:embed="rId1"/>
          <a:stretch/>
        </p:blipFill>
        <p:spPr>
          <a:xfrm>
            <a:off x="4952880" y="3733920"/>
            <a:ext cx="3816360" cy="282060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GROUP BY </a:t>
            </a:r>
            <a:endParaRPr b="0" lang="en-IN" sz="3200" spc="-1" strike="noStrike">
              <a:latin typeface="Arial"/>
            </a:endParaRPr>
          </a:p>
        </p:txBody>
      </p:sp>
      <p:sp>
        <p:nvSpPr>
          <p:cNvPr id="1136" name="CustomShape 2"/>
          <p:cNvSpPr/>
          <p:nvPr/>
        </p:nvSpPr>
        <p:spPr>
          <a:xfrm>
            <a:off x="228600" y="762120"/>
            <a:ext cx="8686440" cy="3656520"/>
          </a:xfrm>
          <a:prstGeom prst="rect">
            <a:avLst/>
          </a:prstGeom>
          <a:solidFill>
            <a:srgbClr val="dfe5b9"/>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Columns selected for output can be referred to in ORDER BY and GROUP BY clauses using column names, column aliases, or column positions. Column positions are integers and begin with 1</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you use GROUP BY, output rows are sorted according to the GROUP BY columns as if you had an ORDER BY for the same columns. To avoid the overhead of sorting that GROUP BY produces, add ORDER BY NULL.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MySQL extends the GROUP BY clause so that you can also specify ASC and DESC after columns named in the clause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a query includes GROUP BY but you want to avoid the overhead of sorting the result, you can suppress sorting by specifying ORDER BY NULL. </a:t>
            </a:r>
            <a:endParaRPr b="0" lang="en-IN" sz="1800" spc="-1" strike="noStrike">
              <a:latin typeface="Arial"/>
            </a:endParaRPr>
          </a:p>
        </p:txBody>
      </p:sp>
      <p:sp>
        <p:nvSpPr>
          <p:cNvPr id="1137" name="CustomShape 3"/>
          <p:cNvSpPr/>
          <p:nvPr/>
        </p:nvSpPr>
        <p:spPr>
          <a:xfrm>
            <a:off x="237240" y="4607280"/>
            <a:ext cx="1513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For example:</a:t>
            </a:r>
            <a:endParaRPr b="0" lang="en-IN" sz="1800" spc="-1" strike="noStrike">
              <a:latin typeface="Arial"/>
            </a:endParaRPr>
          </a:p>
        </p:txBody>
      </p:sp>
      <p:grpSp>
        <p:nvGrpSpPr>
          <p:cNvPr id="1138" name="Group 4"/>
          <p:cNvGrpSpPr/>
          <p:nvPr/>
        </p:nvGrpSpPr>
        <p:grpSpPr>
          <a:xfrm>
            <a:off x="228600" y="5110200"/>
            <a:ext cx="8686440" cy="885600"/>
            <a:chOff x="228600" y="5110200"/>
            <a:chExt cx="8686440" cy="885600"/>
          </a:xfrm>
        </p:grpSpPr>
        <p:sp>
          <p:nvSpPr>
            <p:cNvPr id="1139" name="CustomShape 5"/>
            <p:cNvSpPr/>
            <p:nvPr/>
          </p:nvSpPr>
          <p:spPr>
            <a:xfrm>
              <a:off x="228600" y="5110200"/>
              <a:ext cx="86864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JOB</a:t>
              </a:r>
              <a:r>
                <a:rPr b="0" lang="en-IN" sz="1800" spc="-1" strike="noStrike">
                  <a:solidFill>
                    <a:srgbClr val="0077aa"/>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999999"/>
                  </a:solidFill>
                  <a:latin typeface="Arial"/>
                  <a:ea typeface="Times New Roman"/>
                </a:rPr>
                <a:t>(</a:t>
              </a:r>
              <a:r>
                <a:rPr b="0" lang="en-IN" sz="1800" spc="-1" strike="noStrike">
                  <a:solidFill>
                    <a:srgbClr val="000000"/>
                  </a:solidFill>
                  <a:latin typeface="Arial"/>
                  <a:ea typeface="Times New Roman"/>
                </a:rPr>
                <a:t>*</a:t>
              </a:r>
              <a:r>
                <a:rPr b="0" lang="en-IN" sz="1800" spc="-1" strike="noStrike">
                  <a:solidFill>
                    <a:srgbClr val="999999"/>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000000"/>
                  </a:solidFill>
                  <a:latin typeface="Arial"/>
                  <a:ea typeface="Times New Roman"/>
                </a:rPr>
                <a:t> JOB </a:t>
              </a:r>
              <a:r>
                <a:rPr b="0" lang="en-IN" sz="1800" spc="-1" strike="noStrike">
                  <a:solidFill>
                    <a:srgbClr val="0077aa"/>
                  </a:solidFill>
                  <a:latin typeface="Arial"/>
                  <a:ea typeface="Times New Roman"/>
                </a:rPr>
                <a:t>ORDER</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000000"/>
                  </a:solidFill>
                  <a:latin typeface="Arial"/>
                  <a:ea typeface="Times New Roman"/>
                </a:rPr>
                <a:t> </a:t>
              </a:r>
              <a:r>
                <a:rPr b="0" lang="en-IN" sz="1800" spc="-1" strike="noStrike">
                  <a:solidFill>
                    <a:srgbClr val="955e4b"/>
                  </a:solidFill>
                  <a:latin typeface="Arial"/>
                  <a:ea typeface="Times New Roman"/>
                </a:rPr>
                <a:t>NULL</a:t>
              </a:r>
              <a:r>
                <a:rPr b="0" lang="en-IN" sz="1800" spc="-1" strike="noStrike">
                  <a:solidFill>
                    <a:srgbClr val="999999"/>
                  </a:solidFill>
                  <a:latin typeface="Arial"/>
                  <a:ea typeface="Times New Roman"/>
                </a:rPr>
                <a:t>;</a:t>
              </a:r>
              <a:endParaRPr b="0" lang="en-IN" sz="1800" spc="-1" strike="noStrike">
                <a:latin typeface="Arial"/>
              </a:endParaRPr>
            </a:p>
          </p:txBody>
        </p:sp>
        <p:sp>
          <p:nvSpPr>
            <p:cNvPr id="1140" name="CustomShape 6"/>
            <p:cNvSpPr/>
            <p:nvPr/>
          </p:nvSpPr>
          <p:spPr>
            <a:xfrm>
              <a:off x="228600" y="5612040"/>
              <a:ext cx="8686440" cy="383760"/>
            </a:xfrm>
            <a:prstGeom prst="rect">
              <a:avLst/>
            </a:prstGeom>
            <a:noFill/>
            <a:ln>
              <a:noFill/>
            </a:ln>
          </p:spPr>
          <p:style>
            <a:lnRef idx="0"/>
            <a:fillRef idx="0"/>
            <a:effectRef idx="0"/>
            <a:fontRef idx="minor"/>
          </p:style>
          <p:txBody>
            <a:bodyPr lIns="90000" rIns="90000" tIns="45000" bIns="45000"/>
            <a:p>
              <a:pPr>
                <a:lnSpc>
                  <a:spcPct val="107000"/>
                </a:lnSpc>
              </a:pP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EMP</a:t>
              </a:r>
              <a:r>
                <a:rPr b="0" lang="en-IN" sz="1800" spc="-1" strike="noStrike">
                  <a:solidFill>
                    <a:srgbClr val="0077aa"/>
                  </a:solidFill>
                  <a:latin typeface="Arial"/>
                  <a:ea typeface="Times New Roman"/>
                </a:rPr>
                <a:t> ORDER BY </a:t>
              </a:r>
              <a:r>
                <a:rPr b="0" lang="en-IN" sz="1800" spc="-1" strike="noStrike">
                  <a:solidFill>
                    <a:srgbClr val="dd4a68"/>
                  </a:solidFill>
                  <a:latin typeface="Arial"/>
                  <a:ea typeface="Times New Roman"/>
                </a:rPr>
                <a:t>FIELD</a:t>
              </a:r>
              <a:r>
                <a:rPr b="0" lang="en-IN" sz="1800" spc="-1" strike="noStrike">
                  <a:solidFill>
                    <a:srgbClr val="0077aa"/>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JOB</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669900"/>
                  </a:solidFill>
                  <a:latin typeface="Courier New"/>
                  <a:ea typeface="Times New Roman"/>
                </a:rPr>
                <a:t>'MANAGER'</a:t>
              </a:r>
              <a:r>
                <a:rPr b="0" lang="en-IN" sz="1800" spc="-1" strike="noStrike">
                  <a:solidFill>
                    <a:srgbClr val="0077aa"/>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669900"/>
                  </a:solidFill>
                  <a:latin typeface="Courier New"/>
                  <a:ea typeface="Times New Roman"/>
                </a:rPr>
                <a:t>'SALESMAN'</a:t>
              </a:r>
              <a:r>
                <a:rPr b="0" lang="en-IN" sz="1800" spc="-1" strike="noStrike">
                  <a:solidFill>
                    <a:srgbClr val="a6a6a6"/>
                  </a:solidFill>
                  <a:latin typeface="Arial"/>
                  <a:ea typeface="Times New Roman"/>
                </a:rPr>
                <a:t>)</a:t>
              </a:r>
              <a:r>
                <a:rPr b="0" lang="en-IN" sz="1800" spc="-1" strike="noStrike">
                  <a:solidFill>
                    <a:srgbClr val="999999"/>
                  </a:solidFill>
                  <a:latin typeface="Arial"/>
                  <a:ea typeface="Times New Roman"/>
                </a:rPr>
                <a:t>;</a:t>
              </a:r>
              <a:endParaRPr b="0" lang="en-IN" sz="1800" spc="-1" strike="noStrike">
                <a:latin typeface="Arial"/>
              </a:endParaRPr>
            </a:p>
          </p:txBody>
        </p:sp>
      </p:grpSp>
    </p:spTree>
  </p:cSld>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GROUP BY </a:t>
            </a:r>
            <a:endParaRPr b="0" lang="en-IN" sz="3200" spc="-1" strike="noStrike">
              <a:latin typeface="Arial"/>
            </a:endParaRPr>
          </a:p>
        </p:txBody>
      </p:sp>
      <p:sp>
        <p:nvSpPr>
          <p:cNvPr id="1142" name="CustomShape 2"/>
          <p:cNvSpPr/>
          <p:nvPr/>
        </p:nvSpPr>
        <p:spPr>
          <a:xfrm>
            <a:off x="152280" y="1364760"/>
            <a:ext cx="8838720" cy="221688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rPr>
              <a:t>SELECT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 </a:t>
            </a:r>
            <a:r>
              <a:rPr b="1" i="1" lang="en-IN" sz="2400" spc="-1" strike="noStrike" baseline="-25000">
                <a:solidFill>
                  <a:srgbClr val="0077aa"/>
                </a:solidFill>
                <a:latin typeface="Courier New"/>
              </a:rPr>
              <a:t>, </a:t>
            </a:r>
            <a:r>
              <a:rPr b="1" i="1" lang="en-IN" sz="1800" spc="-1" strike="noStrike">
                <a:solidFill>
                  <a:srgbClr val="0077aa"/>
                </a:solidFill>
                <a:latin typeface="Courier New"/>
              </a:rPr>
              <a:t>F</a:t>
            </a:r>
            <a:r>
              <a:rPr b="1" i="1" lang="en-IN" sz="2400" spc="-1" strike="noStrike" baseline="-25000">
                <a:solidFill>
                  <a:srgbClr val="0077aa"/>
                </a:solidFill>
                <a:latin typeface="Courier New"/>
              </a:rPr>
              <a:t>1</a:t>
            </a:r>
            <a:r>
              <a:rPr b="1" i="1" lang="en-IN" sz="1800" spc="-1" strike="noStrike">
                <a:solidFill>
                  <a:srgbClr val="0077aa"/>
                </a:solidFill>
                <a:latin typeface="Courier New"/>
              </a:rPr>
              <a:t>(A</a:t>
            </a:r>
            <a:r>
              <a:rPr b="1" i="1" lang="en-IN" sz="1800" spc="-1" strike="noStrike" baseline="-25000">
                <a:solidFill>
                  <a:srgbClr val="0077aa"/>
                </a:solidFill>
                <a:latin typeface="Courier New"/>
              </a:rPr>
              <a:t>1</a:t>
            </a:r>
            <a:r>
              <a:rPr b="1" i="1" lang="en-IN" sz="1800" spc="-1" strike="noStrike">
                <a:solidFill>
                  <a:srgbClr val="0077aa"/>
                </a:solidFill>
                <a:latin typeface="Courier New"/>
              </a:rPr>
              <a:t>), F</a:t>
            </a:r>
            <a:r>
              <a:rPr b="1" i="1" lang="en-IN" sz="2400" spc="-1" strike="noStrike" baseline="-25000">
                <a:solidFill>
                  <a:srgbClr val="0077aa"/>
                </a:solidFill>
                <a:latin typeface="Courier New"/>
              </a:rPr>
              <a:t>2</a:t>
            </a:r>
            <a:r>
              <a:rPr b="1" i="1" lang="en-IN" sz="1800" spc="-1" strike="noStrike">
                <a:solidFill>
                  <a:srgbClr val="0077aa"/>
                </a:solidFill>
                <a:latin typeface="Courier New"/>
              </a:rPr>
              <a:t>(A</a:t>
            </a:r>
            <a:r>
              <a:rPr b="1" i="1" lang="en-IN" sz="1800" spc="-1" strike="noStrike" baseline="-25000">
                <a:solidFill>
                  <a:srgbClr val="0077aa"/>
                </a:solidFill>
                <a:latin typeface="Courier New"/>
              </a:rPr>
              <a:t>2</a:t>
            </a:r>
            <a:r>
              <a:rPr b="1" i="1" lang="en-IN" sz="1800" spc="-1" strike="noStrike">
                <a:solidFill>
                  <a:srgbClr val="0077aa"/>
                </a:solidFill>
                <a:latin typeface="Courier New"/>
              </a:rPr>
              <a:t>),  . . . </a:t>
            </a:r>
            <a:r>
              <a:rPr b="0" lang="en-IN" sz="1800" spc="-1" strike="noStrike">
                <a:solidFill>
                  <a:srgbClr val="0077aa"/>
                </a:solidFill>
                <a:latin typeface="Courier New"/>
              </a:rPr>
              <a:t>  from </a:t>
            </a:r>
            <a:r>
              <a:rPr b="1" i="1" lang="en-IN" sz="1800" spc="-1" strike="noStrike">
                <a:solidFill>
                  <a:srgbClr val="0077aa"/>
                </a:solidFill>
                <a:latin typeface="Courier New"/>
              </a:rPr>
              <a:t>r</a:t>
            </a:r>
            <a:r>
              <a:rPr b="1" i="1" lang="en-IN" sz="1800" spc="-1" strike="noStrike" baseline="-25000">
                <a:solidFill>
                  <a:srgbClr val="0077aa"/>
                </a:solidFill>
                <a:latin typeface="Courier New"/>
              </a:rPr>
              <a:t>1</a:t>
            </a:r>
            <a:r>
              <a:rPr b="1" i="1" lang="en-IN" sz="1800" spc="-1" strike="noStrike">
                <a:solidFill>
                  <a:srgbClr val="0077aa"/>
                </a:solidFill>
                <a:latin typeface="Courier New"/>
              </a:rPr>
              <a:t>, r</a:t>
            </a:r>
            <a:r>
              <a:rPr b="1" i="1" lang="en-IN" sz="1800" spc="-1" strike="noStrike" baseline="-25000">
                <a:solidFill>
                  <a:srgbClr val="0077aa"/>
                </a:solidFill>
                <a:latin typeface="Courier New"/>
              </a:rPr>
              <a:t>2</a:t>
            </a:r>
            <a:r>
              <a:rPr b="1" i="1" lang="en-IN" sz="1800" spc="-1" strike="noStrike">
                <a:solidFill>
                  <a:srgbClr val="0077aa"/>
                </a:solidFill>
                <a:latin typeface="Courier New"/>
              </a:rPr>
              <a:t>, r</a:t>
            </a:r>
            <a:r>
              <a:rPr b="1" i="1" lang="en-IN" sz="1800" spc="-1" strike="noStrike" baseline="-25000">
                <a:solidFill>
                  <a:srgbClr val="0077aa"/>
                </a:solidFill>
                <a:latin typeface="Courier New"/>
              </a:rPr>
              <a:t>3</a:t>
            </a:r>
            <a:r>
              <a:rPr b="1" i="1" lang="en-IN" sz="1800" spc="-1" strike="noStrike">
                <a:solidFill>
                  <a:srgbClr val="0077aa"/>
                </a:solidFill>
                <a:latin typeface="Courier New"/>
              </a:rPr>
              <a:t>  . . . </a:t>
            </a:r>
            <a:endParaRPr b="0" lang="en-IN" sz="1800" spc="-1" strike="noStrike">
              <a:latin typeface="Arial"/>
            </a:endParaRPr>
          </a:p>
          <a:p>
            <a:pPr>
              <a:lnSpc>
                <a:spcPct val="150000"/>
              </a:lnSpc>
            </a:pPr>
            <a:r>
              <a:rPr b="0" lang="en-IN" sz="1800" spc="-1" strike="noStrike">
                <a:solidFill>
                  <a:srgbClr val="0077aa"/>
                </a:solidFill>
                <a:latin typeface="Courier New"/>
              </a:rPr>
              <a:t>    </a:t>
            </a:r>
            <a:r>
              <a:rPr b="0" lang="en-IN" sz="1800" spc="-1" strike="noStrike">
                <a:solidFill>
                  <a:srgbClr val="0077aa"/>
                </a:solidFill>
                <a:latin typeface="Courier New"/>
              </a:rPr>
              <a:t>[GROUP BY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a:t>
            </a:r>
            <a:r>
              <a:rPr b="0" lang="en-IN" sz="1800" spc="-1" strike="noStrike">
                <a:solidFill>
                  <a:srgbClr val="0077aa"/>
                </a:solidFill>
                <a:latin typeface="Courier New"/>
              </a:rPr>
              <a:t> | expr | position} [ASC | DESC], ... [WITH ROLLUP]]</a:t>
            </a:r>
            <a:endParaRPr b="0" lang="en-IN" sz="1800" spc="-1" strike="noStrike">
              <a:latin typeface="Arial"/>
            </a:endParaRPr>
          </a:p>
        </p:txBody>
      </p:sp>
      <p:sp>
        <p:nvSpPr>
          <p:cNvPr id="1143" name="CustomShape 3"/>
          <p:cNvSpPr/>
          <p:nvPr/>
        </p:nvSpPr>
        <p:spPr>
          <a:xfrm>
            <a:off x="152280" y="70308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You can use GROUP BY to group values from a column, and, if you wish, perform calculations on that column.</a:t>
            </a:r>
            <a:endParaRPr b="0" lang="en-IN" sz="1800" spc="-1" strike="noStrike">
              <a:latin typeface="Arial"/>
            </a:endParaRPr>
          </a:p>
        </p:txBody>
      </p:sp>
      <p:graphicFrame>
        <p:nvGraphicFramePr>
          <p:cNvPr id="1144" name="Table 4"/>
          <p:cNvGraphicFramePr/>
          <p:nvPr/>
        </p:nvGraphicFramePr>
        <p:xfrm>
          <a:off x="152280" y="3332520"/>
          <a:ext cx="8838720" cy="1482840"/>
        </p:xfrm>
        <a:graphic>
          <a:graphicData uri="http://schemas.openxmlformats.org/drawingml/2006/table">
            <a:tbl>
              <a:tblPr/>
              <a:tblGrid>
                <a:gridCol w="3657600"/>
                <a:gridCol w="5181480"/>
              </a:tblGrid>
              <a:tr h="366120">
                <a:tc gridSpan="2">
                  <a:txBody>
                    <a:bodyPr/>
                    <a:p>
                      <a:pPr>
                        <a:lnSpc>
                          <a:spcPct val="100000"/>
                        </a:lnSpc>
                      </a:pPr>
                      <a:r>
                        <a:rPr b="1" lang="en-IN" sz="1800" spc="-1" strike="noStrike">
                          <a:solidFill>
                            <a:srgbClr val="b7f7e2"/>
                          </a:solidFill>
                          <a:latin typeface="Arial"/>
                        </a:rPr>
                        <a:t>Aggregate (GROUP BY) Function </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821880">
                <a:tc>
                  <a:txBody>
                    <a:bodyPr anchor="ctr"/>
                    <a:p>
                      <a:pPr>
                        <a:lnSpc>
                          <a:spcPct val="100000"/>
                        </a:lnSpc>
                      </a:pPr>
                      <a:r>
                        <a:rPr b="0" lang="en-IN" sz="1800" spc="-1" strike="noStrike">
                          <a:solidFill>
                            <a:srgbClr val="008080"/>
                          </a:solidFill>
                          <a:latin typeface="Courier New"/>
                        </a:rPr>
                        <a:t>AVG([DISTINCT] 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the average value of expr. The DISTINCT option can be used to return the average of the distinct values of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800" spc="-1" strike="noStrike">
                          <a:solidFill>
                            <a:srgbClr val="008080"/>
                          </a:solidFill>
                          <a:latin typeface="Courier New"/>
                        </a:rPr>
                        <a:t>COUNT(expr)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a count of the number of non-NULL values of expr in the rows retrieved by a SELECT statement. If there are no matching rows, COUNT() returns 0.</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800" spc="-1" strike="noStrike">
                          <a:solidFill>
                            <a:srgbClr val="008080"/>
                          </a:solidFill>
                          <a:latin typeface="Courier New"/>
                        </a:rPr>
                        <a:t>COUNT(DISTINCT expr,[expr...])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a count of the number of rows with different non-NULL expr values. If there are no matching rows, COUNT(DISTINCT) returns 0.</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145" name="CustomShape 5"/>
          <p:cNvSpPr/>
          <p:nvPr/>
        </p:nvSpPr>
        <p:spPr>
          <a:xfrm>
            <a:off x="19800" y="2369520"/>
            <a:ext cx="9100080" cy="820440"/>
          </a:xfrm>
          <a:prstGeom prst="rect">
            <a:avLst/>
          </a:prstGeom>
          <a:noFill/>
          <a:ln>
            <a:noFill/>
          </a:ln>
        </p:spPr>
        <p:style>
          <a:lnRef idx="0"/>
          <a:fillRef idx="0"/>
          <a:effectRef idx="0"/>
          <a:fontRef idx="minor"/>
        </p:style>
        <p:txBody>
          <a:bodyPr lIns="90000" rIns="90000" tIns="45000" bIns="45000"/>
          <a:p>
            <a:pPr marL="285840" indent="-285480">
              <a:lnSpc>
                <a:spcPct val="15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JOB </a:t>
            </a:r>
            <a:r>
              <a:rPr b="0" lang="en-IN" sz="1600" spc="-1" strike="noStrike">
                <a:solidFill>
                  <a:srgbClr val="0077aa"/>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SUM</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 </a:t>
            </a:r>
            <a:r>
              <a:rPr b="0" lang="en-IN" sz="1600" spc="-1" strike="noStrike">
                <a:solidFill>
                  <a:srgbClr val="000000"/>
                </a:solidFill>
                <a:latin typeface="Arial"/>
                <a:ea typeface="Times New Roman"/>
              </a:rPr>
              <a:t>EMP</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GROUP</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BY</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JOB</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WITH</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ROLLUP</a:t>
            </a:r>
            <a:r>
              <a:rPr b="0" lang="en-IN" sz="1600" spc="-1" strike="noStrike">
                <a:solidFill>
                  <a:srgbClr val="a6a6a6"/>
                </a:solidFill>
                <a:latin typeface="Arial"/>
                <a:ea typeface="Times New Roman"/>
              </a:rPr>
              <a:t>;</a:t>
            </a:r>
            <a:endParaRPr b="0" lang="en-IN" sz="1600" spc="-1" strike="noStrike">
              <a:latin typeface="Arial"/>
            </a:endParaRPr>
          </a:p>
          <a:p>
            <a:pPr marL="285840" indent="-285480">
              <a:lnSpc>
                <a:spcPct val="15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COALESCE</a:t>
            </a:r>
            <a:r>
              <a:rPr b="0"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JOB</a:t>
            </a:r>
            <a:r>
              <a:rPr b="0" lang="en-IN" sz="1600" spc="-1" strike="noStrike">
                <a:solidFill>
                  <a:srgbClr val="0077aa"/>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92d050"/>
                </a:solidFill>
                <a:latin typeface="Arial"/>
                <a:ea typeface="Times New Roman"/>
              </a:rPr>
              <a:t>'Total'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SUM</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 </a:t>
            </a:r>
            <a:r>
              <a:rPr b="0" lang="en-IN" sz="1600" spc="-1" strike="noStrike">
                <a:solidFill>
                  <a:srgbClr val="000000"/>
                </a:solidFill>
                <a:latin typeface="Arial"/>
                <a:ea typeface="Times New Roman"/>
              </a:rPr>
              <a:t>EMP</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GROUP</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BY</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JOB</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WITH</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ROLLUP</a:t>
            </a:r>
            <a:r>
              <a:rPr b="0" lang="en-IN" sz="1600" spc="-1" strike="noStrike">
                <a:solidFill>
                  <a:srgbClr val="a6a6a6"/>
                </a:solidFill>
                <a:latin typeface="Arial"/>
                <a:ea typeface="Times New Roman"/>
              </a:rPr>
              <a:t>;</a:t>
            </a:r>
            <a:endParaRPr b="0" lang="en-IN" sz="1600" spc="-1" strike="noStrike">
              <a:latin typeface="Arial"/>
            </a:endParaRPr>
          </a:p>
        </p:txBody>
      </p:sp>
      <p:sp>
        <p:nvSpPr>
          <p:cNvPr id="1146" name="CustomShape 6"/>
          <p:cNvSpPr/>
          <p:nvPr/>
        </p:nvSpPr>
        <p:spPr>
          <a:xfrm>
            <a:off x="152280" y="56880"/>
            <a:ext cx="3962160" cy="63900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Arial"/>
              </a:rPr>
              <a:t>This function's will produce a single value for an entire group or a table.</a:t>
            </a:r>
            <a:endParaRPr b="0" lang="en-IN" sz="1800" spc="-1" strike="noStrike">
              <a:latin typeface="Arial"/>
            </a:endParaRPr>
          </a:p>
        </p:txBody>
      </p:sp>
    </p:spTree>
  </p:cSld>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400" spc="-1" strike="noStrike">
                <a:solidFill>
                  <a:srgbClr val="dc525c"/>
                </a:solidFill>
                <a:latin typeface="Segoe UI Light"/>
              </a:rPr>
              <a:t>aggregate functions</a:t>
            </a:r>
            <a:endParaRPr b="0" lang="en-IN" sz="4400" spc="-1" strike="noStrike">
              <a:latin typeface="Arial"/>
            </a:endParaRPr>
          </a:p>
        </p:txBody>
      </p:sp>
      <p:sp>
        <p:nvSpPr>
          <p:cNvPr id="1148" name="CustomShape 2"/>
          <p:cNvSpPr/>
          <p:nvPr/>
        </p:nvSpPr>
        <p:spPr>
          <a:xfrm>
            <a:off x="152280" y="228600"/>
            <a:ext cx="8838720" cy="1614240"/>
          </a:xfrm>
          <a:prstGeom prst="rect">
            <a:avLst/>
          </a:prstGeom>
          <a:solidFill>
            <a:srgbClr val="e8f97f"/>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The aggregate functions allow you to perform the calculation of a set of rows and </a:t>
            </a:r>
            <a:r>
              <a:rPr b="1" lang="en-IN" sz="2000" spc="-1" strike="noStrike">
                <a:solidFill>
                  <a:srgbClr val="000000"/>
                </a:solidFill>
                <a:latin typeface="Segoe UI Light"/>
              </a:rPr>
              <a:t>return a single value</a:t>
            </a:r>
            <a:r>
              <a:rPr b="0" lang="en-IN" sz="2000" spc="-1" strike="noStrike">
                <a:solidFill>
                  <a:srgbClr val="000000"/>
                </a:solidFill>
                <a:latin typeface="Segoe UI Light"/>
              </a:rPr>
              <a:t>. The GROUP BY clause is often used with an aggregate function (such as </a:t>
            </a:r>
            <a:r>
              <a:rPr b="1" i="1" lang="en-IN" sz="2000" spc="-1" strike="noStrike">
                <a:solidFill>
                  <a:srgbClr val="000000"/>
                </a:solidFill>
                <a:latin typeface="Segoe UI Light"/>
              </a:rPr>
              <a:t>SUM</a:t>
            </a:r>
            <a:r>
              <a:rPr b="0" lang="en-IN" sz="2000" spc="-1" strike="noStrike">
                <a:solidFill>
                  <a:srgbClr val="000000"/>
                </a:solidFill>
                <a:latin typeface="Segoe UI Light"/>
              </a:rPr>
              <a:t>, </a:t>
            </a:r>
            <a:r>
              <a:rPr b="1" i="1" lang="en-IN" sz="2000" spc="-1" strike="noStrike">
                <a:solidFill>
                  <a:srgbClr val="000000"/>
                </a:solidFill>
                <a:latin typeface="Segoe UI Light"/>
              </a:rPr>
              <a:t>AVG</a:t>
            </a:r>
            <a:r>
              <a:rPr b="0" lang="en-IN" sz="2000" spc="-1" strike="noStrike">
                <a:solidFill>
                  <a:srgbClr val="000000"/>
                </a:solidFill>
                <a:latin typeface="Segoe UI Light"/>
              </a:rPr>
              <a:t>, </a:t>
            </a:r>
            <a:r>
              <a:rPr b="1" i="1" lang="en-IN" sz="2000" spc="-1" strike="noStrike">
                <a:solidFill>
                  <a:srgbClr val="000000"/>
                </a:solidFill>
                <a:latin typeface="Segoe UI Light"/>
              </a:rPr>
              <a:t>MAX</a:t>
            </a:r>
            <a:r>
              <a:rPr b="0" lang="en-IN" sz="2000" spc="-1" strike="noStrike">
                <a:solidFill>
                  <a:srgbClr val="000000"/>
                </a:solidFill>
                <a:latin typeface="Segoe UI Light"/>
              </a:rPr>
              <a:t>, </a:t>
            </a:r>
            <a:r>
              <a:rPr b="1" i="1" lang="en-IN" sz="2000" spc="-1" strike="noStrike">
                <a:solidFill>
                  <a:srgbClr val="000000"/>
                </a:solidFill>
                <a:latin typeface="Segoe UI Light"/>
              </a:rPr>
              <a:t>MIN</a:t>
            </a:r>
            <a:r>
              <a:rPr b="0" lang="en-IN" sz="2000" spc="-1" strike="noStrike">
                <a:solidFill>
                  <a:srgbClr val="000000"/>
                </a:solidFill>
                <a:latin typeface="Segoe UI Light"/>
              </a:rPr>
              <a:t>, and </a:t>
            </a:r>
            <a:r>
              <a:rPr b="1" i="1" lang="en-IN" sz="2000" spc="-1" strike="noStrike">
                <a:solidFill>
                  <a:srgbClr val="000000"/>
                </a:solidFill>
                <a:latin typeface="Segoe UI Light"/>
              </a:rPr>
              <a:t>COUNT</a:t>
            </a:r>
            <a:r>
              <a:rPr b="0" lang="en-IN" sz="2000" spc="-1" strike="noStrike">
                <a:solidFill>
                  <a:srgbClr val="000000"/>
                </a:solidFill>
                <a:latin typeface="Segoe UI Light"/>
              </a:rPr>
              <a:t>.) to perform calculation and </a:t>
            </a:r>
            <a:r>
              <a:rPr b="1" lang="en-IN" sz="2000" spc="-1" strike="noStrike">
                <a:solidFill>
                  <a:srgbClr val="000000"/>
                </a:solidFill>
                <a:latin typeface="Segoe UI Light"/>
              </a:rPr>
              <a:t>return a single value for each subgroup</a:t>
            </a:r>
            <a:r>
              <a:rPr b="0" lang="en-IN" sz="2000" spc="-1" strike="noStrike">
                <a:solidFill>
                  <a:srgbClr val="000000"/>
                </a:solidFill>
                <a:latin typeface="Segoe UI Light"/>
              </a:rPr>
              <a:t>.</a:t>
            </a:r>
            <a:endParaRPr b="0" lang="en-IN" sz="2000" spc="-1" strike="noStrike">
              <a:latin typeface="Arial"/>
            </a:endParaRPr>
          </a:p>
        </p:txBody>
      </p:sp>
      <p:sp>
        <p:nvSpPr>
          <p:cNvPr id="1149" name="CustomShape 3"/>
          <p:cNvSpPr/>
          <p:nvPr/>
        </p:nvSpPr>
        <p:spPr>
          <a:xfrm>
            <a:off x="142920" y="1643040"/>
            <a:ext cx="90007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8080"/>
                </a:solidFill>
                <a:latin typeface="Gill Sans MT"/>
              </a:rPr>
              <a:t>The HAVING clause can refer to aggregate functions, which the WHERE clause cannot.</a:t>
            </a:r>
            <a:endParaRPr b="0" lang="en-IN" sz="2400" spc="-1" strike="noStrike">
              <a:latin typeface="Arial"/>
            </a:endParaRPr>
          </a:p>
        </p:txBody>
      </p:sp>
      <p:pic>
        <p:nvPicPr>
          <p:cNvPr id="1150" name="Picture 5" descr=""/>
          <p:cNvPicPr/>
          <p:nvPr/>
        </p:nvPicPr>
        <p:blipFill>
          <a:blip r:embed="rId1"/>
          <a:stretch/>
        </p:blipFill>
        <p:spPr>
          <a:xfrm>
            <a:off x="1695600" y="3129120"/>
            <a:ext cx="5752800" cy="599760"/>
          </a:xfrm>
          <a:prstGeom prst="rect">
            <a:avLst/>
          </a:prstGeom>
          <a:ln>
            <a:noFill/>
          </a:ln>
        </p:spPr>
      </p:pic>
      <p:pic>
        <p:nvPicPr>
          <p:cNvPr id="1151" name="Picture 13" descr=""/>
          <p:cNvPicPr/>
          <p:nvPr/>
        </p:nvPicPr>
        <p:blipFill>
          <a:blip r:embed="rId2"/>
          <a:stretch/>
        </p:blipFill>
        <p:spPr>
          <a:xfrm>
            <a:off x="186480" y="3911400"/>
            <a:ext cx="5038200" cy="466200"/>
          </a:xfrm>
          <a:prstGeom prst="rect">
            <a:avLst/>
          </a:prstGeom>
          <a:ln>
            <a:noFill/>
          </a:ln>
        </p:spPr>
      </p:pic>
      <p:grpSp>
        <p:nvGrpSpPr>
          <p:cNvPr id="1152" name="Group 4"/>
          <p:cNvGrpSpPr/>
          <p:nvPr/>
        </p:nvGrpSpPr>
        <p:grpSpPr>
          <a:xfrm>
            <a:off x="4495680" y="5013000"/>
            <a:ext cx="3962160" cy="837360"/>
            <a:chOff x="4495680" y="5013000"/>
            <a:chExt cx="3962160" cy="837360"/>
          </a:xfrm>
        </p:grpSpPr>
        <p:pic>
          <p:nvPicPr>
            <p:cNvPr id="1153" name="Picture 14" descr=""/>
            <p:cNvPicPr/>
            <p:nvPr/>
          </p:nvPicPr>
          <p:blipFill>
            <a:blip r:embed="rId3"/>
            <a:stretch/>
          </p:blipFill>
          <p:spPr>
            <a:xfrm>
              <a:off x="4515840" y="5065560"/>
              <a:ext cx="1071000" cy="370080"/>
            </a:xfrm>
            <a:prstGeom prst="rect">
              <a:avLst/>
            </a:prstGeom>
            <a:ln>
              <a:noFill/>
            </a:ln>
          </p:spPr>
        </p:pic>
        <p:pic>
          <p:nvPicPr>
            <p:cNvPr id="1154" name="Picture 15" descr=""/>
            <p:cNvPicPr/>
            <p:nvPr/>
          </p:nvPicPr>
          <p:blipFill>
            <a:blip r:embed="rId4"/>
            <a:stretch/>
          </p:blipFill>
          <p:spPr>
            <a:xfrm>
              <a:off x="5781240" y="5462280"/>
              <a:ext cx="1091880" cy="384840"/>
            </a:xfrm>
            <a:prstGeom prst="rect">
              <a:avLst/>
            </a:prstGeom>
            <a:ln>
              <a:noFill/>
            </a:ln>
          </p:spPr>
        </p:pic>
        <p:pic>
          <p:nvPicPr>
            <p:cNvPr id="1155" name="Picture 16" descr=""/>
            <p:cNvPicPr/>
            <p:nvPr/>
          </p:nvPicPr>
          <p:blipFill>
            <a:blip r:embed="rId5"/>
            <a:stretch/>
          </p:blipFill>
          <p:spPr>
            <a:xfrm>
              <a:off x="5779800" y="5043600"/>
              <a:ext cx="1086480" cy="392040"/>
            </a:xfrm>
            <a:prstGeom prst="rect">
              <a:avLst/>
            </a:prstGeom>
            <a:ln>
              <a:noFill/>
            </a:ln>
          </p:spPr>
        </p:pic>
        <p:pic>
          <p:nvPicPr>
            <p:cNvPr id="1156" name="Picture 17" descr=""/>
            <p:cNvPicPr/>
            <p:nvPr/>
          </p:nvPicPr>
          <p:blipFill>
            <a:blip r:embed="rId6"/>
            <a:stretch/>
          </p:blipFill>
          <p:spPr>
            <a:xfrm>
              <a:off x="4495680" y="5480280"/>
              <a:ext cx="1102320" cy="370080"/>
            </a:xfrm>
            <a:prstGeom prst="rect">
              <a:avLst/>
            </a:prstGeom>
            <a:ln>
              <a:noFill/>
            </a:ln>
          </p:spPr>
        </p:pic>
        <p:pic>
          <p:nvPicPr>
            <p:cNvPr id="1157" name="Picture 18" descr=""/>
            <p:cNvPicPr/>
            <p:nvPr/>
          </p:nvPicPr>
          <p:blipFill>
            <a:blip r:embed="rId7"/>
            <a:stretch/>
          </p:blipFill>
          <p:spPr>
            <a:xfrm>
              <a:off x="7095600" y="5484240"/>
              <a:ext cx="1362240" cy="362880"/>
            </a:xfrm>
            <a:prstGeom prst="rect">
              <a:avLst/>
            </a:prstGeom>
            <a:ln>
              <a:noFill/>
            </a:ln>
          </p:spPr>
        </p:pic>
        <p:pic>
          <p:nvPicPr>
            <p:cNvPr id="1158" name="Picture 20" descr=""/>
            <p:cNvPicPr/>
            <p:nvPr/>
          </p:nvPicPr>
          <p:blipFill>
            <a:blip r:embed="rId8"/>
            <a:stretch/>
          </p:blipFill>
          <p:spPr>
            <a:xfrm>
              <a:off x="7095600" y="5013000"/>
              <a:ext cx="1055160" cy="392040"/>
            </a:xfrm>
            <a:prstGeom prst="rect">
              <a:avLst/>
            </a:prstGeom>
            <a:ln>
              <a:noFill/>
            </a:ln>
          </p:spPr>
        </p:pic>
      </p:grpSp>
      <p:sp>
        <p:nvSpPr>
          <p:cNvPr id="1159" name="CustomShape 5"/>
          <p:cNvSpPr/>
          <p:nvPr/>
        </p:nvSpPr>
        <p:spPr>
          <a:xfrm>
            <a:off x="5225040" y="4131360"/>
            <a:ext cx="1007640" cy="755640"/>
          </a:xfrm>
          <a:prstGeom prst="bentConnector3">
            <a:avLst>
              <a:gd name="adj1" fmla="val 100397"/>
            </a:avLst>
          </a:prstGeom>
          <a:noFill/>
          <a:ln w="28440">
            <a:solidFill>
              <a:srgbClr val="92d050"/>
            </a:solidFill>
            <a:round/>
            <a:tailEnd len="med" type="triangle" w="med"/>
          </a:ln>
        </p:spPr>
        <p:style>
          <a:lnRef idx="1">
            <a:schemeClr val="accent1"/>
          </a:lnRef>
          <a:fillRef idx="0">
            <a:schemeClr val="accent1"/>
          </a:fillRef>
          <a:effectRef idx="0">
            <a:schemeClr val="accent1"/>
          </a:effectRef>
          <a:fontRef idx="minor"/>
        </p:style>
      </p:sp>
      <p:sp>
        <p:nvSpPr>
          <p:cNvPr id="1160" name="CustomShape 6"/>
          <p:cNvSpPr/>
          <p:nvPr/>
        </p:nvSpPr>
        <p:spPr>
          <a:xfrm>
            <a:off x="6401520" y="4503960"/>
            <a:ext cx="15498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92d050"/>
                </a:solidFill>
                <a:latin typeface="Gill Sans MT"/>
              </a:rPr>
              <a:t>// ERROR</a:t>
            </a:r>
            <a:endParaRPr b="0" lang="en-IN" sz="2400" spc="-1" strike="noStrike">
              <a:latin typeface="Arial"/>
            </a:endParaRPr>
          </a:p>
        </p:txBody>
      </p:sp>
    </p:spTree>
  </p:cSld>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400" spc="-1" strike="noStrike">
                <a:solidFill>
                  <a:srgbClr val="dc525c"/>
                </a:solidFill>
                <a:latin typeface="Segoe UI Light"/>
              </a:rPr>
              <a:t>aggregate functions</a:t>
            </a:r>
            <a:endParaRPr b="0" lang="en-IN" sz="4400" spc="-1" strike="noStrike">
              <a:latin typeface="Arial"/>
            </a:endParaRPr>
          </a:p>
        </p:txBody>
      </p:sp>
      <p:sp>
        <p:nvSpPr>
          <p:cNvPr id="1162" name="CustomShape 2"/>
          <p:cNvSpPr/>
          <p:nvPr/>
        </p:nvSpPr>
        <p:spPr>
          <a:xfrm>
            <a:off x="152280" y="228600"/>
            <a:ext cx="8838720" cy="1614240"/>
          </a:xfrm>
          <a:prstGeom prst="rect">
            <a:avLst/>
          </a:prstGeom>
          <a:solidFill>
            <a:srgbClr val="e8f97f"/>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The aggregate functions allow you to perform the calculation of a set of rows and </a:t>
            </a:r>
            <a:r>
              <a:rPr b="1" lang="en-IN" sz="2000" spc="-1" strike="noStrike">
                <a:solidFill>
                  <a:srgbClr val="000000"/>
                </a:solidFill>
                <a:latin typeface="Segoe UI Light"/>
              </a:rPr>
              <a:t>return a single value</a:t>
            </a:r>
            <a:r>
              <a:rPr b="0" lang="en-IN" sz="2000" spc="-1" strike="noStrike">
                <a:solidFill>
                  <a:srgbClr val="000000"/>
                </a:solidFill>
                <a:latin typeface="Segoe UI Light"/>
              </a:rPr>
              <a:t>. The GROUP BY clause is often used with an aggregate function (such as </a:t>
            </a:r>
            <a:r>
              <a:rPr b="1" i="1" lang="en-IN" sz="2000" spc="-1" strike="noStrike">
                <a:solidFill>
                  <a:srgbClr val="000000"/>
                </a:solidFill>
                <a:latin typeface="Segoe UI Light"/>
              </a:rPr>
              <a:t>SUM</a:t>
            </a:r>
            <a:r>
              <a:rPr b="0" lang="en-IN" sz="2000" spc="-1" strike="noStrike">
                <a:solidFill>
                  <a:srgbClr val="000000"/>
                </a:solidFill>
                <a:latin typeface="Segoe UI Light"/>
              </a:rPr>
              <a:t>, </a:t>
            </a:r>
            <a:r>
              <a:rPr b="1" i="1" lang="en-IN" sz="2000" spc="-1" strike="noStrike">
                <a:solidFill>
                  <a:srgbClr val="000000"/>
                </a:solidFill>
                <a:latin typeface="Segoe UI Light"/>
              </a:rPr>
              <a:t>AVG</a:t>
            </a:r>
            <a:r>
              <a:rPr b="0" lang="en-IN" sz="2000" spc="-1" strike="noStrike">
                <a:solidFill>
                  <a:srgbClr val="000000"/>
                </a:solidFill>
                <a:latin typeface="Segoe UI Light"/>
              </a:rPr>
              <a:t>, </a:t>
            </a:r>
            <a:r>
              <a:rPr b="1" i="1" lang="en-IN" sz="2000" spc="-1" strike="noStrike">
                <a:solidFill>
                  <a:srgbClr val="000000"/>
                </a:solidFill>
                <a:latin typeface="Segoe UI Light"/>
              </a:rPr>
              <a:t>MAX</a:t>
            </a:r>
            <a:r>
              <a:rPr b="0" lang="en-IN" sz="2000" spc="-1" strike="noStrike">
                <a:solidFill>
                  <a:srgbClr val="000000"/>
                </a:solidFill>
                <a:latin typeface="Segoe UI Light"/>
              </a:rPr>
              <a:t>, </a:t>
            </a:r>
            <a:r>
              <a:rPr b="1" i="1" lang="en-IN" sz="2000" spc="-1" strike="noStrike">
                <a:solidFill>
                  <a:srgbClr val="000000"/>
                </a:solidFill>
                <a:latin typeface="Segoe UI Light"/>
              </a:rPr>
              <a:t>MIN</a:t>
            </a:r>
            <a:r>
              <a:rPr b="0" lang="en-IN" sz="2000" spc="-1" strike="noStrike">
                <a:solidFill>
                  <a:srgbClr val="000000"/>
                </a:solidFill>
                <a:latin typeface="Segoe UI Light"/>
              </a:rPr>
              <a:t>, and </a:t>
            </a:r>
            <a:r>
              <a:rPr b="1" i="1" lang="en-IN" sz="2000" spc="-1" strike="noStrike">
                <a:solidFill>
                  <a:srgbClr val="000000"/>
                </a:solidFill>
                <a:latin typeface="Segoe UI Light"/>
              </a:rPr>
              <a:t>COUNT</a:t>
            </a:r>
            <a:r>
              <a:rPr b="0" lang="en-IN" sz="2000" spc="-1" strike="noStrike">
                <a:solidFill>
                  <a:srgbClr val="000000"/>
                </a:solidFill>
                <a:latin typeface="Segoe UI Light"/>
              </a:rPr>
              <a:t>.) to perform calculation and </a:t>
            </a:r>
            <a:r>
              <a:rPr b="1" lang="en-IN" sz="2000" spc="-1" strike="noStrike">
                <a:solidFill>
                  <a:srgbClr val="000000"/>
                </a:solidFill>
                <a:latin typeface="Segoe UI Light"/>
              </a:rPr>
              <a:t>return a single value for each subgroup</a:t>
            </a:r>
            <a:r>
              <a:rPr b="0" lang="en-IN" sz="2000" spc="-1" strike="noStrike">
                <a:solidFill>
                  <a:srgbClr val="000000"/>
                </a:solidFill>
                <a:latin typeface="Segoe UI Light"/>
              </a:rPr>
              <a:t>.</a:t>
            </a:r>
            <a:endParaRPr b="0" lang="en-IN" sz="2000" spc="-1" strike="noStrike">
              <a:latin typeface="Arial"/>
            </a:endParaRPr>
          </a:p>
        </p:txBody>
      </p:sp>
      <p:pic>
        <p:nvPicPr>
          <p:cNvPr id="1163" name="Picture 5" descr=""/>
          <p:cNvPicPr/>
          <p:nvPr/>
        </p:nvPicPr>
        <p:blipFill>
          <a:blip r:embed="rId1"/>
          <a:stretch/>
        </p:blipFill>
        <p:spPr>
          <a:xfrm>
            <a:off x="1695600" y="3129120"/>
            <a:ext cx="5752800" cy="599760"/>
          </a:xfrm>
          <a:prstGeom prst="rect">
            <a:avLst/>
          </a:prstGeom>
          <a:ln>
            <a:noFill/>
          </a:ln>
        </p:spPr>
      </p:pic>
      <p:pic>
        <p:nvPicPr>
          <p:cNvPr id="1164" name="Picture 11" descr=""/>
          <p:cNvPicPr/>
          <p:nvPr/>
        </p:nvPicPr>
        <p:blipFill>
          <a:blip r:embed="rId2"/>
          <a:stretch/>
        </p:blipFill>
        <p:spPr>
          <a:xfrm>
            <a:off x="152280" y="4238640"/>
            <a:ext cx="5934960" cy="833040"/>
          </a:xfrm>
          <a:prstGeom prst="rect">
            <a:avLst/>
          </a:prstGeom>
          <a:ln>
            <a:noFill/>
          </a:ln>
        </p:spPr>
      </p:pic>
      <p:pic>
        <p:nvPicPr>
          <p:cNvPr id="1165" name="Picture 12" descr=""/>
          <p:cNvPicPr/>
          <p:nvPr/>
        </p:nvPicPr>
        <p:blipFill>
          <a:blip r:embed="rId3"/>
          <a:stretch/>
        </p:blipFill>
        <p:spPr>
          <a:xfrm>
            <a:off x="152280" y="5359320"/>
            <a:ext cx="5934960" cy="888840"/>
          </a:xfrm>
          <a:prstGeom prst="rect">
            <a:avLst/>
          </a:prstGeom>
          <a:ln>
            <a:noFill/>
          </a:ln>
        </p:spPr>
      </p:pic>
      <p:sp>
        <p:nvSpPr>
          <p:cNvPr id="1166" name="CustomShape 3"/>
          <p:cNvSpPr/>
          <p:nvPr/>
        </p:nvSpPr>
        <p:spPr>
          <a:xfrm>
            <a:off x="142920" y="1643040"/>
            <a:ext cx="90007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8080"/>
                </a:solidFill>
                <a:latin typeface="Gill Sans MT"/>
              </a:rPr>
              <a:t>The HAVING clause can refer to aggregate functions, which the WHERE clause cannot.</a:t>
            </a:r>
            <a:endParaRPr b="0" lang="en-IN" sz="2400" spc="-1" strike="noStrike">
              <a:latin typeface="Arial"/>
            </a:endParaRPr>
          </a:p>
        </p:txBody>
      </p:sp>
    </p:spTree>
  </p:cSld>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CustomShape 1"/>
          <p:cNvSpPr/>
          <p:nvPr/>
        </p:nvSpPr>
        <p:spPr>
          <a:xfrm>
            <a:off x="228600" y="1219320"/>
            <a:ext cx="8686440" cy="1597320"/>
          </a:xfrm>
          <a:prstGeom prst="rect">
            <a:avLst/>
          </a:prstGeom>
          <a:solidFill>
            <a:schemeClr val="bg1"/>
          </a:solidFill>
          <a:ln>
            <a:noFill/>
          </a:ln>
        </p:spPr>
        <p:style>
          <a:lnRef idx="0"/>
          <a:fillRef idx="0"/>
          <a:effectRef idx="0"/>
          <a:fontRef idx="minor"/>
        </p:style>
        <p:txBody>
          <a:bodyPr lIns="90000" rIns="90000" tIns="45000" bIns="45000"/>
          <a:p>
            <a:pPr indent="-216000">
              <a:lnSpc>
                <a:spcPct val="150000"/>
              </a:lnSpc>
              <a:buClr>
                <a:srgbClr val="527e67"/>
              </a:buClr>
              <a:buFont typeface="Arial"/>
              <a:buChar char="•"/>
            </a:pPr>
            <a:r>
              <a:rPr b="0" lang="en-IN" sz="2200" spc="-1" strike="noStrike">
                <a:solidFill>
                  <a:srgbClr val="527e67"/>
                </a:solidFill>
                <a:latin typeface="Arial"/>
              </a:rPr>
              <a:t>  </a:t>
            </a:r>
            <a:r>
              <a:rPr b="0" lang="en-IN" sz="2200" spc="-1" strike="noStrike">
                <a:solidFill>
                  <a:srgbClr val="527e67"/>
                </a:solidFill>
                <a:latin typeface="Arial"/>
              </a:rPr>
              <a:t>in the </a:t>
            </a:r>
            <a:r>
              <a:rPr b="1" lang="en-IN" sz="2200" spc="-1" strike="noStrike">
                <a:solidFill>
                  <a:srgbClr val="527e67"/>
                </a:solidFill>
                <a:latin typeface="Arial"/>
              </a:rPr>
              <a:t>SELECT-LIST</a:t>
            </a:r>
            <a:r>
              <a:rPr b="0" lang="en-IN" sz="2200" spc="-1" strike="noStrike">
                <a:solidFill>
                  <a:srgbClr val="527e67"/>
                </a:solidFill>
                <a:latin typeface="Arial"/>
              </a:rPr>
              <a:t> (the items before the FROM clause).</a:t>
            </a:r>
            <a:endParaRPr b="0" lang="en-IN" sz="2200" spc="-1" strike="noStrike">
              <a:latin typeface="Arial"/>
            </a:endParaRPr>
          </a:p>
          <a:p>
            <a:pPr indent="-216000">
              <a:lnSpc>
                <a:spcPct val="150000"/>
              </a:lnSpc>
              <a:buClr>
                <a:srgbClr val="527e67"/>
              </a:buClr>
              <a:buFont typeface="Arial"/>
              <a:buChar char="•"/>
            </a:pPr>
            <a:r>
              <a:rPr b="0" lang="en-IN" sz="2200" spc="-1" strike="noStrike">
                <a:solidFill>
                  <a:srgbClr val="527e67"/>
                </a:solidFill>
                <a:latin typeface="Arial"/>
              </a:rPr>
              <a:t>  </a:t>
            </a:r>
            <a:r>
              <a:rPr b="0" lang="en-IN" sz="2200" spc="-1" strike="noStrike">
                <a:solidFill>
                  <a:srgbClr val="527e67"/>
                </a:solidFill>
                <a:latin typeface="Arial"/>
              </a:rPr>
              <a:t>in the </a:t>
            </a:r>
            <a:r>
              <a:rPr b="1" lang="en-IN" sz="2200" spc="-1" strike="noStrike">
                <a:solidFill>
                  <a:srgbClr val="527e67"/>
                </a:solidFill>
                <a:latin typeface="Arial"/>
              </a:rPr>
              <a:t>ORDER BY</a:t>
            </a:r>
            <a:r>
              <a:rPr b="0" lang="en-IN" sz="2200" spc="-1" strike="noStrike">
                <a:solidFill>
                  <a:srgbClr val="527e67"/>
                </a:solidFill>
                <a:latin typeface="Arial"/>
              </a:rPr>
              <a:t> clause.</a:t>
            </a:r>
            <a:endParaRPr b="0" lang="en-IN" sz="2200" spc="-1" strike="noStrike">
              <a:latin typeface="Arial"/>
            </a:endParaRPr>
          </a:p>
          <a:p>
            <a:pPr indent="-216000">
              <a:lnSpc>
                <a:spcPct val="150000"/>
              </a:lnSpc>
              <a:buClr>
                <a:srgbClr val="527e67"/>
              </a:buClr>
              <a:buFont typeface="Arial"/>
              <a:buChar char="•"/>
            </a:pPr>
            <a:r>
              <a:rPr b="0" lang="en-IN" sz="2200" spc="-1" strike="noStrike">
                <a:solidFill>
                  <a:srgbClr val="527e67"/>
                </a:solidFill>
                <a:latin typeface="Arial"/>
              </a:rPr>
              <a:t>  </a:t>
            </a:r>
            <a:r>
              <a:rPr b="0" lang="en-IN" sz="2200" spc="-1" strike="noStrike">
                <a:solidFill>
                  <a:srgbClr val="527e67"/>
                </a:solidFill>
                <a:latin typeface="Arial"/>
              </a:rPr>
              <a:t>and in the </a:t>
            </a:r>
            <a:r>
              <a:rPr b="1" lang="en-IN" sz="2200" spc="-1" strike="noStrike">
                <a:solidFill>
                  <a:srgbClr val="527e67"/>
                </a:solidFill>
                <a:latin typeface="Arial"/>
              </a:rPr>
              <a:t>HAVING</a:t>
            </a:r>
            <a:r>
              <a:rPr b="0" lang="en-IN" sz="2200" spc="-1" strike="noStrike">
                <a:solidFill>
                  <a:srgbClr val="527e67"/>
                </a:solidFill>
                <a:latin typeface="Arial"/>
              </a:rPr>
              <a:t> clause.</a:t>
            </a:r>
            <a:endParaRPr b="0" lang="en-IN" sz="2200" spc="-1" strike="noStrike">
              <a:latin typeface="Arial"/>
            </a:endParaRPr>
          </a:p>
        </p:txBody>
      </p:sp>
      <p:sp>
        <p:nvSpPr>
          <p:cNvPr id="1168" name="TextShape 2"/>
          <p:cNvSpPr txBox="1"/>
          <p:nvPr/>
        </p:nvSpPr>
        <p:spPr>
          <a:xfrm>
            <a:off x="0" y="228600"/>
            <a:ext cx="9143640" cy="914040"/>
          </a:xfrm>
          <a:prstGeom prst="rect">
            <a:avLst/>
          </a:prstGeom>
          <a:noFill/>
          <a:ln>
            <a:noFill/>
          </a:ln>
        </p:spPr>
        <p:txBody>
          <a:bodyPr lIns="90000" rIns="90000" tIns="45000" bIns="45000" anchor="b">
            <a:normAutofit/>
          </a:bodyPr>
          <a:p>
            <a:pPr algn="ctr">
              <a:lnSpc>
                <a:spcPct val="100000"/>
              </a:lnSpc>
            </a:pPr>
            <a:r>
              <a:rPr b="0" lang="en-US" sz="3200" spc="-1" strike="noStrike">
                <a:solidFill>
                  <a:srgbClr val="464653"/>
                </a:solidFill>
                <a:latin typeface="Arial"/>
              </a:rPr>
              <a:t>There are 3 places where aggregate functions can appear in a query</a:t>
            </a:r>
            <a:endParaRPr b="0" lang="en-US" sz="3200" spc="-1" strike="noStrike">
              <a:solidFill>
                <a:srgbClr val="000000"/>
              </a:solidFill>
              <a:latin typeface="Gill Sans MT"/>
            </a:endParaRPr>
          </a:p>
        </p:txBody>
      </p:sp>
      <p:sp>
        <p:nvSpPr>
          <p:cNvPr id="1169" name="CustomShape 3"/>
          <p:cNvSpPr/>
          <p:nvPr/>
        </p:nvSpPr>
        <p:spPr>
          <a:xfrm>
            <a:off x="228600" y="4913640"/>
            <a:ext cx="8686440" cy="1430280"/>
          </a:xfrm>
          <a:prstGeom prst="rect">
            <a:avLst/>
          </a:prstGeom>
          <a:solidFill>
            <a:schemeClr val="accent6">
              <a:lumMod val="20000"/>
              <a:lumOff val="80000"/>
            </a:schemeClr>
          </a:solidFill>
          <a:ln>
            <a:noFill/>
          </a:ln>
        </p:spPr>
        <p:style>
          <a:lnRef idx="0"/>
          <a:fillRef idx="0"/>
          <a:effectRef idx="0"/>
          <a:fontRef idx="minor"/>
        </p:style>
        <p:txBody>
          <a:bodyPr lIns="90000" rIns="90000" tIns="45000" bIns="45000"/>
          <a:p>
            <a:pPr>
              <a:lnSpc>
                <a:spcPct val="100000"/>
              </a:lnSpc>
            </a:pPr>
            <a:r>
              <a:rPr b="0" lang="en-IN" sz="2200" spc="-1" strike="noStrike">
                <a:solidFill>
                  <a:srgbClr val="242729"/>
                </a:solidFill>
                <a:latin typeface="Segoe UI Light"/>
              </a:rPr>
              <a:t>"An aggregate may </a:t>
            </a:r>
            <a:r>
              <a:rPr b="1" i="1" lang="en-IN" sz="2200" spc="-1" strike="noStrike">
                <a:solidFill>
                  <a:srgbClr val="c00000"/>
                </a:solidFill>
                <a:latin typeface="Segoe UI Light"/>
              </a:rPr>
              <a:t>NOT </a:t>
            </a:r>
            <a:r>
              <a:rPr b="0" lang="en-IN" sz="2200" spc="-1" strike="noStrike">
                <a:solidFill>
                  <a:srgbClr val="242729"/>
                </a:solidFill>
                <a:latin typeface="Segoe UI Light"/>
              </a:rPr>
              <a:t>appear in the </a:t>
            </a:r>
            <a:r>
              <a:rPr b="1" i="1" lang="en-IN" sz="2200" spc="-1" strike="noStrike">
                <a:solidFill>
                  <a:srgbClr val="c00000"/>
                </a:solidFill>
                <a:latin typeface="Segoe UI Light"/>
              </a:rPr>
              <a:t>WHERE clause</a:t>
            </a:r>
            <a:r>
              <a:rPr b="0" lang="en-IN" sz="2200" spc="-1" strike="noStrike">
                <a:solidFill>
                  <a:srgbClr val="242729"/>
                </a:solidFill>
                <a:latin typeface="Segoe UI Light"/>
              </a:rPr>
              <a:t> unless it is in a </a:t>
            </a:r>
            <a:r>
              <a:rPr b="1" i="1" lang="en-IN" sz="2200" spc="-1" strike="noStrike">
                <a:solidFill>
                  <a:srgbClr val="ff0000"/>
                </a:solidFill>
                <a:latin typeface="Segoe UI Light"/>
              </a:rPr>
              <a:t>subquery</a:t>
            </a:r>
            <a:r>
              <a:rPr b="0" lang="en-IN" sz="2200" spc="-1" strike="noStrike">
                <a:solidFill>
                  <a:srgbClr val="242729"/>
                </a:solidFill>
                <a:latin typeface="Segoe UI Light"/>
              </a:rPr>
              <a:t> contained in a </a:t>
            </a:r>
            <a:r>
              <a:rPr b="1" i="1" lang="en-IN" sz="2200" spc="-1" strike="noStrike">
                <a:solidFill>
                  <a:srgbClr val="ff0000"/>
                </a:solidFill>
                <a:latin typeface="Segoe UI Light"/>
              </a:rPr>
              <a:t>WHERE</a:t>
            </a:r>
            <a:r>
              <a:rPr b="0" lang="en-IN" sz="2200" spc="-1" strike="noStrike">
                <a:solidFill>
                  <a:srgbClr val="242729"/>
                </a:solidFill>
                <a:latin typeface="Segoe UI Light"/>
              </a:rPr>
              <a:t> or </a:t>
            </a:r>
            <a:r>
              <a:rPr b="1" i="1" lang="en-IN" sz="2200" spc="-1" strike="noStrike">
                <a:solidFill>
                  <a:srgbClr val="ff0000"/>
                </a:solidFill>
                <a:latin typeface="Segoe UI Light"/>
              </a:rPr>
              <a:t>HAVING</a:t>
            </a:r>
            <a:r>
              <a:rPr b="0" lang="en-IN" sz="2200" spc="-1" strike="noStrike">
                <a:solidFill>
                  <a:srgbClr val="242729"/>
                </a:solidFill>
                <a:latin typeface="Segoe UI Light"/>
              </a:rPr>
              <a:t> clause or a select list, and the column being aggregated is an outer reference"</a:t>
            </a:r>
            <a:endParaRPr b="0" lang="en-IN" sz="2200" spc="-1" strike="noStrike">
              <a:latin typeface="Arial"/>
            </a:endParaRPr>
          </a:p>
        </p:txBody>
      </p:sp>
      <p:grpSp>
        <p:nvGrpSpPr>
          <p:cNvPr id="1170" name="Group 4"/>
          <p:cNvGrpSpPr/>
          <p:nvPr/>
        </p:nvGrpSpPr>
        <p:grpSpPr>
          <a:xfrm>
            <a:off x="228600" y="3016440"/>
            <a:ext cx="8686440" cy="1626840"/>
            <a:chOff x="228600" y="3016440"/>
            <a:chExt cx="8686440" cy="1626840"/>
          </a:xfrm>
        </p:grpSpPr>
        <p:pic>
          <p:nvPicPr>
            <p:cNvPr id="1171" name="Picture 5" descr=""/>
            <p:cNvPicPr/>
            <p:nvPr/>
          </p:nvPicPr>
          <p:blipFill>
            <a:blip r:embed="rId1"/>
            <a:stretch/>
          </p:blipFill>
          <p:spPr>
            <a:xfrm>
              <a:off x="251640" y="3016440"/>
              <a:ext cx="5342040" cy="733320"/>
            </a:xfrm>
            <a:prstGeom prst="rect">
              <a:avLst/>
            </a:prstGeom>
            <a:ln>
              <a:noFill/>
            </a:ln>
          </p:spPr>
        </p:pic>
        <p:pic>
          <p:nvPicPr>
            <p:cNvPr id="1172" name="Picture 6" descr=""/>
            <p:cNvPicPr/>
            <p:nvPr/>
          </p:nvPicPr>
          <p:blipFill>
            <a:blip r:embed="rId2"/>
            <a:stretch/>
          </p:blipFill>
          <p:spPr>
            <a:xfrm>
              <a:off x="228600" y="3940920"/>
              <a:ext cx="8686440" cy="702360"/>
            </a:xfrm>
            <a:prstGeom prst="rect">
              <a:avLst/>
            </a:prstGeom>
            <a:ln>
              <a:noFill/>
            </a:ln>
          </p:spPr>
        </p:pic>
      </p:grpSp>
    </p:spTree>
  </p:cSld>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3" name="CustomShape 1"/>
          <p:cNvSpPr/>
          <p:nvPr/>
        </p:nvSpPr>
        <p:spPr>
          <a:xfrm>
            <a:off x="0" y="0"/>
            <a:ext cx="9143640" cy="10652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9900"/>
                </a:solidFill>
                <a:latin typeface="Arial"/>
              </a:rPr>
              <a:t>AVG and COUNT Aggregate (GROUP BY) Function </a:t>
            </a:r>
            <a:endParaRPr b="0" lang="en-IN" sz="3200" spc="-1" strike="noStrike">
              <a:latin typeface="Arial"/>
            </a:endParaRPr>
          </a:p>
        </p:txBody>
      </p:sp>
      <p:sp>
        <p:nvSpPr>
          <p:cNvPr id="1174" name="CustomShape 2"/>
          <p:cNvSpPr/>
          <p:nvPr/>
        </p:nvSpPr>
        <p:spPr>
          <a:xfrm>
            <a:off x="152280" y="1143000"/>
            <a:ext cx="8838720" cy="4693320"/>
          </a:xfrm>
          <a:prstGeom prst="rect">
            <a:avLst/>
          </a:prstGeom>
          <a:solidFill>
            <a:srgbClr val="2e2e36"/>
          </a:solidFill>
          <a:ln>
            <a:noFill/>
          </a:ln>
        </p:spPr>
        <p:style>
          <a:lnRef idx="0"/>
          <a:fillRef idx="0"/>
          <a:effectRef idx="0"/>
          <a:fontRef idx="minor"/>
        </p:style>
        <p:txBody>
          <a:bodyPr lIns="90000" rIns="90000" tIns="45000" bIns="45000"/>
          <a:p>
            <a:pPr>
              <a:lnSpc>
                <a:spcPct val="100000"/>
              </a:lnSpc>
            </a:pPr>
            <a:r>
              <a:rPr b="1" lang="en-IN" sz="2000" spc="-1" strike="noStrike">
                <a:solidFill>
                  <a:srgbClr val="fadf8a"/>
                </a:solidFill>
                <a:latin typeface="Arial"/>
              </a:rPr>
              <a:t>AVG()</a:t>
            </a:r>
            <a:endParaRPr b="0" lang="en-IN" sz="20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If there are no matching rows, AVG() returns NULL.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2000" spc="-1" strike="noStrike">
                <a:solidFill>
                  <a:srgbClr val="fadf8a"/>
                </a:solidFill>
                <a:latin typeface="Arial"/>
              </a:rPr>
              <a:t>SUM()</a:t>
            </a:r>
            <a:endParaRPr b="0" lang="en-IN" sz="20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If the return set has no rows, SUM() returns NULL.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The DISTINCT keyword can be used to sum only the distinct values of expr.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2000" spc="-1" strike="noStrike">
                <a:solidFill>
                  <a:srgbClr val="fadf8a"/>
                </a:solidFill>
                <a:latin typeface="Arial"/>
              </a:rPr>
              <a:t>COUNT()</a:t>
            </a:r>
            <a:endParaRPr b="0" lang="en-IN" sz="20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Returns a count of the number of non-NULL values.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If there are no matching rows, COUNT() returns 0.</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COUNT(*) is somewhat different in that it returns a count of the number of rows retrieved, whether or not they contain NULL values.</a:t>
            </a:r>
            <a:endParaRPr b="0" lang="en-IN" sz="1800" spc="-1" strike="noStrike">
              <a:latin typeface="Arial"/>
            </a:endParaRPr>
          </a:p>
          <a:p>
            <a:pPr>
              <a:lnSpc>
                <a:spcPct val="100000"/>
              </a:lnSpc>
            </a:pPr>
            <a:endParaRPr b="0" lang="en-IN" sz="1800" spc="-1" strike="noStrike">
              <a:latin typeface="Arial"/>
            </a:endParaRPr>
          </a:p>
        </p:txBody>
      </p:sp>
      <p:sp>
        <p:nvSpPr>
          <p:cNvPr id="1175" name="CustomShape 3"/>
          <p:cNvSpPr/>
          <p:nvPr/>
        </p:nvSpPr>
        <p:spPr>
          <a:xfrm>
            <a:off x="0" y="500040"/>
            <a:ext cx="7391160" cy="577080"/>
          </a:xfrm>
          <a:prstGeom prst="rect">
            <a:avLst/>
          </a:prstGeom>
          <a:noFill/>
          <a:ln>
            <a:noFill/>
          </a:ln>
        </p:spPr>
        <p:style>
          <a:lnRef idx="0"/>
          <a:fillRef idx="0"/>
          <a:effectRef idx="0"/>
          <a:fontRef idx="minor"/>
        </p:style>
        <p:txBody>
          <a:bodyPr lIns="90000" rIns="90000" tIns="45000" bIns="45000"/>
          <a:p>
            <a:pPr>
              <a:lnSpc>
                <a:spcPct val="100000"/>
              </a:lnSpc>
            </a:pPr>
            <a:r>
              <a:rPr b="0" i="1" lang="en-IN" sz="1600" spc="-1" strike="noStrike">
                <a:solidFill>
                  <a:srgbClr val="ffff00"/>
                </a:solidFill>
                <a:latin typeface="Arial"/>
              </a:rPr>
              <a:t>Blank space between aggregate functions like (SUM, MIN, MAX, COUNT) are not allowed. Eg. SELECT SUM (sal) from EMP;</a:t>
            </a:r>
            <a:endParaRPr b="0" lang="en-IN" sz="1600" spc="-1" strike="noStrike">
              <a:latin typeface="Arial"/>
            </a:endParaRPr>
          </a:p>
        </p:txBody>
      </p:sp>
    </p:spTree>
  </p:cSld>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6" name="CustomShape 1"/>
          <p:cNvSpPr/>
          <p:nvPr/>
        </p:nvSpPr>
        <p:spPr>
          <a:xfrm>
            <a:off x="0" y="0"/>
            <a:ext cx="9143640" cy="10652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9900"/>
                </a:solidFill>
                <a:latin typeface="Arial"/>
              </a:rPr>
              <a:t>AVG and COUNT Aggregate (GROUP BY) Function </a:t>
            </a:r>
            <a:endParaRPr b="0" lang="en-IN" sz="3200" spc="-1" strike="noStrike">
              <a:latin typeface="Arial"/>
            </a:endParaRPr>
          </a:p>
        </p:txBody>
      </p:sp>
      <p:sp>
        <p:nvSpPr>
          <p:cNvPr id="1177" name="CustomShape 2"/>
          <p:cNvSpPr/>
          <p:nvPr/>
        </p:nvSpPr>
        <p:spPr>
          <a:xfrm>
            <a:off x="185040" y="1447920"/>
            <a:ext cx="8686440" cy="2284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000000"/>
                </a:solidFill>
                <a:latin typeface="Arial"/>
                <a:ea typeface="Times New Roman"/>
              </a:rPr>
              <a:t>(JOB)</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EMP</a:t>
            </a:r>
            <a:r>
              <a:rPr b="0" lang="en-IN" sz="1800" spc="-1" strike="noStrike">
                <a:solidFill>
                  <a:srgbClr val="dd4a68"/>
                </a:solidFill>
                <a:latin typeface="Arial"/>
                <a:ea typeface="Times New Roman"/>
              </a:rPr>
              <a:t>.*</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IF</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COMM </a:t>
            </a:r>
            <a:r>
              <a:rPr b="0" lang="en-IN" sz="1800" spc="-1" strike="noStrike">
                <a:solidFill>
                  <a:srgbClr val="955e4b"/>
                </a:solidFill>
                <a:latin typeface="Arial"/>
                <a:ea typeface="Times New Roman"/>
              </a:rPr>
              <a:t>IS NULL</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a:t>
            </a:r>
            <a:r>
              <a:rPr b="0" lang="en-IN" sz="1800" spc="-1" strike="noStrike">
                <a:solidFill>
                  <a:srgbClr val="000000"/>
                </a:solidFill>
                <a:latin typeface="Arial"/>
                <a:ea typeface="Times New Roman"/>
              </a:rPr>
              <a:t>, </a:t>
            </a:r>
            <a:r>
              <a:rPr b="0" lang="en-IN" sz="1800" spc="-1" strike="noStrike">
                <a:solidFill>
                  <a:srgbClr val="955e4b"/>
                </a:solidFill>
                <a:latin typeface="Arial"/>
                <a:ea typeface="Times New Roman"/>
              </a:rPr>
              <a:t>NULL</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COUNT</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IF</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COMM </a:t>
            </a:r>
            <a:r>
              <a:rPr b="0" lang="en-IN" sz="1800" spc="-1" strike="noStrike">
                <a:solidFill>
                  <a:srgbClr val="955e4b"/>
                </a:solidFill>
                <a:latin typeface="Arial"/>
                <a:ea typeface="Times New Roman"/>
              </a:rPr>
              <a:t>IS</a:t>
            </a:r>
            <a:r>
              <a:rPr b="0" lang="en-IN" sz="1800" spc="-1" strike="noStrike">
                <a:solidFill>
                  <a:srgbClr val="000000"/>
                </a:solidFill>
                <a:latin typeface="Arial"/>
                <a:ea typeface="Times New Roman"/>
              </a:rPr>
              <a:t> </a:t>
            </a:r>
            <a:r>
              <a:rPr b="0" lang="en-IN" sz="1800" spc="-1" strike="noStrike">
                <a:solidFill>
                  <a:srgbClr val="955e4b"/>
                </a:solidFill>
                <a:latin typeface="Arial"/>
                <a:ea typeface="Times New Roman"/>
              </a:rPr>
              <a:t>NOT</a:t>
            </a:r>
            <a:r>
              <a:rPr b="0" lang="en-IN" sz="1800" spc="-1" strike="noStrike">
                <a:solidFill>
                  <a:srgbClr val="000000"/>
                </a:solidFill>
                <a:latin typeface="Arial"/>
                <a:ea typeface="Times New Roman"/>
              </a:rPr>
              <a:t> </a:t>
            </a:r>
            <a:r>
              <a:rPr b="0" lang="en-IN" sz="1800" spc="-1" strike="noStrike">
                <a:solidFill>
                  <a:srgbClr val="955e4b"/>
                </a:solidFill>
                <a:latin typeface="Arial"/>
                <a:ea typeface="Times New Roman"/>
              </a:rPr>
              <a:t>NULL</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0</a:t>
            </a:r>
            <a:r>
              <a:rPr b="0" lang="en-IN" sz="1800" spc="-1" strike="noStrike">
                <a:solidFill>
                  <a:srgbClr val="000000"/>
                </a:solidFill>
                <a:latin typeface="Arial"/>
                <a:ea typeface="Times New Roman"/>
              </a:rPr>
              <a:t>, </a:t>
            </a:r>
            <a:r>
              <a:rPr b="0" lang="en-IN" sz="1800" spc="-1" strike="noStrike">
                <a:solidFill>
                  <a:srgbClr val="955e4b"/>
                </a:solidFill>
                <a:latin typeface="Arial"/>
                <a:ea typeface="Times New Roman"/>
              </a:rPr>
              <a:t>NULL</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a:t>
            </a:r>
            <a:endParaRPr b="0" lang="en-IN" sz="1800" spc="-1" strike="noStrike">
              <a:latin typeface="Arial"/>
            </a:endParaRPr>
          </a:p>
        </p:txBody>
      </p:sp>
      <p:sp>
        <p:nvSpPr>
          <p:cNvPr id="1178" name="CustomShape 3"/>
          <p:cNvSpPr/>
          <p:nvPr/>
        </p:nvSpPr>
        <p:spPr>
          <a:xfrm>
            <a:off x="0" y="500040"/>
            <a:ext cx="7391160" cy="577080"/>
          </a:xfrm>
          <a:prstGeom prst="rect">
            <a:avLst/>
          </a:prstGeom>
          <a:noFill/>
          <a:ln>
            <a:noFill/>
          </a:ln>
        </p:spPr>
        <p:style>
          <a:lnRef idx="0"/>
          <a:fillRef idx="0"/>
          <a:effectRef idx="0"/>
          <a:fontRef idx="minor"/>
        </p:style>
        <p:txBody>
          <a:bodyPr lIns="90000" rIns="90000" tIns="45000" bIns="45000"/>
          <a:p>
            <a:pPr>
              <a:lnSpc>
                <a:spcPct val="100000"/>
              </a:lnSpc>
            </a:pPr>
            <a:r>
              <a:rPr b="0" i="1" lang="en-IN" sz="1600" spc="-1" strike="noStrike">
                <a:solidFill>
                  <a:srgbClr val="ffff00"/>
                </a:solidFill>
                <a:latin typeface="Arial"/>
              </a:rPr>
              <a:t>Blank space between aggregate functions like (SUM, MIN, MAX, COUNT) are not allowed. Eg. SELECT SUM (sal) from EMP;</a:t>
            </a:r>
            <a:endParaRPr b="0" lang="en-IN" sz="1600" spc="-1" strike="noStrike">
              <a:latin typeface="Arial"/>
            </a:endParaRPr>
          </a:p>
        </p:txBody>
      </p:sp>
      <p:sp>
        <p:nvSpPr>
          <p:cNvPr id="1179" name="CustomShape 4"/>
          <p:cNvSpPr/>
          <p:nvPr/>
        </p:nvSpPr>
        <p:spPr>
          <a:xfrm>
            <a:off x="228600" y="4114800"/>
            <a:ext cx="4876560" cy="15973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sql_mode = ' '; </a:t>
            </a:r>
            <a:endParaRPr b="0" lang="en-IN" sz="2200" spc="-1" strike="noStrike">
              <a:latin typeface="Arial"/>
            </a:endParaRPr>
          </a:p>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sql_mode = IGNORE_SPACE;</a:t>
            </a:r>
            <a:endParaRPr b="0" lang="en-IN" sz="2200" spc="-1" strike="noStrike">
              <a:latin typeface="Arial"/>
            </a:endParaRPr>
          </a:p>
        </p:txBody>
      </p:sp>
    </p:spTree>
  </p:cSld>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GROUP BY </a:t>
            </a:r>
            <a:endParaRPr b="0" lang="en-IN" sz="3200" spc="-1" strike="noStrike">
              <a:latin typeface="Arial"/>
            </a:endParaRPr>
          </a:p>
        </p:txBody>
      </p:sp>
      <p:sp>
        <p:nvSpPr>
          <p:cNvPr id="1181" name="CustomShape 2"/>
          <p:cNvSpPr/>
          <p:nvPr/>
        </p:nvSpPr>
        <p:spPr>
          <a:xfrm>
            <a:off x="152280" y="99072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You can use GROUP BY to group values from a column, and, if you wish, perform calculations on that column.</a:t>
            </a:r>
            <a:endParaRPr b="0" lang="en-IN" sz="1800" spc="-1" strike="noStrike">
              <a:latin typeface="Arial"/>
            </a:endParaRPr>
          </a:p>
        </p:txBody>
      </p:sp>
      <p:graphicFrame>
        <p:nvGraphicFramePr>
          <p:cNvPr id="1182" name="Table 3"/>
          <p:cNvGraphicFramePr/>
          <p:nvPr/>
        </p:nvGraphicFramePr>
        <p:xfrm>
          <a:off x="152280" y="2692440"/>
          <a:ext cx="8838720" cy="1482840"/>
        </p:xfrm>
        <a:graphic>
          <a:graphicData uri="http://schemas.openxmlformats.org/drawingml/2006/table">
            <a:tbl>
              <a:tblPr/>
              <a:tblGrid>
                <a:gridCol w="2743200"/>
                <a:gridCol w="6095880"/>
              </a:tblGrid>
              <a:tr h="366120">
                <a:tc gridSpan="2">
                  <a:txBody>
                    <a:bodyPr/>
                    <a:p>
                      <a:pPr>
                        <a:lnSpc>
                          <a:spcPct val="100000"/>
                        </a:lnSpc>
                      </a:pPr>
                      <a:r>
                        <a:rPr b="1" lang="en-IN" sz="1800" spc="-1" strike="noStrike">
                          <a:solidFill>
                            <a:srgbClr val="b7f7e2"/>
                          </a:solidFill>
                          <a:latin typeface="Arial"/>
                        </a:rPr>
                        <a:t>Aggregate (GROUP BY) Function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1065240">
                <a:tc>
                  <a:txBody>
                    <a:bodyPr anchor="ctr"/>
                    <a:p>
                      <a:pPr>
                        <a:lnSpc>
                          <a:spcPct val="100000"/>
                        </a:lnSpc>
                      </a:pPr>
                      <a:r>
                        <a:rPr b="0" lang="en-IN" sz="1800" spc="-1" strike="noStrike">
                          <a:solidFill>
                            <a:srgbClr val="008080"/>
                          </a:solidFill>
                          <a:latin typeface="Courier New"/>
                        </a:rPr>
                        <a:t>MAX([DISTINCT] 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the maximum value of expr. MAX() may take a string argument; in such cases, it returns the maximum string value. The DISTINCT keyword can be used to find the maximum of the distinct values of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1065240">
                <a:tc>
                  <a:txBody>
                    <a:bodyPr anchor="ctr"/>
                    <a:p>
                      <a:pPr>
                        <a:lnSpc>
                          <a:spcPct val="100000"/>
                        </a:lnSpc>
                      </a:pPr>
                      <a:r>
                        <a:rPr b="0" lang="en-IN" sz="1800" spc="-1" strike="noStrike">
                          <a:solidFill>
                            <a:srgbClr val="008080"/>
                          </a:solidFill>
                          <a:latin typeface="Courier New"/>
                        </a:rPr>
                        <a:t>MIN([DISTINCT] 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the minimum value of expr. MIN() may take a string argument; in such cases, it returns the minimum string value. The DISTINCT keyword can be used to find the minimum of the distinct values of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800" spc="-1" strike="noStrike">
                          <a:solidFill>
                            <a:srgbClr val="008080"/>
                          </a:solidFill>
                          <a:latin typeface="Courier New"/>
                        </a:rPr>
                        <a:t>SUM([DISTINCT] expr)</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Returns the sum of expr. If the return set has no rows, SUM() returns NULL. The DISTINCT keyword can be used to sum only the distinct values of expr.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183" name="CustomShape 4"/>
          <p:cNvSpPr/>
          <p:nvPr/>
        </p:nvSpPr>
        <p:spPr>
          <a:xfrm>
            <a:off x="76320" y="160920"/>
            <a:ext cx="4647960" cy="70020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This function's will produce a single value for an entire group or a table.</a:t>
            </a:r>
            <a:endParaRPr b="0" lang="en-IN" sz="2000" spc="-1" strike="noStrike">
              <a:latin typeface="Arial"/>
            </a:endParaRPr>
          </a:p>
        </p:txBody>
      </p:sp>
      <p:sp>
        <p:nvSpPr>
          <p:cNvPr id="1184" name="CustomShape 5"/>
          <p:cNvSpPr/>
          <p:nvPr/>
        </p:nvSpPr>
        <p:spPr>
          <a:xfrm>
            <a:off x="152280" y="1643040"/>
            <a:ext cx="8838720" cy="221688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rPr>
              <a:t>SELECT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 </a:t>
            </a:r>
            <a:r>
              <a:rPr b="1" i="1" lang="en-IN" sz="2400" spc="-1" strike="noStrike" baseline="-25000">
                <a:solidFill>
                  <a:srgbClr val="0077aa"/>
                </a:solidFill>
                <a:latin typeface="Courier New"/>
              </a:rPr>
              <a:t>, </a:t>
            </a:r>
            <a:r>
              <a:rPr b="1" i="1" lang="en-IN" sz="1800" spc="-1" strike="noStrike">
                <a:solidFill>
                  <a:srgbClr val="0077aa"/>
                </a:solidFill>
                <a:latin typeface="Courier New"/>
              </a:rPr>
              <a:t>F</a:t>
            </a:r>
            <a:r>
              <a:rPr b="1" i="1" lang="en-IN" sz="2400" spc="-1" strike="noStrike" baseline="-25000">
                <a:solidFill>
                  <a:srgbClr val="0077aa"/>
                </a:solidFill>
                <a:latin typeface="Courier New"/>
              </a:rPr>
              <a:t>1</a:t>
            </a:r>
            <a:r>
              <a:rPr b="1" i="1" lang="en-IN" sz="1800" spc="-1" strike="noStrike">
                <a:solidFill>
                  <a:srgbClr val="0077aa"/>
                </a:solidFill>
                <a:latin typeface="Courier New"/>
              </a:rPr>
              <a:t>(A</a:t>
            </a:r>
            <a:r>
              <a:rPr b="1" i="1" lang="en-IN" sz="1800" spc="-1" strike="noStrike" baseline="-25000">
                <a:solidFill>
                  <a:srgbClr val="0077aa"/>
                </a:solidFill>
                <a:latin typeface="Courier New"/>
              </a:rPr>
              <a:t>1</a:t>
            </a:r>
            <a:r>
              <a:rPr b="1" i="1" lang="en-IN" sz="1800" spc="-1" strike="noStrike">
                <a:solidFill>
                  <a:srgbClr val="0077aa"/>
                </a:solidFill>
                <a:latin typeface="Courier New"/>
              </a:rPr>
              <a:t>), F</a:t>
            </a:r>
            <a:r>
              <a:rPr b="1" i="1" lang="en-IN" sz="2400" spc="-1" strike="noStrike" baseline="-25000">
                <a:solidFill>
                  <a:srgbClr val="0077aa"/>
                </a:solidFill>
                <a:latin typeface="Courier New"/>
              </a:rPr>
              <a:t>2</a:t>
            </a:r>
            <a:r>
              <a:rPr b="1" i="1" lang="en-IN" sz="1800" spc="-1" strike="noStrike">
                <a:solidFill>
                  <a:srgbClr val="0077aa"/>
                </a:solidFill>
                <a:latin typeface="Courier New"/>
              </a:rPr>
              <a:t>(A</a:t>
            </a:r>
            <a:r>
              <a:rPr b="1" i="1" lang="en-IN" sz="1800" spc="-1" strike="noStrike" baseline="-25000">
                <a:solidFill>
                  <a:srgbClr val="0077aa"/>
                </a:solidFill>
                <a:latin typeface="Courier New"/>
              </a:rPr>
              <a:t>2</a:t>
            </a:r>
            <a:r>
              <a:rPr b="1" i="1" lang="en-IN" sz="1800" spc="-1" strike="noStrike">
                <a:solidFill>
                  <a:srgbClr val="0077aa"/>
                </a:solidFill>
                <a:latin typeface="Courier New"/>
              </a:rPr>
              <a:t>),  . . . </a:t>
            </a:r>
            <a:r>
              <a:rPr b="0" lang="en-IN" sz="1800" spc="-1" strike="noStrike">
                <a:solidFill>
                  <a:srgbClr val="0077aa"/>
                </a:solidFill>
                <a:latin typeface="Courier New"/>
              </a:rPr>
              <a:t>  from </a:t>
            </a:r>
            <a:r>
              <a:rPr b="1" i="1" lang="en-IN" sz="1800" spc="-1" strike="noStrike">
                <a:solidFill>
                  <a:srgbClr val="0077aa"/>
                </a:solidFill>
                <a:latin typeface="Courier New"/>
              </a:rPr>
              <a:t>r</a:t>
            </a:r>
            <a:r>
              <a:rPr b="1" i="1" lang="en-IN" sz="1800" spc="-1" strike="noStrike" baseline="-25000">
                <a:solidFill>
                  <a:srgbClr val="0077aa"/>
                </a:solidFill>
                <a:latin typeface="Courier New"/>
              </a:rPr>
              <a:t>1</a:t>
            </a:r>
            <a:r>
              <a:rPr b="1" i="1" lang="en-IN" sz="1800" spc="-1" strike="noStrike">
                <a:solidFill>
                  <a:srgbClr val="0077aa"/>
                </a:solidFill>
                <a:latin typeface="Courier New"/>
              </a:rPr>
              <a:t>, r</a:t>
            </a:r>
            <a:r>
              <a:rPr b="1" i="1" lang="en-IN" sz="1800" spc="-1" strike="noStrike" baseline="-25000">
                <a:solidFill>
                  <a:srgbClr val="0077aa"/>
                </a:solidFill>
                <a:latin typeface="Courier New"/>
              </a:rPr>
              <a:t>2</a:t>
            </a:r>
            <a:r>
              <a:rPr b="1" i="1" lang="en-IN" sz="1800" spc="-1" strike="noStrike">
                <a:solidFill>
                  <a:srgbClr val="0077aa"/>
                </a:solidFill>
                <a:latin typeface="Courier New"/>
              </a:rPr>
              <a:t>, r</a:t>
            </a:r>
            <a:r>
              <a:rPr b="1" i="1" lang="en-IN" sz="1800" spc="-1" strike="noStrike" baseline="-25000">
                <a:solidFill>
                  <a:srgbClr val="0077aa"/>
                </a:solidFill>
                <a:latin typeface="Courier New"/>
              </a:rPr>
              <a:t>3</a:t>
            </a:r>
            <a:r>
              <a:rPr b="1" i="1" lang="en-IN" sz="1800" spc="-1" strike="noStrike">
                <a:solidFill>
                  <a:srgbClr val="0077aa"/>
                </a:solidFill>
                <a:latin typeface="Courier New"/>
              </a:rPr>
              <a:t>  . . . </a:t>
            </a:r>
            <a:endParaRPr b="0" lang="en-IN" sz="1800" spc="-1" strike="noStrike">
              <a:latin typeface="Arial"/>
            </a:endParaRPr>
          </a:p>
          <a:p>
            <a:pPr>
              <a:lnSpc>
                <a:spcPct val="150000"/>
              </a:lnSpc>
            </a:pPr>
            <a:r>
              <a:rPr b="0" lang="en-IN" sz="1800" spc="-1" strike="noStrike">
                <a:solidFill>
                  <a:srgbClr val="0077aa"/>
                </a:solidFill>
                <a:latin typeface="Courier New"/>
              </a:rPr>
              <a:t>    </a:t>
            </a:r>
            <a:r>
              <a:rPr b="0" lang="en-IN" sz="1800" spc="-1" strike="noStrike">
                <a:solidFill>
                  <a:srgbClr val="0077aa"/>
                </a:solidFill>
                <a:latin typeface="Courier New"/>
              </a:rPr>
              <a:t>[GROUP BY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a:t>
            </a:r>
            <a:r>
              <a:rPr b="0" lang="en-IN" sz="1800" spc="-1" strike="noStrike">
                <a:solidFill>
                  <a:srgbClr val="0077aa"/>
                </a:solidFill>
                <a:latin typeface="Courier New"/>
              </a:rPr>
              <a:t> | expr | position} [ASC | DESC], ... [WITH ROLLUP]]</a:t>
            </a:r>
            <a:endParaRPr b="0" lang="en-IN" sz="1800" spc="-1" strike="noStrike">
              <a:latin typeface="Arial"/>
            </a:endParaRPr>
          </a:p>
        </p:txBody>
      </p:sp>
    </p:spTree>
  </p:cSld>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5" name="CustomShape 1"/>
          <p:cNvSpPr/>
          <p:nvPr/>
        </p:nvSpPr>
        <p:spPr>
          <a:xfrm>
            <a:off x="0" y="0"/>
            <a:ext cx="9143640" cy="10652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9900"/>
                </a:solidFill>
                <a:latin typeface="Arial"/>
              </a:rPr>
              <a:t>MIN and MAX Aggregate (GROUP BY) Function </a:t>
            </a:r>
            <a:endParaRPr b="0" lang="en-IN" sz="3200" spc="-1" strike="noStrike">
              <a:latin typeface="Arial"/>
            </a:endParaRPr>
          </a:p>
        </p:txBody>
      </p:sp>
      <p:sp>
        <p:nvSpPr>
          <p:cNvPr id="1186" name="CustomShape 2"/>
          <p:cNvSpPr/>
          <p:nvPr/>
        </p:nvSpPr>
        <p:spPr>
          <a:xfrm>
            <a:off x="152280" y="1143000"/>
            <a:ext cx="8838720" cy="4906440"/>
          </a:xfrm>
          <a:prstGeom prst="rect">
            <a:avLst/>
          </a:prstGeom>
          <a:solidFill>
            <a:srgbClr val="2e2e36"/>
          </a:solidFill>
          <a:ln>
            <a:noFill/>
          </a:ln>
        </p:spPr>
        <p:style>
          <a:lnRef idx="0"/>
          <a:fillRef idx="0"/>
          <a:effectRef idx="0"/>
          <a:fontRef idx="minor"/>
        </p:style>
        <p:txBody>
          <a:bodyPr lIns="90000" rIns="90000" tIns="45000" bIns="45000"/>
          <a:p>
            <a:pPr>
              <a:lnSpc>
                <a:spcPct val="100000"/>
              </a:lnSpc>
            </a:pPr>
            <a:r>
              <a:rPr b="1" lang="en-IN" sz="2000" spc="-1" strike="noStrike">
                <a:solidFill>
                  <a:srgbClr val="fadf8a"/>
                </a:solidFill>
                <a:latin typeface="Arial"/>
              </a:rPr>
              <a:t>MAX()</a:t>
            </a:r>
            <a:endParaRPr b="0" lang="en-IN" sz="20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If there are no matching rows, MAX() returns NULL.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MAX() may take a string argument; in such cases, it returns the maximum string value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MAX() compares ENUM and SET columns by their string value rather than by the string's relative position in the set. </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2000" spc="-1" strike="noStrike">
                <a:solidFill>
                  <a:srgbClr val="fadf8a"/>
                </a:solidFill>
                <a:latin typeface="Arial"/>
              </a:rPr>
              <a:t>MIN()</a:t>
            </a:r>
            <a:endParaRPr b="0" lang="en-IN" sz="20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If there are no matching rows, MIN() returns NULL.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MIN() may take a string argument; in such cases, it returns the minimum string value.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adf8a"/>
              </a:buClr>
              <a:buFont typeface="Arial"/>
              <a:buChar char="•"/>
            </a:pPr>
            <a:r>
              <a:rPr b="0" lang="en-IN" sz="1800" spc="-1" strike="noStrike">
                <a:solidFill>
                  <a:srgbClr val="fadf8a"/>
                </a:solidFill>
                <a:latin typeface="Arial"/>
              </a:rPr>
              <a:t>MIN() compares ENUM and SET columns by their string value rather than by the string's relative position in the set.</a:t>
            </a:r>
            <a:endParaRPr b="0" lang="en-IN" sz="1800" spc="-1" strike="noStrike">
              <a:latin typeface="Arial"/>
            </a:endParaRPr>
          </a:p>
        </p:txBody>
      </p:sp>
      <p:sp>
        <p:nvSpPr>
          <p:cNvPr id="1187" name="CustomShape 3"/>
          <p:cNvSpPr/>
          <p:nvPr/>
        </p:nvSpPr>
        <p:spPr>
          <a:xfrm>
            <a:off x="0" y="500040"/>
            <a:ext cx="7391160" cy="577080"/>
          </a:xfrm>
          <a:prstGeom prst="rect">
            <a:avLst/>
          </a:prstGeom>
          <a:noFill/>
          <a:ln>
            <a:noFill/>
          </a:ln>
        </p:spPr>
        <p:style>
          <a:lnRef idx="0"/>
          <a:fillRef idx="0"/>
          <a:effectRef idx="0"/>
          <a:fontRef idx="minor"/>
        </p:style>
        <p:txBody>
          <a:bodyPr lIns="90000" rIns="90000" tIns="45000" bIns="45000"/>
          <a:p>
            <a:pPr>
              <a:lnSpc>
                <a:spcPct val="100000"/>
              </a:lnSpc>
            </a:pPr>
            <a:r>
              <a:rPr b="0" i="1" lang="en-IN" sz="1600" spc="-1" strike="noStrike">
                <a:solidFill>
                  <a:srgbClr val="ffff00"/>
                </a:solidFill>
                <a:latin typeface="Arial"/>
              </a:rPr>
              <a:t>Blank space between aggregate functions like (SUM, MIN, MAX, COUNT) are not allowed. Eg. SELECT SUM (sal) from EMP;</a:t>
            </a:r>
            <a:endParaRPr b="0" lang="en-IN" sz="1600" spc="-1" strike="noStrike">
              <a:latin typeface="Arial"/>
            </a:endParaRPr>
          </a:p>
        </p:txBody>
      </p:sp>
    </p:spTree>
  </p:cSld>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8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GROUP BY </a:t>
            </a:r>
            <a:endParaRPr b="0" lang="en-IN" sz="3200" spc="-1" strike="noStrike">
              <a:latin typeface="Arial"/>
            </a:endParaRPr>
          </a:p>
        </p:txBody>
      </p:sp>
      <p:sp>
        <p:nvSpPr>
          <p:cNvPr id="1189" name="CustomShape 2"/>
          <p:cNvSpPr/>
          <p:nvPr/>
        </p:nvSpPr>
        <p:spPr>
          <a:xfrm>
            <a:off x="152280" y="105372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You can use GROUP BY to group values from a column, and, if you wish, perform calculations on that column.</a:t>
            </a:r>
            <a:endParaRPr b="0" lang="en-IN" sz="1800" spc="-1" strike="noStrike">
              <a:latin typeface="Arial"/>
            </a:endParaRPr>
          </a:p>
        </p:txBody>
      </p:sp>
      <p:graphicFrame>
        <p:nvGraphicFramePr>
          <p:cNvPr id="1190" name="Table 3"/>
          <p:cNvGraphicFramePr/>
          <p:nvPr/>
        </p:nvGraphicFramePr>
        <p:xfrm>
          <a:off x="152280" y="2723040"/>
          <a:ext cx="8838720" cy="741240"/>
        </p:xfrm>
        <a:graphic>
          <a:graphicData uri="http://schemas.openxmlformats.org/drawingml/2006/table">
            <a:tbl>
              <a:tblPr/>
              <a:tblGrid>
                <a:gridCol w="3352680"/>
                <a:gridCol w="5486400"/>
              </a:tblGrid>
              <a:tr h="366120">
                <a:tc gridSpan="2">
                  <a:txBody>
                    <a:bodyPr/>
                    <a:p>
                      <a:pPr>
                        <a:lnSpc>
                          <a:spcPct val="100000"/>
                        </a:lnSpc>
                      </a:pPr>
                      <a:r>
                        <a:rPr b="1" lang="en-IN" sz="1800" spc="-1" strike="noStrike">
                          <a:solidFill>
                            <a:srgbClr val="b7f7e2"/>
                          </a:solidFill>
                          <a:latin typeface="Arial"/>
                        </a:rPr>
                        <a:t>Aggregate (GROUP BY) Function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2768760">
                <a:tc>
                  <a:txBody>
                    <a:bodyPr anchor="ctr"/>
                    <a:p>
                      <a:pPr>
                        <a:lnSpc>
                          <a:spcPct val="100000"/>
                        </a:lnSpc>
                      </a:pPr>
                      <a:r>
                        <a:rPr b="0" lang="en-IN" sz="1800" spc="-1" strike="noStrike">
                          <a:solidFill>
                            <a:srgbClr val="008080"/>
                          </a:solidFill>
                          <a:latin typeface="Courier New"/>
                        </a:rPr>
                        <a:t>GROUP_CONCAT([DISTINCT] expr [,expr ...]</a:t>
                      </a:r>
                      <a:endParaRPr b="0" lang="en-IN" sz="1800" spc="-1" strike="noStrike">
                        <a:latin typeface="Arial"/>
                      </a:endParaRPr>
                    </a:p>
                    <a:p>
                      <a:pPr>
                        <a:lnSpc>
                          <a:spcPct val="100000"/>
                        </a:lnSpc>
                      </a:pPr>
                      <a:r>
                        <a:rPr b="0" lang="en-IN" sz="1800" spc="-1" strike="noStrike">
                          <a:solidFill>
                            <a:srgbClr val="008080"/>
                          </a:solidFill>
                          <a:latin typeface="Courier New"/>
                        </a:rPr>
                        <a:t>[ORDER BY {col_name | expr}</a:t>
                      </a:r>
                      <a:endParaRPr b="0" lang="en-IN" sz="1800" spc="-1" strike="noStrike">
                        <a:latin typeface="Arial"/>
                      </a:endParaRPr>
                    </a:p>
                    <a:p>
                      <a:pPr>
                        <a:lnSpc>
                          <a:spcPct val="100000"/>
                        </a:lnSpc>
                      </a:pPr>
                      <a:r>
                        <a:rPr b="0" lang="en-IN" sz="1800" spc="-1" strike="noStrike">
                          <a:solidFill>
                            <a:srgbClr val="008080"/>
                          </a:solidFill>
                          <a:latin typeface="Courier New"/>
                        </a:rPr>
                        <a:t>[ASC | DESC] [,col_name ...]]</a:t>
                      </a:r>
                      <a:endParaRPr b="0" lang="en-IN" sz="1800" spc="-1" strike="noStrike">
                        <a:latin typeface="Arial"/>
                      </a:endParaRPr>
                    </a:p>
                    <a:p>
                      <a:pPr>
                        <a:lnSpc>
                          <a:spcPct val="100000"/>
                        </a:lnSpc>
                      </a:pPr>
                      <a:r>
                        <a:rPr b="0" lang="en-IN" sz="1800" spc="-1" strike="noStrike">
                          <a:solidFill>
                            <a:srgbClr val="008080"/>
                          </a:solidFill>
                          <a:latin typeface="Courier New"/>
                        </a:rPr>
                        <a:t>[SEPARATOR str_val])</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This function returns a string result with the concatenated non-NULL values from a group. It returns NULL if there are no non-NULL values.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ff0000"/>
                          </a:solidFill>
                          <a:latin typeface="Arial"/>
                          <a:ea typeface="Times New Roman"/>
                        </a:rPr>
                        <a:t>e.g.</a:t>
                      </a: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job, group_concat(deptno order by deptno) from EMP group by job;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000000"/>
                          </a:solidFill>
                          <a:latin typeface="Arial"/>
                          <a:ea typeface="Times New Roman"/>
                        </a:rPr>
                        <a:t>SELECT job, group_concat(sal order by sal separator ' ! ') from EMP group by job;</a:t>
                      </a:r>
                      <a:endParaRPr b="0" lang="en-IN" sz="1600" spc="-1" strike="noStrike">
                        <a:latin typeface="Arial"/>
                      </a:endParaRPr>
                    </a:p>
                    <a:p>
                      <a:pPr>
                        <a:lnSpc>
                          <a:spcPct val="100000"/>
                        </a:lnSpc>
                      </a:pP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191" name="CustomShape 4"/>
          <p:cNvSpPr/>
          <p:nvPr/>
        </p:nvSpPr>
        <p:spPr>
          <a:xfrm>
            <a:off x="76320" y="160920"/>
            <a:ext cx="4647960" cy="70020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This function's will produce a single value for an entire group or a table.</a:t>
            </a:r>
            <a:endParaRPr b="0" lang="en-IN" sz="2000" spc="-1" strike="noStrike">
              <a:latin typeface="Arial"/>
            </a:endParaRPr>
          </a:p>
        </p:txBody>
      </p:sp>
      <p:sp>
        <p:nvSpPr>
          <p:cNvPr id="1192" name="CustomShape 5"/>
          <p:cNvSpPr/>
          <p:nvPr/>
        </p:nvSpPr>
        <p:spPr>
          <a:xfrm>
            <a:off x="152280" y="1643040"/>
            <a:ext cx="8838720" cy="221688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rPr>
              <a:t>SELECT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 </a:t>
            </a:r>
            <a:r>
              <a:rPr b="1" i="1" lang="en-IN" sz="2400" spc="-1" strike="noStrike" baseline="-25000">
                <a:solidFill>
                  <a:srgbClr val="0077aa"/>
                </a:solidFill>
                <a:latin typeface="Courier New"/>
              </a:rPr>
              <a:t>, </a:t>
            </a:r>
            <a:r>
              <a:rPr b="1" i="1" lang="en-IN" sz="1800" spc="-1" strike="noStrike">
                <a:solidFill>
                  <a:srgbClr val="0077aa"/>
                </a:solidFill>
                <a:latin typeface="Courier New"/>
              </a:rPr>
              <a:t>F</a:t>
            </a:r>
            <a:r>
              <a:rPr b="1" i="1" lang="en-IN" sz="2400" spc="-1" strike="noStrike" baseline="-25000">
                <a:solidFill>
                  <a:srgbClr val="0077aa"/>
                </a:solidFill>
                <a:latin typeface="Courier New"/>
              </a:rPr>
              <a:t>1</a:t>
            </a:r>
            <a:r>
              <a:rPr b="1" i="1" lang="en-IN" sz="1800" spc="-1" strike="noStrike">
                <a:solidFill>
                  <a:srgbClr val="0077aa"/>
                </a:solidFill>
                <a:latin typeface="Courier New"/>
              </a:rPr>
              <a:t>(A</a:t>
            </a:r>
            <a:r>
              <a:rPr b="1" i="1" lang="en-IN" sz="1800" spc="-1" strike="noStrike" baseline="-25000">
                <a:solidFill>
                  <a:srgbClr val="0077aa"/>
                </a:solidFill>
                <a:latin typeface="Courier New"/>
              </a:rPr>
              <a:t>1</a:t>
            </a:r>
            <a:r>
              <a:rPr b="1" i="1" lang="en-IN" sz="1800" spc="-1" strike="noStrike">
                <a:solidFill>
                  <a:srgbClr val="0077aa"/>
                </a:solidFill>
                <a:latin typeface="Courier New"/>
              </a:rPr>
              <a:t>), F</a:t>
            </a:r>
            <a:r>
              <a:rPr b="1" i="1" lang="en-IN" sz="2400" spc="-1" strike="noStrike" baseline="-25000">
                <a:solidFill>
                  <a:srgbClr val="0077aa"/>
                </a:solidFill>
                <a:latin typeface="Courier New"/>
              </a:rPr>
              <a:t>2</a:t>
            </a:r>
            <a:r>
              <a:rPr b="1" i="1" lang="en-IN" sz="1800" spc="-1" strike="noStrike">
                <a:solidFill>
                  <a:srgbClr val="0077aa"/>
                </a:solidFill>
                <a:latin typeface="Courier New"/>
              </a:rPr>
              <a:t>(A</a:t>
            </a:r>
            <a:r>
              <a:rPr b="1" i="1" lang="en-IN" sz="1800" spc="-1" strike="noStrike" baseline="-25000">
                <a:solidFill>
                  <a:srgbClr val="0077aa"/>
                </a:solidFill>
                <a:latin typeface="Courier New"/>
              </a:rPr>
              <a:t>2</a:t>
            </a:r>
            <a:r>
              <a:rPr b="1" i="1" lang="en-IN" sz="1800" spc="-1" strike="noStrike">
                <a:solidFill>
                  <a:srgbClr val="0077aa"/>
                </a:solidFill>
                <a:latin typeface="Courier New"/>
              </a:rPr>
              <a:t>),  . . . </a:t>
            </a:r>
            <a:r>
              <a:rPr b="0" lang="en-IN" sz="1800" spc="-1" strike="noStrike">
                <a:solidFill>
                  <a:srgbClr val="0077aa"/>
                </a:solidFill>
                <a:latin typeface="Courier New"/>
              </a:rPr>
              <a:t>  from </a:t>
            </a:r>
            <a:r>
              <a:rPr b="1" i="1" lang="en-IN" sz="1800" spc="-1" strike="noStrike">
                <a:solidFill>
                  <a:srgbClr val="0077aa"/>
                </a:solidFill>
                <a:latin typeface="Courier New"/>
              </a:rPr>
              <a:t>r</a:t>
            </a:r>
            <a:r>
              <a:rPr b="1" i="1" lang="en-IN" sz="1800" spc="-1" strike="noStrike" baseline="-25000">
                <a:solidFill>
                  <a:srgbClr val="0077aa"/>
                </a:solidFill>
                <a:latin typeface="Courier New"/>
              </a:rPr>
              <a:t>1</a:t>
            </a:r>
            <a:r>
              <a:rPr b="1" i="1" lang="en-IN" sz="1800" spc="-1" strike="noStrike">
                <a:solidFill>
                  <a:srgbClr val="0077aa"/>
                </a:solidFill>
                <a:latin typeface="Courier New"/>
              </a:rPr>
              <a:t>, r</a:t>
            </a:r>
            <a:r>
              <a:rPr b="1" i="1" lang="en-IN" sz="1800" spc="-1" strike="noStrike" baseline="-25000">
                <a:solidFill>
                  <a:srgbClr val="0077aa"/>
                </a:solidFill>
                <a:latin typeface="Courier New"/>
              </a:rPr>
              <a:t>2</a:t>
            </a:r>
            <a:r>
              <a:rPr b="1" i="1" lang="en-IN" sz="1800" spc="-1" strike="noStrike">
                <a:solidFill>
                  <a:srgbClr val="0077aa"/>
                </a:solidFill>
                <a:latin typeface="Courier New"/>
              </a:rPr>
              <a:t>, r</a:t>
            </a:r>
            <a:r>
              <a:rPr b="1" i="1" lang="en-IN" sz="1800" spc="-1" strike="noStrike" baseline="-25000">
                <a:solidFill>
                  <a:srgbClr val="0077aa"/>
                </a:solidFill>
                <a:latin typeface="Courier New"/>
              </a:rPr>
              <a:t>3</a:t>
            </a:r>
            <a:r>
              <a:rPr b="1" i="1" lang="en-IN" sz="1800" spc="-1" strike="noStrike">
                <a:solidFill>
                  <a:srgbClr val="0077aa"/>
                </a:solidFill>
                <a:latin typeface="Courier New"/>
              </a:rPr>
              <a:t>  . . . </a:t>
            </a:r>
            <a:endParaRPr b="0" lang="en-IN" sz="1800" spc="-1" strike="noStrike">
              <a:latin typeface="Arial"/>
            </a:endParaRPr>
          </a:p>
          <a:p>
            <a:pPr>
              <a:lnSpc>
                <a:spcPct val="150000"/>
              </a:lnSpc>
            </a:pPr>
            <a:r>
              <a:rPr b="0" lang="en-IN" sz="1800" spc="-1" strike="noStrike">
                <a:solidFill>
                  <a:srgbClr val="0077aa"/>
                </a:solidFill>
                <a:latin typeface="Courier New"/>
              </a:rPr>
              <a:t>    </a:t>
            </a:r>
            <a:r>
              <a:rPr b="0" lang="en-IN" sz="1800" spc="-1" strike="noStrike">
                <a:solidFill>
                  <a:srgbClr val="0077aa"/>
                </a:solidFill>
                <a:latin typeface="Courier New"/>
              </a:rPr>
              <a:t>[GROUP BY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a:t>
            </a:r>
            <a:r>
              <a:rPr b="0" lang="en-IN" sz="1800" spc="-1" strike="noStrike">
                <a:solidFill>
                  <a:srgbClr val="0077aa"/>
                </a:solidFill>
                <a:latin typeface="Courier New"/>
              </a:rPr>
              <a:t> | expr | position} [ASC | DESC], ... [WITH ROLLUP]]</a:t>
            </a:r>
            <a:endParaRPr b="0" lang="en-IN" sz="18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152280" y="2133720"/>
            <a:ext cx="8838720" cy="8377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data?</a:t>
            </a:r>
            <a:endParaRPr b="0" lang="en-IN" sz="4800" spc="-1" strike="noStrike">
              <a:latin typeface="Arial"/>
            </a:endParaRPr>
          </a:p>
        </p:txBody>
      </p:sp>
      <p:pic>
        <p:nvPicPr>
          <p:cNvPr id="214" name="Picture 4" descr=""/>
          <p:cNvPicPr/>
          <p:nvPr/>
        </p:nvPicPr>
        <p:blipFill>
          <a:blip r:embed="rId1"/>
          <a:stretch/>
        </p:blipFill>
        <p:spPr>
          <a:xfrm>
            <a:off x="457200" y="2957760"/>
            <a:ext cx="8152920" cy="340596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TextShape 1"/>
          <p:cNvSpPr txBox="1"/>
          <p:nvPr/>
        </p:nvSpPr>
        <p:spPr>
          <a:xfrm>
            <a:off x="0" y="228600"/>
            <a:ext cx="9143640" cy="914040"/>
          </a:xfrm>
          <a:prstGeom prst="rect">
            <a:avLst/>
          </a:prstGeom>
          <a:noFill/>
          <a:ln>
            <a:noFill/>
          </a:ln>
        </p:spPr>
        <p:txBody>
          <a:bodyPr lIns="90000" rIns="90000" tIns="45000" bIns="45000" anchor="b">
            <a:normAutofit/>
          </a:bodyPr>
          <a:p>
            <a:pPr algn="ctr">
              <a:lnSpc>
                <a:spcPct val="100000"/>
              </a:lnSpc>
            </a:pPr>
            <a:r>
              <a:rPr b="0" lang="en-US" sz="3200" spc="-1" strike="noStrike">
                <a:solidFill>
                  <a:srgbClr val="464653"/>
                </a:solidFill>
                <a:latin typeface="Arial"/>
              </a:rPr>
              <a:t>There are 3 places where aggregate functions can appear in a query</a:t>
            </a:r>
            <a:endParaRPr b="0" lang="en-US" sz="3200" spc="-1" strike="noStrike">
              <a:solidFill>
                <a:srgbClr val="000000"/>
              </a:solidFill>
              <a:latin typeface="Gill Sans MT"/>
            </a:endParaRPr>
          </a:p>
        </p:txBody>
      </p:sp>
      <p:sp>
        <p:nvSpPr>
          <p:cNvPr id="1194" name="CustomShape 2"/>
          <p:cNvSpPr/>
          <p:nvPr/>
        </p:nvSpPr>
        <p:spPr>
          <a:xfrm>
            <a:off x="228600" y="1295280"/>
            <a:ext cx="8686440" cy="146196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indent="-216000">
              <a:lnSpc>
                <a:spcPct val="150000"/>
              </a:lnSpc>
              <a:buClr>
                <a:srgbClr val="ffffff"/>
              </a:buClr>
              <a:buFont typeface="Arial"/>
              <a:buChar char="•"/>
            </a:pPr>
            <a:r>
              <a:rPr b="0" lang="en-IN" sz="2000" spc="-1" strike="noStrike">
                <a:solidFill>
                  <a:srgbClr val="ffffff"/>
                </a:solidFill>
                <a:latin typeface="Arial"/>
              </a:rPr>
              <a:t>  </a:t>
            </a:r>
            <a:r>
              <a:rPr b="0" lang="en-IN" sz="2000" spc="-1" strike="noStrike">
                <a:solidFill>
                  <a:srgbClr val="ffffff"/>
                </a:solidFill>
                <a:latin typeface="Arial"/>
              </a:rPr>
              <a:t>in the </a:t>
            </a:r>
            <a:r>
              <a:rPr b="1" lang="en-IN" sz="2000" spc="-1" strike="noStrike">
                <a:solidFill>
                  <a:srgbClr val="00ff99"/>
                </a:solidFill>
                <a:latin typeface="Arial"/>
              </a:rPr>
              <a:t>SELECT-LIST</a:t>
            </a:r>
            <a:r>
              <a:rPr b="0" lang="en-IN" sz="2000" spc="-1" strike="noStrike">
                <a:solidFill>
                  <a:srgbClr val="00ff99"/>
                </a:solidFill>
                <a:latin typeface="Arial"/>
              </a:rPr>
              <a:t> </a:t>
            </a:r>
            <a:r>
              <a:rPr b="0" lang="en-IN" sz="2000" spc="-1" strike="noStrike">
                <a:solidFill>
                  <a:srgbClr val="ffffff"/>
                </a:solidFill>
                <a:latin typeface="Arial"/>
              </a:rPr>
              <a:t>(the items before the FROM clause).</a:t>
            </a:r>
            <a:endParaRPr b="0" lang="en-IN" sz="2000" spc="-1" strike="noStrike">
              <a:latin typeface="Arial"/>
            </a:endParaRPr>
          </a:p>
          <a:p>
            <a:pPr indent="-216000">
              <a:lnSpc>
                <a:spcPct val="150000"/>
              </a:lnSpc>
              <a:buClr>
                <a:srgbClr val="ffffff"/>
              </a:buClr>
              <a:buFont typeface="Arial"/>
              <a:buChar char="•"/>
            </a:pPr>
            <a:r>
              <a:rPr b="0" lang="en-IN" sz="2000" spc="-1" strike="noStrike">
                <a:solidFill>
                  <a:srgbClr val="ffffff"/>
                </a:solidFill>
                <a:latin typeface="Arial"/>
              </a:rPr>
              <a:t>  </a:t>
            </a:r>
            <a:r>
              <a:rPr b="0" lang="en-IN" sz="2000" spc="-1" strike="noStrike">
                <a:solidFill>
                  <a:srgbClr val="ffffff"/>
                </a:solidFill>
                <a:latin typeface="Arial"/>
              </a:rPr>
              <a:t>in the </a:t>
            </a:r>
            <a:r>
              <a:rPr b="1" lang="en-IN" sz="2000" spc="-1" strike="noStrike">
                <a:solidFill>
                  <a:srgbClr val="00ff99"/>
                </a:solidFill>
                <a:latin typeface="Arial"/>
              </a:rPr>
              <a:t>ORDER BY</a:t>
            </a:r>
            <a:r>
              <a:rPr b="0" lang="en-IN" sz="2000" spc="-1" strike="noStrike">
                <a:solidFill>
                  <a:srgbClr val="ffffff"/>
                </a:solidFill>
                <a:latin typeface="Arial"/>
              </a:rPr>
              <a:t> clause.</a:t>
            </a:r>
            <a:endParaRPr b="0" lang="en-IN" sz="2000" spc="-1" strike="noStrike">
              <a:latin typeface="Arial"/>
            </a:endParaRPr>
          </a:p>
          <a:p>
            <a:pPr indent="-216000">
              <a:lnSpc>
                <a:spcPct val="150000"/>
              </a:lnSpc>
              <a:buClr>
                <a:srgbClr val="ffffff"/>
              </a:buClr>
              <a:buFont typeface="Arial"/>
              <a:buChar char="•"/>
            </a:pPr>
            <a:r>
              <a:rPr b="0" lang="en-IN" sz="2000" spc="-1" strike="noStrike">
                <a:solidFill>
                  <a:srgbClr val="ffffff"/>
                </a:solidFill>
                <a:latin typeface="Arial"/>
              </a:rPr>
              <a:t>  </a:t>
            </a:r>
            <a:r>
              <a:rPr b="0" lang="en-IN" sz="2000" spc="-1" strike="noStrike">
                <a:solidFill>
                  <a:srgbClr val="ffffff"/>
                </a:solidFill>
                <a:latin typeface="Arial"/>
              </a:rPr>
              <a:t>and in the </a:t>
            </a:r>
            <a:r>
              <a:rPr b="1" lang="en-IN" sz="2000" spc="-1" strike="noStrike">
                <a:solidFill>
                  <a:srgbClr val="00ff99"/>
                </a:solidFill>
                <a:latin typeface="Arial"/>
              </a:rPr>
              <a:t>HAVING</a:t>
            </a:r>
            <a:r>
              <a:rPr b="0" lang="en-IN" sz="2000" spc="-1" strike="noStrike">
                <a:solidFill>
                  <a:srgbClr val="ffffff"/>
                </a:solidFill>
                <a:latin typeface="Arial"/>
              </a:rPr>
              <a:t> clause.</a:t>
            </a:r>
            <a:endParaRPr b="0" lang="en-IN" sz="2000" spc="-1" strike="noStrike">
              <a:latin typeface="Arial"/>
            </a:endParaRPr>
          </a:p>
        </p:txBody>
      </p:sp>
      <p:grpSp>
        <p:nvGrpSpPr>
          <p:cNvPr id="1195" name="Group 3"/>
          <p:cNvGrpSpPr/>
          <p:nvPr/>
        </p:nvGrpSpPr>
        <p:grpSpPr>
          <a:xfrm>
            <a:off x="228600" y="3173760"/>
            <a:ext cx="8686440" cy="1321560"/>
            <a:chOff x="228600" y="3173760"/>
            <a:chExt cx="8686440" cy="1321560"/>
          </a:xfrm>
        </p:grpSpPr>
        <p:pic>
          <p:nvPicPr>
            <p:cNvPr id="1196" name="Picture 5" descr=""/>
            <p:cNvPicPr/>
            <p:nvPr/>
          </p:nvPicPr>
          <p:blipFill>
            <a:blip r:embed="rId1"/>
            <a:stretch/>
          </p:blipFill>
          <p:spPr>
            <a:xfrm>
              <a:off x="251640" y="3173760"/>
              <a:ext cx="5342040" cy="595800"/>
            </a:xfrm>
            <a:prstGeom prst="rect">
              <a:avLst/>
            </a:prstGeom>
            <a:ln>
              <a:noFill/>
            </a:ln>
          </p:spPr>
        </p:pic>
        <p:pic>
          <p:nvPicPr>
            <p:cNvPr id="1197" name="Picture 6" descr=""/>
            <p:cNvPicPr/>
            <p:nvPr/>
          </p:nvPicPr>
          <p:blipFill>
            <a:blip r:embed="rId2"/>
            <a:stretch/>
          </p:blipFill>
          <p:spPr>
            <a:xfrm>
              <a:off x="228600" y="3924720"/>
              <a:ext cx="8686440" cy="570600"/>
            </a:xfrm>
            <a:prstGeom prst="rect">
              <a:avLst/>
            </a:prstGeom>
            <a:ln>
              <a:noFill/>
            </a:ln>
          </p:spPr>
        </p:pic>
      </p:grpSp>
      <p:sp>
        <p:nvSpPr>
          <p:cNvPr id="1198" name="CustomShape 4"/>
          <p:cNvSpPr/>
          <p:nvPr/>
        </p:nvSpPr>
        <p:spPr>
          <a:xfrm>
            <a:off x="228600" y="4913640"/>
            <a:ext cx="8686440" cy="1430280"/>
          </a:xfrm>
          <a:prstGeom prst="rect">
            <a:avLst/>
          </a:prstGeom>
          <a:solidFill>
            <a:schemeClr val="accent6">
              <a:lumMod val="20000"/>
              <a:lumOff val="80000"/>
            </a:schemeClr>
          </a:solidFill>
          <a:ln>
            <a:noFill/>
          </a:ln>
        </p:spPr>
        <p:style>
          <a:lnRef idx="0"/>
          <a:fillRef idx="0"/>
          <a:effectRef idx="0"/>
          <a:fontRef idx="minor"/>
        </p:style>
        <p:txBody>
          <a:bodyPr lIns="90000" rIns="90000" tIns="45000" bIns="45000"/>
          <a:p>
            <a:pPr>
              <a:lnSpc>
                <a:spcPct val="100000"/>
              </a:lnSpc>
            </a:pPr>
            <a:r>
              <a:rPr b="0" lang="en-IN" sz="2200" spc="-1" strike="noStrike">
                <a:solidFill>
                  <a:srgbClr val="242729"/>
                </a:solidFill>
                <a:latin typeface="Segoe UI Light"/>
              </a:rPr>
              <a:t>"An aggregate may </a:t>
            </a:r>
            <a:r>
              <a:rPr b="1" i="1" lang="en-IN" sz="2200" spc="-1" strike="noStrike">
                <a:solidFill>
                  <a:srgbClr val="c00000"/>
                </a:solidFill>
                <a:latin typeface="Segoe UI Light"/>
              </a:rPr>
              <a:t>NOT </a:t>
            </a:r>
            <a:r>
              <a:rPr b="0" lang="en-IN" sz="2200" spc="-1" strike="noStrike">
                <a:solidFill>
                  <a:srgbClr val="242729"/>
                </a:solidFill>
                <a:latin typeface="Segoe UI Light"/>
              </a:rPr>
              <a:t>appear in the </a:t>
            </a:r>
            <a:r>
              <a:rPr b="1" i="1" lang="en-IN" sz="2200" spc="-1" strike="noStrike">
                <a:solidFill>
                  <a:srgbClr val="c00000"/>
                </a:solidFill>
                <a:latin typeface="Segoe UI Light"/>
              </a:rPr>
              <a:t>WHERE clause</a:t>
            </a:r>
            <a:r>
              <a:rPr b="0" lang="en-IN" sz="2200" spc="-1" strike="noStrike">
                <a:solidFill>
                  <a:srgbClr val="242729"/>
                </a:solidFill>
                <a:latin typeface="Segoe UI Light"/>
              </a:rPr>
              <a:t> unless it is in a </a:t>
            </a:r>
            <a:r>
              <a:rPr b="1" i="1" lang="en-IN" sz="2200" spc="-1" strike="noStrike">
                <a:solidFill>
                  <a:srgbClr val="ff0000"/>
                </a:solidFill>
                <a:latin typeface="Segoe UI Light"/>
              </a:rPr>
              <a:t>subquery</a:t>
            </a:r>
            <a:r>
              <a:rPr b="0" lang="en-IN" sz="2200" spc="-1" strike="noStrike">
                <a:solidFill>
                  <a:srgbClr val="242729"/>
                </a:solidFill>
                <a:latin typeface="Segoe UI Light"/>
              </a:rPr>
              <a:t> contained in a </a:t>
            </a:r>
            <a:r>
              <a:rPr b="1" i="1" lang="en-IN" sz="2200" spc="-1" strike="noStrike">
                <a:solidFill>
                  <a:srgbClr val="ff0000"/>
                </a:solidFill>
                <a:latin typeface="Segoe UI Light"/>
              </a:rPr>
              <a:t>WHERE</a:t>
            </a:r>
            <a:r>
              <a:rPr b="0" lang="en-IN" sz="2200" spc="-1" strike="noStrike">
                <a:solidFill>
                  <a:srgbClr val="242729"/>
                </a:solidFill>
                <a:latin typeface="Segoe UI Light"/>
              </a:rPr>
              <a:t> or </a:t>
            </a:r>
            <a:r>
              <a:rPr b="1" i="1" lang="en-IN" sz="2200" spc="-1" strike="noStrike">
                <a:solidFill>
                  <a:srgbClr val="ff0000"/>
                </a:solidFill>
                <a:latin typeface="Segoe UI Light"/>
              </a:rPr>
              <a:t>HAVING</a:t>
            </a:r>
            <a:r>
              <a:rPr b="0" lang="en-IN" sz="2200" spc="-1" strike="noStrike">
                <a:solidFill>
                  <a:srgbClr val="242729"/>
                </a:solidFill>
                <a:latin typeface="Segoe UI Light"/>
              </a:rPr>
              <a:t> clause or a select list, and the column being aggregated is an outer reference"</a:t>
            </a:r>
            <a:endParaRPr b="0" lang="en-IN" sz="2200" spc="-1" strike="noStrike">
              <a:latin typeface="Arial"/>
            </a:endParaRPr>
          </a:p>
        </p:txBody>
      </p:sp>
    </p:spTree>
  </p:cSld>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GROUP BY </a:t>
            </a:r>
            <a:endParaRPr b="0" lang="en-IN" sz="3200" spc="-1" strike="noStrike">
              <a:latin typeface="Arial"/>
            </a:endParaRPr>
          </a:p>
        </p:txBody>
      </p:sp>
      <p:sp>
        <p:nvSpPr>
          <p:cNvPr id="1200" name="CustomShape 2"/>
          <p:cNvSpPr/>
          <p:nvPr/>
        </p:nvSpPr>
        <p:spPr>
          <a:xfrm>
            <a:off x="231480" y="1219320"/>
            <a:ext cx="8686440" cy="20412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JOB,</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SAL + 1001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 </a:t>
            </a:r>
            <a:r>
              <a:rPr b="0" lang="en-IN" sz="1800" spc="-1" strike="noStrike">
                <a:solidFill>
                  <a:srgbClr val="000000"/>
                </a:solidFill>
                <a:latin typeface="Arial"/>
                <a:ea typeface="Times New Roman"/>
              </a:rPr>
              <a:t>JOB;</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JOB,</a:t>
            </a:r>
            <a:r>
              <a:rPr b="0" lang="en-IN" sz="1800" spc="-1" strike="noStrike">
                <a:solidFill>
                  <a:srgbClr val="dd4a68"/>
                </a:solidFill>
                <a:latin typeface="Arial"/>
                <a:ea typeface="Times New Roman"/>
              </a:rPr>
              <a:t> COUNT</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JOB</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 </a:t>
            </a:r>
            <a:r>
              <a:rPr b="0" lang="en-IN" sz="1800" spc="-1" strike="noStrike">
                <a:solidFill>
                  <a:srgbClr val="dd4a68"/>
                </a:solidFill>
                <a:latin typeface="Arial"/>
                <a:ea typeface="Times New Roman"/>
              </a:rPr>
              <a:t>COUNT</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JOB</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2000" spc="-1" strike="noStrike">
                <a:solidFill>
                  <a:srgbClr val="92d050"/>
                </a:solidFill>
                <a:latin typeface="Arial"/>
                <a:ea typeface="Times New Roman"/>
              </a:rPr>
              <a:t>//error</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JOB, SAL</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1001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000000"/>
                </a:solidFill>
                <a:latin typeface="Arial"/>
                <a:ea typeface="Times New Roman"/>
              </a:rPr>
              <a:t> SAL +</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1001</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ENAME,</a:t>
            </a:r>
            <a:r>
              <a:rPr b="0" lang="en-IN" sz="1800" spc="-1" strike="noStrike">
                <a:solidFill>
                  <a:srgbClr val="dd4a68"/>
                </a:solidFill>
                <a:latin typeface="Arial"/>
                <a:ea typeface="Times New Roman"/>
              </a:rPr>
              <a:t> LENGTH</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ENAME</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R1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 </a:t>
            </a:r>
            <a:r>
              <a:rPr b="0" lang="en-IN" sz="1800" spc="-1" strike="noStrike">
                <a:solidFill>
                  <a:srgbClr val="000000"/>
                </a:solidFill>
                <a:latin typeface="Arial"/>
                <a:ea typeface="Times New Roman"/>
              </a:rPr>
              <a:t>R1;</a:t>
            </a:r>
            <a:endParaRPr b="0" lang="en-IN" sz="1800" spc="-1" strike="noStrike">
              <a:latin typeface="Arial"/>
            </a:endParaRPr>
          </a:p>
        </p:txBody>
      </p:sp>
      <p:sp>
        <p:nvSpPr>
          <p:cNvPr id="1201" name="CustomShape 3"/>
          <p:cNvSpPr/>
          <p:nvPr/>
        </p:nvSpPr>
        <p:spPr>
          <a:xfrm>
            <a:off x="218520" y="717480"/>
            <a:ext cx="1246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Arial"/>
              </a:rPr>
              <a:t>Examples:</a:t>
            </a:r>
            <a:endParaRPr b="0" lang="en-IN" sz="1800" spc="-1" strike="noStrike">
              <a:latin typeface="Arial"/>
            </a:endParaRPr>
          </a:p>
        </p:txBody>
      </p:sp>
      <p:sp>
        <p:nvSpPr>
          <p:cNvPr id="1202" name="CustomShape 4"/>
          <p:cNvSpPr/>
          <p:nvPr/>
        </p:nvSpPr>
        <p:spPr>
          <a:xfrm>
            <a:off x="-140760" y="3915720"/>
            <a:ext cx="6688800" cy="1094760"/>
          </a:xfrm>
          <a:prstGeom prst="rect">
            <a:avLst/>
          </a:prstGeom>
          <a:noFill/>
          <a:ln>
            <a:noFill/>
          </a:ln>
        </p:spPr>
        <p:style>
          <a:lnRef idx="0"/>
          <a:fillRef idx="0"/>
          <a:effectRef idx="0"/>
          <a:fontRef idx="minor"/>
        </p:style>
        <p:txBody>
          <a:bodyPr wrap="none" lIns="90000" rIns="90000" tIns="45000" bIns="45000"/>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sql_mode = '';</a:t>
            </a:r>
            <a:endParaRPr b="0" lang="en-IN" sz="2200" spc="-1" strike="noStrike">
              <a:latin typeface="Arial"/>
            </a:endParaRPr>
          </a:p>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sql_mode = 'ONLY_FULL_GROUP_BY';</a:t>
            </a:r>
            <a:endParaRPr b="0" lang="en-IN" sz="2200" spc="-1" strike="noStrike">
              <a:latin typeface="Arial"/>
            </a:endParaRPr>
          </a:p>
        </p:txBody>
      </p:sp>
    </p:spTree>
  </p:cSld>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 For UPDATE</a:t>
            </a:r>
            <a:endParaRPr b="0" lang="en-IN" sz="4800" spc="-1" strike="noStrike">
              <a:latin typeface="Arial"/>
            </a:endParaRPr>
          </a:p>
        </p:txBody>
      </p:sp>
    </p:spTree>
  </p:cSld>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0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for UPDATE</a:t>
            </a:r>
            <a:endParaRPr b="0" lang="en-IN" sz="3200" spc="-1" strike="noStrike">
              <a:latin typeface="Arial"/>
            </a:endParaRPr>
          </a:p>
        </p:txBody>
      </p:sp>
      <p:sp>
        <p:nvSpPr>
          <p:cNvPr id="1205" name="CustomShape 2"/>
          <p:cNvSpPr/>
          <p:nvPr/>
        </p:nvSpPr>
        <p:spPr>
          <a:xfrm>
            <a:off x="231480" y="1230840"/>
            <a:ext cx="86864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dd4a68"/>
                </a:solidFill>
                <a:latin typeface="Arial"/>
                <a:ea typeface="Times New Roman"/>
              </a:rPr>
              <a:t>for</a:t>
            </a:r>
            <a:r>
              <a:rPr b="0" lang="en-IN" sz="1800" spc="-1" strike="noStrike">
                <a:solidFill>
                  <a:srgbClr val="0077aa"/>
                </a:solidFill>
                <a:latin typeface="Arial"/>
                <a:ea typeface="Times New Roman"/>
              </a:rPr>
              <a:t> </a:t>
            </a:r>
            <a:r>
              <a:rPr b="0" lang="en-IN" sz="1800" spc="-1" strike="noStrike">
                <a:solidFill>
                  <a:srgbClr val="dd4a68"/>
                </a:solidFill>
                <a:latin typeface="Arial"/>
                <a:ea typeface="Times New Roman"/>
              </a:rPr>
              <a:t>UPDATE</a:t>
            </a:r>
            <a:r>
              <a:rPr b="0" lang="en-IN" sz="1800" spc="-1" strike="noStrike">
                <a:solidFill>
                  <a:srgbClr val="000000"/>
                </a:solidFill>
                <a:latin typeface="Arial"/>
                <a:ea typeface="Times New Roman"/>
              </a:rPr>
              <a:t>;</a:t>
            </a:r>
            <a:endParaRPr b="0" lang="en-IN" sz="1800" spc="-1" strike="noStrike">
              <a:latin typeface="Arial"/>
            </a:endParaRPr>
          </a:p>
        </p:txBody>
      </p:sp>
    </p:spTree>
  </p:cSld>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HAVING Clause</a:t>
            </a:r>
            <a:endParaRPr b="0" lang="en-IN" sz="4800" spc="-1" strike="noStrike">
              <a:latin typeface="Arial"/>
            </a:endParaRPr>
          </a:p>
        </p:txBody>
      </p:sp>
      <p:sp>
        <p:nvSpPr>
          <p:cNvPr id="1207" name="CustomShape 2"/>
          <p:cNvSpPr/>
          <p:nvPr/>
        </p:nvSpPr>
        <p:spPr>
          <a:xfrm>
            <a:off x="152280" y="228600"/>
            <a:ext cx="8838720" cy="100512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The HAVING clause is often used with the GROUP BY clause to filter groups based on a specified condition. If the GROUP BY clause is omitted, the </a:t>
            </a:r>
            <a:r>
              <a:rPr b="1" lang="en-IN" sz="2000" spc="-1" strike="noStrike">
                <a:solidFill>
                  <a:srgbClr val="000000"/>
                </a:solidFill>
                <a:latin typeface="Segoe UI Light"/>
              </a:rPr>
              <a:t>HAVING clause behaves like the WHERE clause.</a:t>
            </a:r>
            <a:endParaRPr b="0" lang="en-IN" sz="2000" spc="-1" strike="noStrike">
              <a:latin typeface="Arial"/>
            </a:endParaRPr>
          </a:p>
        </p:txBody>
      </p:sp>
      <p:sp>
        <p:nvSpPr>
          <p:cNvPr id="1208" name="CustomShape 3"/>
          <p:cNvSpPr/>
          <p:nvPr/>
        </p:nvSpPr>
        <p:spPr>
          <a:xfrm>
            <a:off x="642960" y="1371600"/>
            <a:ext cx="842940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8080"/>
                </a:solidFill>
                <a:latin typeface="Gill Sans MT"/>
              </a:rPr>
              <a:t>The HAVING clause can refer to aggregate functions, which the WHERE clause cannot.</a:t>
            </a:r>
            <a:endParaRPr b="0" lang="en-IN" sz="2400" spc="-1" strike="noStrike">
              <a:latin typeface="Arial"/>
            </a:endParaRPr>
          </a:p>
        </p:txBody>
      </p:sp>
      <p:sp>
        <p:nvSpPr>
          <p:cNvPr id="1209" name="CustomShape 4"/>
          <p:cNvSpPr/>
          <p:nvPr/>
        </p:nvSpPr>
        <p:spPr>
          <a:xfrm>
            <a:off x="142920" y="3357720"/>
            <a:ext cx="885780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8080"/>
                </a:solidFill>
                <a:latin typeface="Gill Sans MT"/>
              </a:rPr>
              <a:t>If the </a:t>
            </a:r>
            <a:r>
              <a:rPr b="1" i="1" lang="en-IN" sz="2400" spc="-1" strike="noStrike">
                <a:solidFill>
                  <a:srgbClr val="008080"/>
                </a:solidFill>
                <a:latin typeface="Gill Sans MT"/>
              </a:rPr>
              <a:t>GROUP</a:t>
            </a:r>
            <a:r>
              <a:rPr b="0" lang="en-IN" sz="2400" spc="-1" strike="noStrike">
                <a:solidFill>
                  <a:srgbClr val="008080"/>
                </a:solidFill>
                <a:latin typeface="Gill Sans MT"/>
              </a:rPr>
              <a:t> </a:t>
            </a:r>
            <a:r>
              <a:rPr b="1" i="1" lang="en-IN" sz="2400" spc="-1" strike="noStrike">
                <a:solidFill>
                  <a:srgbClr val="008080"/>
                </a:solidFill>
                <a:latin typeface="Gill Sans MT"/>
              </a:rPr>
              <a:t>BY</a:t>
            </a:r>
            <a:r>
              <a:rPr b="0" lang="en-IN" sz="2400" spc="-1" strike="noStrike">
                <a:solidFill>
                  <a:srgbClr val="008080"/>
                </a:solidFill>
                <a:latin typeface="Gill Sans MT"/>
              </a:rPr>
              <a:t> clause is omitted, the </a:t>
            </a:r>
            <a:r>
              <a:rPr b="1" i="1" lang="en-IN" sz="2400" spc="-1" strike="noStrike">
                <a:solidFill>
                  <a:srgbClr val="008080"/>
                </a:solidFill>
                <a:latin typeface="Gill Sans MT"/>
              </a:rPr>
              <a:t>HAVING</a:t>
            </a:r>
            <a:r>
              <a:rPr b="0" lang="en-IN" sz="2400" spc="-1" strike="noStrike">
                <a:solidFill>
                  <a:srgbClr val="008080"/>
                </a:solidFill>
                <a:latin typeface="Gill Sans MT"/>
              </a:rPr>
              <a:t> clause behaves like the </a:t>
            </a:r>
            <a:r>
              <a:rPr b="1" i="1" lang="en-IN" sz="2400" spc="-1" strike="noStrike">
                <a:solidFill>
                  <a:srgbClr val="008080"/>
                </a:solidFill>
                <a:latin typeface="Gill Sans MT"/>
              </a:rPr>
              <a:t>WHERE</a:t>
            </a:r>
            <a:r>
              <a:rPr b="0" lang="en-IN" sz="2400" spc="-1" strike="noStrike">
                <a:solidFill>
                  <a:srgbClr val="008080"/>
                </a:solidFill>
                <a:latin typeface="Gill Sans MT"/>
              </a:rPr>
              <a:t> clasue.</a:t>
            </a:r>
            <a:endParaRPr b="0" lang="en-IN" sz="2400" spc="-1" strike="noStrike">
              <a:latin typeface="Arial"/>
            </a:endParaRPr>
          </a:p>
        </p:txBody>
      </p:sp>
    </p:spTree>
  </p:cSld>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HAVING</a:t>
            </a:r>
            <a:endParaRPr b="0" lang="en-IN" sz="3200" spc="-1" strike="noStrike">
              <a:latin typeface="Arial"/>
            </a:endParaRPr>
          </a:p>
        </p:txBody>
      </p:sp>
      <p:sp>
        <p:nvSpPr>
          <p:cNvPr id="1211" name="CustomShape 2"/>
          <p:cNvSpPr/>
          <p:nvPr/>
        </p:nvSpPr>
        <p:spPr>
          <a:xfrm>
            <a:off x="152280" y="703080"/>
            <a:ext cx="883872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MySQL</a:t>
            </a:r>
            <a:r>
              <a:rPr b="1" lang="en-IN" sz="1800" spc="-1" strike="noStrike">
                <a:solidFill>
                  <a:srgbClr val="000000"/>
                </a:solidFill>
                <a:latin typeface="Arial"/>
              </a:rPr>
              <a:t> HAVING clause</a:t>
            </a:r>
            <a:r>
              <a:rPr b="0" lang="en-IN" sz="1800" spc="-1" strike="noStrike">
                <a:solidFill>
                  <a:srgbClr val="000000"/>
                </a:solidFill>
                <a:latin typeface="Arial"/>
              </a:rPr>
              <a:t> is used in the SELECT statement to specify filter conditions for a group of rows. </a:t>
            </a:r>
            <a:r>
              <a:rPr b="1" lang="en-IN" sz="1800" spc="-1" strike="noStrike">
                <a:solidFill>
                  <a:srgbClr val="000000"/>
                </a:solidFill>
                <a:latin typeface="Arial"/>
              </a:rPr>
              <a:t>HAVING clause</a:t>
            </a:r>
            <a:r>
              <a:rPr b="0" lang="en-IN" sz="1800" spc="-1" strike="noStrike">
                <a:solidFill>
                  <a:srgbClr val="000000"/>
                </a:solidFill>
                <a:latin typeface="Arial"/>
              </a:rPr>
              <a:t> is often used with the GROUP BY clause. When using with the GROUP BY clause, we can apply a filter condition to the columns that appear in the GROUP BY clause.</a:t>
            </a:r>
            <a:endParaRPr b="0" lang="en-IN" sz="1800" spc="-1" strike="noStrike">
              <a:latin typeface="Arial"/>
            </a:endParaRPr>
          </a:p>
        </p:txBody>
      </p:sp>
      <p:sp>
        <p:nvSpPr>
          <p:cNvPr id="1212" name="CustomShape 3"/>
          <p:cNvSpPr/>
          <p:nvPr/>
        </p:nvSpPr>
        <p:spPr>
          <a:xfrm>
            <a:off x="152280" y="2099880"/>
            <a:ext cx="8838720" cy="63900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the </a:t>
            </a:r>
            <a:r>
              <a:rPr b="0" i="1" lang="en-IN" sz="1800" spc="-1" strike="noStrike">
                <a:solidFill>
                  <a:srgbClr val="000000"/>
                </a:solidFill>
                <a:latin typeface="Arial"/>
              </a:rPr>
              <a:t>GROUP</a:t>
            </a:r>
            <a:r>
              <a:rPr b="0" lang="en-IN" sz="1800" spc="-1" strike="noStrike">
                <a:solidFill>
                  <a:srgbClr val="000000"/>
                </a:solidFill>
                <a:latin typeface="Arial"/>
              </a:rPr>
              <a:t> </a:t>
            </a:r>
            <a:r>
              <a:rPr b="0" i="1" lang="en-IN" sz="1800" spc="-1" strike="noStrike">
                <a:solidFill>
                  <a:srgbClr val="000000"/>
                </a:solidFill>
                <a:latin typeface="Arial"/>
              </a:rPr>
              <a:t>BY</a:t>
            </a:r>
            <a:r>
              <a:rPr b="0" lang="en-IN" sz="1800" spc="-1" strike="noStrike">
                <a:solidFill>
                  <a:srgbClr val="000000"/>
                </a:solidFill>
                <a:latin typeface="Arial"/>
              </a:rPr>
              <a:t> clause is omitted, the </a:t>
            </a:r>
            <a:r>
              <a:rPr b="0" i="1" lang="en-IN" sz="1800" spc="-1" strike="noStrike">
                <a:solidFill>
                  <a:srgbClr val="000000"/>
                </a:solidFill>
                <a:latin typeface="Arial"/>
              </a:rPr>
              <a:t>HAVING</a:t>
            </a:r>
            <a:r>
              <a:rPr b="0" lang="en-IN" sz="1800" spc="-1" strike="noStrike">
                <a:solidFill>
                  <a:srgbClr val="000000"/>
                </a:solidFill>
                <a:latin typeface="Arial"/>
              </a:rPr>
              <a:t> clause behaves like the </a:t>
            </a:r>
            <a:r>
              <a:rPr b="0" i="1" lang="en-IN" sz="1800" spc="-1" strike="noStrike">
                <a:solidFill>
                  <a:srgbClr val="000000"/>
                </a:solidFill>
                <a:latin typeface="Arial"/>
              </a:rPr>
              <a:t>WHERE</a:t>
            </a:r>
            <a:r>
              <a:rPr b="0" lang="en-IN" sz="1800" spc="-1" strike="noStrike">
                <a:solidFill>
                  <a:srgbClr val="000000"/>
                </a:solidFill>
                <a:latin typeface="Arial"/>
              </a:rPr>
              <a:t> clause.</a:t>
            </a:r>
            <a:endParaRPr b="0" lang="en-IN" sz="1800" spc="-1" strike="noStrike">
              <a:latin typeface="Arial"/>
            </a:endParaRPr>
          </a:p>
        </p:txBody>
      </p:sp>
      <p:sp>
        <p:nvSpPr>
          <p:cNvPr id="1213" name="CustomShape 4"/>
          <p:cNvSpPr/>
          <p:nvPr/>
        </p:nvSpPr>
        <p:spPr>
          <a:xfrm>
            <a:off x="152280" y="2972520"/>
            <a:ext cx="8838720" cy="26287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rPr>
              <a:t>SELECT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 </a:t>
            </a:r>
            <a:r>
              <a:rPr b="1" i="1" lang="en-IN" sz="2400" spc="-1" strike="noStrike" baseline="-25000">
                <a:solidFill>
                  <a:srgbClr val="0077aa"/>
                </a:solidFill>
                <a:latin typeface="Courier New"/>
              </a:rPr>
              <a:t>, </a:t>
            </a:r>
            <a:r>
              <a:rPr b="1" i="1" lang="en-IN" sz="1800" spc="-1" strike="noStrike">
                <a:solidFill>
                  <a:srgbClr val="0077aa"/>
                </a:solidFill>
                <a:latin typeface="Courier New"/>
              </a:rPr>
              <a:t>F</a:t>
            </a:r>
            <a:r>
              <a:rPr b="1" i="1" lang="en-IN" sz="2400" spc="-1" strike="noStrike" baseline="-25000">
                <a:solidFill>
                  <a:srgbClr val="0077aa"/>
                </a:solidFill>
                <a:latin typeface="Courier New"/>
              </a:rPr>
              <a:t>1</a:t>
            </a:r>
            <a:r>
              <a:rPr b="1" i="1" lang="en-IN" sz="1800" spc="-1" strike="noStrike">
                <a:solidFill>
                  <a:srgbClr val="0077aa"/>
                </a:solidFill>
                <a:latin typeface="Courier New"/>
              </a:rPr>
              <a:t>(A</a:t>
            </a:r>
            <a:r>
              <a:rPr b="1" i="1" lang="en-IN" sz="1800" spc="-1" strike="noStrike" baseline="-25000">
                <a:solidFill>
                  <a:srgbClr val="0077aa"/>
                </a:solidFill>
                <a:latin typeface="Courier New"/>
              </a:rPr>
              <a:t>1</a:t>
            </a:r>
            <a:r>
              <a:rPr b="1" i="1" lang="en-IN" sz="1800" spc="-1" strike="noStrike">
                <a:solidFill>
                  <a:srgbClr val="0077aa"/>
                </a:solidFill>
                <a:latin typeface="Courier New"/>
              </a:rPr>
              <a:t>), F</a:t>
            </a:r>
            <a:r>
              <a:rPr b="1" i="1" lang="en-IN" sz="2400" spc="-1" strike="noStrike" baseline="-25000">
                <a:solidFill>
                  <a:srgbClr val="0077aa"/>
                </a:solidFill>
                <a:latin typeface="Courier New"/>
              </a:rPr>
              <a:t>2</a:t>
            </a:r>
            <a:r>
              <a:rPr b="1" i="1" lang="en-IN" sz="1800" spc="-1" strike="noStrike">
                <a:solidFill>
                  <a:srgbClr val="0077aa"/>
                </a:solidFill>
                <a:latin typeface="Courier New"/>
              </a:rPr>
              <a:t>(A</a:t>
            </a:r>
            <a:r>
              <a:rPr b="1" i="1" lang="en-IN" sz="1800" spc="-1" strike="noStrike" baseline="-25000">
                <a:solidFill>
                  <a:srgbClr val="0077aa"/>
                </a:solidFill>
                <a:latin typeface="Courier New"/>
              </a:rPr>
              <a:t>2</a:t>
            </a:r>
            <a:r>
              <a:rPr b="1" i="1" lang="en-IN" sz="1800" spc="-1" strike="noStrike">
                <a:solidFill>
                  <a:srgbClr val="0077aa"/>
                </a:solidFill>
                <a:latin typeface="Courier New"/>
              </a:rPr>
              <a:t>),  . . . </a:t>
            </a:r>
            <a:r>
              <a:rPr b="0" lang="en-IN" sz="1800" spc="-1" strike="noStrike">
                <a:solidFill>
                  <a:srgbClr val="0077aa"/>
                </a:solidFill>
                <a:latin typeface="Courier New"/>
              </a:rPr>
              <a:t>  from </a:t>
            </a:r>
            <a:r>
              <a:rPr b="1" i="1" lang="en-IN" sz="1800" spc="-1" strike="noStrike">
                <a:solidFill>
                  <a:srgbClr val="0077aa"/>
                </a:solidFill>
                <a:latin typeface="Courier New"/>
              </a:rPr>
              <a:t>r</a:t>
            </a:r>
            <a:r>
              <a:rPr b="1" i="1" lang="en-IN" sz="1800" spc="-1" strike="noStrike" baseline="-25000">
                <a:solidFill>
                  <a:srgbClr val="0077aa"/>
                </a:solidFill>
                <a:latin typeface="Courier New"/>
              </a:rPr>
              <a:t>1</a:t>
            </a:r>
            <a:r>
              <a:rPr b="1" i="1" lang="en-IN" sz="1800" spc="-1" strike="noStrike">
                <a:solidFill>
                  <a:srgbClr val="0077aa"/>
                </a:solidFill>
                <a:latin typeface="Courier New"/>
              </a:rPr>
              <a:t>, r</a:t>
            </a:r>
            <a:r>
              <a:rPr b="1" i="1" lang="en-IN" sz="1800" spc="-1" strike="noStrike" baseline="-25000">
                <a:solidFill>
                  <a:srgbClr val="0077aa"/>
                </a:solidFill>
                <a:latin typeface="Courier New"/>
              </a:rPr>
              <a:t>2</a:t>
            </a:r>
            <a:r>
              <a:rPr b="1" i="1" lang="en-IN" sz="1800" spc="-1" strike="noStrike">
                <a:solidFill>
                  <a:srgbClr val="0077aa"/>
                </a:solidFill>
                <a:latin typeface="Courier New"/>
              </a:rPr>
              <a:t>, r</a:t>
            </a:r>
            <a:r>
              <a:rPr b="1" i="1" lang="en-IN" sz="1800" spc="-1" strike="noStrike" baseline="-25000">
                <a:solidFill>
                  <a:srgbClr val="0077aa"/>
                </a:solidFill>
                <a:latin typeface="Courier New"/>
              </a:rPr>
              <a:t>3</a:t>
            </a:r>
            <a:r>
              <a:rPr b="1" i="1" lang="en-IN" sz="1800" spc="-1" strike="noStrike">
                <a:solidFill>
                  <a:srgbClr val="0077aa"/>
                </a:solidFill>
                <a:latin typeface="Courier New"/>
              </a:rPr>
              <a:t>  . . . </a:t>
            </a:r>
            <a:endParaRPr b="0" lang="en-IN" sz="1800" spc="-1" strike="noStrike">
              <a:latin typeface="Arial"/>
            </a:endParaRPr>
          </a:p>
          <a:p>
            <a:pPr>
              <a:lnSpc>
                <a:spcPct val="150000"/>
              </a:lnSpc>
            </a:pPr>
            <a:r>
              <a:rPr b="0" lang="en-IN" sz="1800" spc="-1" strike="noStrike">
                <a:solidFill>
                  <a:srgbClr val="0077aa"/>
                </a:solidFill>
                <a:latin typeface="Courier New"/>
              </a:rPr>
              <a:t>    </a:t>
            </a:r>
            <a:r>
              <a:rPr b="0" lang="en-IN" sz="1800" spc="-1" strike="noStrike">
                <a:solidFill>
                  <a:srgbClr val="0077aa"/>
                </a:solidFill>
                <a:latin typeface="Courier New"/>
              </a:rPr>
              <a:t>[GROUP BY {</a:t>
            </a:r>
            <a:r>
              <a:rPr b="1" i="1" lang="en-IN" sz="1800" spc="-1" strike="noStrike">
                <a:solidFill>
                  <a:srgbClr val="0077aa"/>
                </a:solidFill>
                <a:latin typeface="Courier New"/>
              </a:rPr>
              <a:t>G</a:t>
            </a:r>
            <a:r>
              <a:rPr b="1" i="1" lang="en-IN" sz="2400" spc="-1" strike="noStrike" baseline="-25000">
                <a:solidFill>
                  <a:srgbClr val="0077aa"/>
                </a:solidFill>
                <a:latin typeface="Courier New"/>
              </a:rPr>
              <a:t>1</a:t>
            </a:r>
            <a:r>
              <a:rPr b="1" i="1" lang="en-IN" sz="1800" spc="-1" strike="noStrike">
                <a:solidFill>
                  <a:srgbClr val="0077aa"/>
                </a:solidFill>
                <a:latin typeface="Courier New"/>
              </a:rPr>
              <a:t>, G</a:t>
            </a:r>
            <a:r>
              <a:rPr b="1" i="1" lang="en-IN" sz="2400" spc="-1" strike="noStrike" baseline="-25000">
                <a:solidFill>
                  <a:srgbClr val="0077aa"/>
                </a:solidFill>
                <a:latin typeface="Courier New"/>
              </a:rPr>
              <a:t>2</a:t>
            </a:r>
            <a:r>
              <a:rPr b="1" i="1" lang="en-IN" sz="1800" spc="-1" strike="noStrike">
                <a:solidFill>
                  <a:srgbClr val="0077aa"/>
                </a:solidFill>
                <a:latin typeface="Courier New"/>
              </a:rPr>
              <a:t>,  . . .</a:t>
            </a:r>
            <a:r>
              <a:rPr b="0" lang="en-IN" sz="1800" spc="-1" strike="noStrike">
                <a:solidFill>
                  <a:srgbClr val="0077aa"/>
                </a:solidFill>
                <a:latin typeface="Courier New"/>
              </a:rPr>
              <a:t> | expr | position} [ASC | DESC], ... [WITH ROLLUP]]</a:t>
            </a:r>
            <a:endParaRPr b="0" lang="en-IN" sz="1800" spc="-1" strike="noStrike">
              <a:latin typeface="Arial"/>
            </a:endParaRPr>
          </a:p>
          <a:p>
            <a:pPr>
              <a:lnSpc>
                <a:spcPct val="150000"/>
              </a:lnSpc>
            </a:pPr>
            <a:r>
              <a:rPr b="0" lang="en-IN" sz="1800" spc="-1" strike="noStrike">
                <a:solidFill>
                  <a:srgbClr val="0077aa"/>
                </a:solidFill>
                <a:latin typeface="Courier New"/>
              </a:rPr>
              <a:t>    </a:t>
            </a:r>
            <a:r>
              <a:rPr b="0" lang="en-IN" sz="1800" spc="-1" strike="noStrike">
                <a:solidFill>
                  <a:srgbClr val="0077aa"/>
                </a:solidFill>
                <a:latin typeface="Courier New"/>
              </a:rPr>
              <a:t>[ HAVING having_condition ] </a:t>
            </a:r>
            <a:endParaRPr b="0" lang="en-IN" sz="1800" spc="-1" strike="noStrike">
              <a:latin typeface="Arial"/>
            </a:endParaRPr>
          </a:p>
        </p:txBody>
      </p:sp>
    </p:spTree>
  </p:cSld>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CustomShape 1"/>
          <p:cNvSpPr/>
          <p:nvPr/>
        </p:nvSpPr>
        <p:spPr>
          <a:xfrm>
            <a:off x="228600" y="2362320"/>
            <a:ext cx="868644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Difference between WHERE and HAVING clause</a:t>
            </a:r>
            <a:endParaRPr b="0" lang="en-IN" sz="4800" spc="-1" strike="noStrike">
              <a:latin typeface="Arial"/>
            </a:endParaRPr>
          </a:p>
        </p:txBody>
      </p:sp>
      <p:sp>
        <p:nvSpPr>
          <p:cNvPr id="1215" name="CustomShape 2"/>
          <p:cNvSpPr/>
          <p:nvPr/>
        </p:nvSpPr>
        <p:spPr>
          <a:xfrm>
            <a:off x="71280" y="83160"/>
            <a:ext cx="7857720" cy="19191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6c86"/>
                </a:solidFill>
                <a:latin typeface="Gill Sans MT"/>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b="0" lang="en-IN" sz="2000" spc="-1" strike="noStrike">
              <a:latin typeface="Arial"/>
            </a:endParaRPr>
          </a:p>
        </p:txBody>
      </p:sp>
    </p:spTree>
  </p:cSld>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WHERE and HAVING clause</a:t>
            </a:r>
            <a:endParaRPr b="0" lang="en-IN" sz="3200" spc="-1" strike="noStrike">
              <a:latin typeface="Arial"/>
            </a:endParaRPr>
          </a:p>
        </p:txBody>
      </p:sp>
      <p:sp>
        <p:nvSpPr>
          <p:cNvPr id="1217" name="CustomShape 2"/>
          <p:cNvSpPr/>
          <p:nvPr/>
        </p:nvSpPr>
        <p:spPr>
          <a:xfrm>
            <a:off x="152280" y="838080"/>
            <a:ext cx="8838720" cy="2559240"/>
          </a:xfrm>
          <a:prstGeom prst="rect">
            <a:avLst/>
          </a:prstGeom>
          <a:solidFill>
            <a:srgbClr val="f9dafe"/>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WHERE clause can be used with - SELECT, UPDATE, and DELETE statements, where as HAVING clause can only be used with the SELECT statement.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WHERE clause filters rows before aggregation (GROUPING), where as, HAVING clause filters groups, after the aggregations are performed.</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Aggregate functions (SUM , MIN, MAX, AVG and COUNT) cannot be used in the WHERE clause, unless it is in a subquery contained in a HAVING clause, whereas, aggregate functions can be used in HAVING clause.</a:t>
            </a:r>
            <a:endParaRPr b="0" lang="en-IN" sz="1800" spc="-1" strike="noStrike">
              <a:latin typeface="Arial"/>
            </a:endParaRPr>
          </a:p>
        </p:txBody>
      </p:sp>
      <p:sp>
        <p:nvSpPr>
          <p:cNvPr id="1218" name="CustomShape 3"/>
          <p:cNvSpPr/>
          <p:nvPr/>
        </p:nvSpPr>
        <p:spPr>
          <a:xfrm>
            <a:off x="214200" y="3786120"/>
            <a:ext cx="87865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c74c49"/>
                </a:solidFill>
                <a:latin typeface="Arial"/>
              </a:rPr>
              <a:t>The </a:t>
            </a:r>
            <a:r>
              <a:rPr b="0" i="1" lang="en-IN" sz="2400" spc="-1" strike="noStrike">
                <a:solidFill>
                  <a:srgbClr val="c74c49"/>
                </a:solidFill>
                <a:latin typeface="Arial"/>
              </a:rPr>
              <a:t>Where</a:t>
            </a:r>
            <a:r>
              <a:rPr b="0" lang="en-IN" sz="2400" spc="-1" strike="noStrike">
                <a:solidFill>
                  <a:srgbClr val="c74c49"/>
                </a:solidFill>
                <a:latin typeface="Arial"/>
              </a:rPr>
              <a:t> clause acts as a pre filter where as </a:t>
            </a:r>
            <a:r>
              <a:rPr b="0" i="1" lang="en-IN" sz="2400" spc="-1" strike="noStrike">
                <a:solidFill>
                  <a:srgbClr val="c74c49"/>
                </a:solidFill>
                <a:latin typeface="Arial"/>
              </a:rPr>
              <a:t>Having clause acts</a:t>
            </a:r>
            <a:r>
              <a:rPr b="0" lang="en-IN" sz="2400" spc="-1" strike="noStrike">
                <a:solidFill>
                  <a:srgbClr val="c74c49"/>
                </a:solidFill>
                <a:latin typeface="Arial"/>
              </a:rPr>
              <a:t> as a post filter.</a:t>
            </a:r>
            <a:endParaRPr b="0" lang="en-IN" sz="2400" spc="-1" strike="noStrike">
              <a:latin typeface="Arial"/>
            </a:endParaRPr>
          </a:p>
        </p:txBody>
      </p:sp>
    </p:spTree>
  </p:cSld>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9" name="Picture 2" descr=""/>
          <p:cNvPicPr/>
          <p:nvPr/>
        </p:nvPicPr>
        <p:blipFill>
          <a:blip r:embed="rId1"/>
          <a:stretch/>
        </p:blipFill>
        <p:spPr>
          <a:xfrm>
            <a:off x="152280" y="89640"/>
            <a:ext cx="3599280" cy="2424600"/>
          </a:xfrm>
          <a:prstGeom prst="rect">
            <a:avLst/>
          </a:prstGeom>
          <a:ln>
            <a:noFill/>
          </a:ln>
        </p:spPr>
      </p:pic>
      <p:sp>
        <p:nvSpPr>
          <p:cNvPr id="1220" name="CustomShape 1"/>
          <p:cNvSpPr/>
          <p:nvPr/>
        </p:nvSpPr>
        <p:spPr>
          <a:xfrm>
            <a:off x="152280" y="228600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Row Limiting Clause</a:t>
            </a:r>
            <a:endParaRPr b="0" lang="en-IN" sz="4800" spc="-1" strike="noStrike">
              <a:latin typeface="Arial"/>
            </a:endParaRPr>
          </a:p>
        </p:txBody>
      </p:sp>
      <p:sp>
        <p:nvSpPr>
          <p:cNvPr id="1221" name="CustomShape 2"/>
          <p:cNvSpPr/>
          <p:nvPr/>
        </p:nvSpPr>
        <p:spPr>
          <a:xfrm>
            <a:off x="2696400" y="3276720"/>
            <a:ext cx="3750120" cy="395280"/>
          </a:xfrm>
          <a:prstGeom prst="rect">
            <a:avLst/>
          </a:prstGeom>
          <a:solidFill>
            <a:srgbClr val="f9dafe"/>
          </a:solid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latin typeface="Arial"/>
              </a:rPr>
              <a:t>LIMIT is applied after HAVING</a:t>
            </a:r>
            <a:endParaRPr b="0" lang="en-IN" sz="2000" spc="-1" strike="noStrike">
              <a:latin typeface="Arial"/>
            </a:endParaRPr>
          </a:p>
        </p:txBody>
      </p:sp>
      <p:sp>
        <p:nvSpPr>
          <p:cNvPr id="1222" name="CustomShape 3"/>
          <p:cNvSpPr/>
          <p:nvPr/>
        </p:nvSpPr>
        <p:spPr>
          <a:xfrm>
            <a:off x="152280" y="4038480"/>
            <a:ext cx="8838720" cy="91332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LIMIT also enables you to pull a section of rows from the middle of a result set. Specify two values: The number of rows to skip at the beginning of the result set, and the number of rows to return.</a:t>
            </a:r>
            <a:endParaRPr b="0" lang="en-IN" sz="1800" spc="-1" strike="noStrike">
              <a:latin typeface="Arial"/>
            </a:endParaRPr>
          </a:p>
        </p:txBody>
      </p:sp>
    </p:spTree>
  </p:cSld>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LIMIT</a:t>
            </a:r>
            <a:endParaRPr b="0" lang="en-IN" sz="3200" spc="-1" strike="noStrike">
              <a:latin typeface="Arial"/>
            </a:endParaRPr>
          </a:p>
        </p:txBody>
      </p:sp>
      <p:sp>
        <p:nvSpPr>
          <p:cNvPr id="1224" name="CustomShape 2"/>
          <p:cNvSpPr/>
          <p:nvPr/>
        </p:nvSpPr>
        <p:spPr>
          <a:xfrm>
            <a:off x="152280" y="1600200"/>
            <a:ext cx="8838720" cy="146124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SELECT column-list from &lt;table_references&gt;</a:t>
            </a:r>
            <a:endParaRPr b="0" lang="en-IN" sz="2000" spc="-1" strike="noStrike">
              <a:latin typeface="Arial"/>
            </a:endParaRPr>
          </a:p>
          <a:p>
            <a:pPr>
              <a:lnSpc>
                <a:spcPct val="150000"/>
              </a:lnSpc>
            </a:pPr>
            <a:r>
              <a:rPr b="0" lang="en-IN" sz="2000" spc="-1" strike="noStrike">
                <a:solidFill>
                  <a:srgbClr val="0077aa"/>
                </a:solidFill>
                <a:latin typeface="Courier New"/>
              </a:rPr>
              <a:t>     </a:t>
            </a:r>
            <a:r>
              <a:rPr b="0" lang="en-IN" sz="2000" spc="-1" strike="noStrike">
                <a:solidFill>
                  <a:srgbClr val="0077aa"/>
                </a:solidFill>
                <a:latin typeface="Courier New"/>
              </a:rPr>
              <a:t>[LIMIT {[offset,] row_count | row_count OFFSET offset}]</a:t>
            </a:r>
            <a:endParaRPr b="0" lang="en-IN" sz="2000" spc="-1" strike="noStrike">
              <a:latin typeface="Arial"/>
            </a:endParaRPr>
          </a:p>
        </p:txBody>
      </p:sp>
      <p:sp>
        <p:nvSpPr>
          <p:cNvPr id="1225" name="CustomShape 3"/>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The LIMIT clause can be used to constrain the number of rows returned by the SELECT statement. LIMIT takes one or two numeric arguments, which must both be nonnegative integer value.</a:t>
            </a:r>
            <a:endParaRPr b="0" lang="en-IN" sz="1800" spc="-1" strike="noStrike">
              <a:latin typeface="Arial"/>
            </a:endParaRPr>
          </a:p>
        </p:txBody>
      </p:sp>
      <p:sp>
        <p:nvSpPr>
          <p:cNvPr id="1226" name="CustomShape 4"/>
          <p:cNvSpPr/>
          <p:nvPr/>
        </p:nvSpPr>
        <p:spPr>
          <a:xfrm>
            <a:off x="152280" y="342900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first argument specifies the offset of the first row to return, and the second specifies the maximum number of rows to return.</a:t>
            </a:r>
            <a:endParaRPr b="0" lang="en-IN" sz="2000" spc="-1" strike="noStrike">
              <a:latin typeface="Arial"/>
            </a:endParaRPr>
          </a:p>
        </p:txBody>
      </p:sp>
      <p:sp>
        <p:nvSpPr>
          <p:cNvPr id="1227" name="CustomShape 5"/>
          <p:cNvSpPr/>
          <p:nvPr/>
        </p:nvSpPr>
        <p:spPr>
          <a:xfrm>
            <a:off x="152280" y="4191120"/>
            <a:ext cx="8762760" cy="17362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LIMIT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5</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LIMIT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5</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LIMIT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5</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offset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a:t>
            </a:r>
            <a:r>
              <a:rPr b="0" lang="en-IN" sz="1800" spc="-1" strike="noStrike">
                <a:solidFill>
                  <a:srgbClr val="a6a6a6"/>
                </a:solidFill>
                <a:latin typeface="Arial"/>
                <a:ea typeface="Times New Roman"/>
              </a:rPr>
              <a:t>;</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rand()</a:t>
            </a:r>
            <a:r>
              <a:rPr b="0" lang="en-IN" sz="1800" spc="-1" strike="noStrike">
                <a:solidFill>
                  <a:srgbClr val="000000"/>
                </a:solidFill>
                <a:latin typeface="Arial"/>
                <a:ea typeface="Times New Roman"/>
              </a:rPr>
              <a:t>, EMP.*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ORDER</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LIMIT</a:t>
            </a:r>
            <a:r>
              <a:rPr b="0" lang="en-IN" sz="1800" spc="-1" strike="noStrike">
                <a:solidFill>
                  <a:srgbClr val="dd4a68"/>
                </a:solidFill>
                <a:latin typeface="Arial"/>
                <a:ea typeface="Times New Roman"/>
              </a:rPr>
              <a:t> </a:t>
            </a:r>
            <a:r>
              <a:rPr b="0" lang="en-IN" sz="1800" spc="-1" strike="noStrike">
                <a:solidFill>
                  <a:srgbClr val="92d050"/>
                </a:solidFill>
                <a:latin typeface="Arial"/>
                <a:ea typeface="Times New Roman"/>
              </a:rPr>
              <a:t>1</a:t>
            </a:r>
            <a:r>
              <a:rPr b="0" lang="en-IN" sz="1800" spc="-1" strike="noStrike">
                <a:solidFill>
                  <a:srgbClr val="a6a6a6"/>
                </a:solidFill>
                <a:latin typeface="Arial"/>
                <a:ea typeface="Times New Roman"/>
              </a:rPr>
              <a:t>;</a:t>
            </a:r>
            <a:endParaRPr b="0" lang="en-IN" sz="1800" spc="-1" strike="noStrike">
              <a:latin typeface="Arial"/>
            </a:endParaRPr>
          </a:p>
        </p:txBody>
      </p:sp>
      <p:sp>
        <p:nvSpPr>
          <p:cNvPr id="1228" name="CustomShape 6"/>
          <p:cNvSpPr/>
          <p:nvPr/>
        </p:nvSpPr>
        <p:spPr>
          <a:xfrm>
            <a:off x="228600" y="2666880"/>
            <a:ext cx="8686440" cy="6696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You can specify an offset using OFFSET from where SELECT will start returning records. </a:t>
            </a:r>
            <a:r>
              <a:rPr b="1" i="1" lang="en-IN" sz="2000" spc="-1" strike="noStrike">
                <a:solidFill>
                  <a:srgbClr val="c74c49"/>
                </a:solidFill>
                <a:latin typeface="Arial"/>
              </a:rPr>
              <a:t>By default offset is zero.</a:t>
            </a:r>
            <a:endParaRPr b="0" lang="en-IN" sz="2000" spc="-1" strike="noStrike">
              <a:latin typeface="Arial"/>
            </a:endParaRPr>
          </a:p>
        </p:txBody>
      </p:sp>
      <p:sp>
        <p:nvSpPr>
          <p:cNvPr id="1229" name="CustomShape 7"/>
          <p:cNvSpPr/>
          <p:nvPr/>
        </p:nvSpPr>
        <p:spPr>
          <a:xfrm>
            <a:off x="228600" y="107640"/>
            <a:ext cx="4723920" cy="6994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Gill Sans MT"/>
              </a:rPr>
              <a:t>Limit value are not to be given within ()</a:t>
            </a:r>
            <a:endParaRPr b="0" lang="en-IN" sz="20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52280" y="933480"/>
            <a:ext cx="8838720" cy="14310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400" spc="-1" strike="noStrike">
                <a:solidFill>
                  <a:srgbClr val="000000"/>
                </a:solidFill>
                <a:latin typeface="Arial"/>
              </a:rPr>
              <a:t>Data is any </a:t>
            </a:r>
            <a:r>
              <a:rPr b="1" lang="en-IN" sz="3200" spc="-1" strike="noStrike">
                <a:solidFill>
                  <a:srgbClr val="0070c0"/>
                </a:solidFill>
                <a:latin typeface="Arial"/>
              </a:rPr>
              <a:t>facts, number, text, symbol, images, audio, video, </a:t>
            </a:r>
            <a:r>
              <a:rPr b="0" lang="en-IN" sz="2400" spc="-1" strike="noStrike">
                <a:solidFill>
                  <a:srgbClr val="000000"/>
                </a:solidFill>
                <a:latin typeface="Arial"/>
              </a:rPr>
              <a:t>or</a:t>
            </a:r>
            <a:r>
              <a:rPr b="1" lang="en-IN" sz="3200" spc="-1" strike="noStrike">
                <a:solidFill>
                  <a:srgbClr val="0070c0"/>
                </a:solidFill>
                <a:latin typeface="Arial"/>
              </a:rPr>
              <a:t> signal</a:t>
            </a:r>
            <a:r>
              <a:rPr b="0" lang="en-IN" sz="2400" spc="-1" strike="noStrike">
                <a:solidFill>
                  <a:srgbClr val="0070c0"/>
                </a:solidFill>
                <a:latin typeface="Arial"/>
              </a:rPr>
              <a:t> </a:t>
            </a:r>
            <a:r>
              <a:rPr b="0" lang="en-IN" sz="2400" spc="-1" strike="noStrike">
                <a:solidFill>
                  <a:srgbClr val="000000"/>
                </a:solidFill>
                <a:latin typeface="Arial"/>
              </a:rPr>
              <a:t>that can be recorded and that can be processed by a computer.</a:t>
            </a:r>
            <a:endParaRPr b="0" lang="en-IN" sz="2400" spc="-1" strike="noStrike">
              <a:latin typeface="Arial"/>
            </a:endParaRPr>
          </a:p>
        </p:txBody>
      </p:sp>
      <p:sp>
        <p:nvSpPr>
          <p:cNvPr id="216" name="CustomShape 2"/>
          <p:cNvSpPr/>
          <p:nvPr/>
        </p:nvSpPr>
        <p:spPr>
          <a:xfrm>
            <a:off x="152280" y="2691720"/>
            <a:ext cx="8838720" cy="5778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400" spc="-1" strike="noStrike">
                <a:solidFill>
                  <a:srgbClr val="000000"/>
                </a:solidFill>
                <a:latin typeface="Arial"/>
              </a:rPr>
              <a:t>Data can be in the form of </a:t>
            </a:r>
            <a:r>
              <a:rPr b="1" lang="en-IN" sz="3200" spc="-1" strike="noStrike">
                <a:solidFill>
                  <a:srgbClr val="0070c0"/>
                </a:solidFill>
                <a:latin typeface="Arial"/>
              </a:rPr>
              <a:t>Text</a:t>
            </a:r>
            <a:r>
              <a:rPr b="0" lang="en-IN" sz="2800" spc="-1" strike="noStrike">
                <a:solidFill>
                  <a:srgbClr val="000000"/>
                </a:solidFill>
                <a:latin typeface="Arial"/>
              </a:rPr>
              <a:t> or </a:t>
            </a:r>
            <a:r>
              <a:rPr b="1" lang="en-IN" sz="3200" spc="-1" strike="noStrike">
                <a:solidFill>
                  <a:srgbClr val="0070c0"/>
                </a:solidFill>
                <a:latin typeface="Arial"/>
              </a:rPr>
              <a:t>Multimedia</a:t>
            </a:r>
            <a:endParaRPr b="0" lang="en-IN" sz="3200" spc="-1" strike="noStrike">
              <a:latin typeface="Arial"/>
            </a:endParaRPr>
          </a:p>
        </p:txBody>
      </p:sp>
      <p:sp>
        <p:nvSpPr>
          <p:cNvPr id="217" name="CustomShape 3"/>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2f2f2"/>
                </a:solidFill>
                <a:latin typeface="Arial"/>
              </a:rPr>
              <a:t>What is Data?</a:t>
            </a:r>
            <a:r>
              <a:rPr b="0" lang="en-IN" sz="3600" spc="-1" strike="noStrike">
                <a:solidFill>
                  <a:srgbClr val="000000"/>
                </a:solidFill>
                <a:latin typeface="Arial"/>
              </a:rPr>
              <a:t> </a:t>
            </a:r>
            <a:r>
              <a:rPr b="0" lang="en-IN" sz="3600" spc="-1" strike="noStrike">
                <a:solidFill>
                  <a:srgbClr val="ffffff"/>
                </a:solidFill>
                <a:latin typeface="Gill Sans MT"/>
              </a:rPr>
              <a:t> </a:t>
            </a:r>
            <a:endParaRPr b="0" lang="en-IN" sz="3600" spc="-1" strike="noStrike">
              <a:latin typeface="Arial"/>
            </a:endParaRPr>
          </a:p>
        </p:txBody>
      </p:sp>
      <p:pic>
        <p:nvPicPr>
          <p:cNvPr id="218" name="Picture 5" descr=""/>
          <p:cNvPicPr/>
          <p:nvPr/>
        </p:nvPicPr>
        <p:blipFill>
          <a:blip r:embed="rId1"/>
          <a:stretch/>
        </p:blipFill>
        <p:spPr>
          <a:xfrm>
            <a:off x="2666880" y="3251160"/>
            <a:ext cx="3352320" cy="348948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LIMIT</a:t>
            </a:r>
            <a:endParaRPr b="0" lang="en-IN" sz="3200" spc="-1" strike="noStrike">
              <a:latin typeface="Arial"/>
            </a:endParaRPr>
          </a:p>
        </p:txBody>
      </p:sp>
      <p:sp>
        <p:nvSpPr>
          <p:cNvPr id="1231" name="CustomShape 2"/>
          <p:cNvSpPr/>
          <p:nvPr/>
        </p:nvSpPr>
        <p:spPr>
          <a:xfrm>
            <a:off x="-58320" y="3551760"/>
            <a:ext cx="5838480" cy="1095480"/>
          </a:xfrm>
          <a:prstGeom prst="rect">
            <a:avLst/>
          </a:prstGeom>
          <a:noFill/>
          <a:ln>
            <a:noFill/>
          </a:ln>
        </p:spPr>
        <p:style>
          <a:lnRef idx="0"/>
          <a:fillRef idx="0"/>
          <a:effectRef idx="0"/>
          <a:fontRef idx="minor"/>
        </p:style>
        <p:txBody>
          <a:bodyPr wrap="none" lIns="90000" rIns="90000" tIns="45000" bIns="45000"/>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SQL_SELECT_LIMIT=2;</a:t>
            </a:r>
            <a:endParaRPr b="0" lang="en-IN" sz="2200" spc="-1" strike="noStrike">
              <a:latin typeface="Arial"/>
            </a:endParaRPr>
          </a:p>
          <a:p>
            <a:pPr marL="343080" indent="-342720">
              <a:lnSpc>
                <a:spcPct val="150000"/>
              </a:lnSpc>
              <a:buClr>
                <a:srgbClr val="00b050"/>
              </a:buClr>
              <a:buFont typeface="Arial"/>
              <a:buChar char="•"/>
            </a:pPr>
            <a:r>
              <a:rPr b="0" lang="en-IN" sz="2200" spc="-1" strike="noStrike">
                <a:solidFill>
                  <a:srgbClr val="00b050"/>
                </a:solidFill>
                <a:latin typeface="Palatino Linotype"/>
                <a:ea typeface="Times New Roman"/>
              </a:rPr>
              <a:t>SET SQL_SELECT_LIMIT=DEFAULT;</a:t>
            </a:r>
            <a:endParaRPr b="0" lang="en-IN" sz="2200" spc="-1" strike="noStrike">
              <a:latin typeface="Arial"/>
            </a:endParaRPr>
          </a:p>
        </p:txBody>
      </p:sp>
      <p:sp>
        <p:nvSpPr>
          <p:cNvPr id="1232" name="CustomShape 3"/>
          <p:cNvSpPr/>
          <p:nvPr/>
        </p:nvSpPr>
        <p:spPr>
          <a:xfrm>
            <a:off x="152280" y="1718640"/>
            <a:ext cx="8838720" cy="54684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0077aa"/>
                </a:solidFill>
                <a:latin typeface="Courier New"/>
              </a:rPr>
              <a:t>SQL_SELECT_LIMIT = {value | DEFAULT}</a:t>
            </a:r>
            <a:endParaRPr b="0" lang="en-IN" sz="2000" spc="-1" strike="noStrike">
              <a:latin typeface="Arial"/>
            </a:endParaRPr>
          </a:p>
        </p:txBody>
      </p:sp>
      <p:sp>
        <p:nvSpPr>
          <p:cNvPr id="1233" name="CustomShape 4"/>
          <p:cNvSpPr/>
          <p:nvPr/>
        </p:nvSpPr>
        <p:spPr>
          <a:xfrm>
            <a:off x="152280" y="70308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This variable is used to return the maximum number of rows from SELECT statements. Its default value is unlimited. But if you changed the limit then SELECT statement returns the rows equals to the value.</a:t>
            </a:r>
            <a:endParaRPr b="0" lang="en-IN" sz="1800" spc="-1" strike="noStrike">
              <a:latin typeface="Arial"/>
            </a:endParaRPr>
          </a:p>
        </p:txBody>
      </p:sp>
      <p:sp>
        <p:nvSpPr>
          <p:cNvPr id="1234" name="CustomShape 5"/>
          <p:cNvSpPr/>
          <p:nvPr/>
        </p:nvSpPr>
        <p:spPr>
          <a:xfrm>
            <a:off x="190440" y="2538720"/>
            <a:ext cx="8838720" cy="639000"/>
          </a:xfrm>
          <a:prstGeom prst="rect">
            <a:avLst/>
          </a:prstGeom>
          <a:solidFill>
            <a:srgbClr val="f9dafe"/>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This variable does not apply to SELECT statement that executed in the stored procedures or functions.</a:t>
            </a:r>
            <a:endParaRPr b="0" lang="en-IN" sz="1800" spc="-1" strike="noStrike">
              <a:latin typeface="Arial"/>
            </a:endParaRPr>
          </a:p>
        </p:txBody>
      </p:sp>
      <p:sp>
        <p:nvSpPr>
          <p:cNvPr id="1235" name="CustomShape 6"/>
          <p:cNvSpPr/>
          <p:nvPr/>
        </p:nvSpPr>
        <p:spPr>
          <a:xfrm>
            <a:off x="277560" y="4954320"/>
            <a:ext cx="28497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a:t>
            </a:r>
            <a:r>
              <a:rPr b="0" lang="en-IN" sz="2000" spc="-1" strike="noStrike">
                <a:solidFill>
                  <a:srgbClr val="dd4a68"/>
                </a:solidFill>
                <a:latin typeface="Arial"/>
                <a:ea typeface="Times New Roman"/>
              </a:rPr>
              <a:t> </a:t>
            </a:r>
            <a:r>
              <a:rPr b="0" lang="en-IN" sz="2000" spc="-1" strike="noStrike">
                <a:solidFill>
                  <a:srgbClr val="0077aa"/>
                </a:solidFill>
                <a:latin typeface="Arial"/>
                <a:ea typeface="Times New Roman"/>
              </a:rPr>
              <a:t>FROM </a:t>
            </a:r>
            <a:r>
              <a:rPr b="0" lang="en-IN" sz="2000" spc="-1" strike="noStrike">
                <a:solidFill>
                  <a:srgbClr val="000000"/>
                </a:solidFill>
                <a:latin typeface="Arial"/>
                <a:ea typeface="Times New Roman"/>
              </a:rPr>
              <a:t>EMP;</a:t>
            </a:r>
            <a:endParaRPr b="0" lang="en-IN" sz="2000" spc="-1" strike="noStrike">
              <a:latin typeface="Arial"/>
            </a:endParaRPr>
          </a:p>
        </p:txBody>
      </p:sp>
    </p:spTree>
  </p:cSld>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User-Defined Variables</a:t>
            </a:r>
            <a:endParaRPr b="0" lang="en-IN" sz="4800" spc="-1" strike="noStrike">
              <a:latin typeface="Arial"/>
            </a:endParaRPr>
          </a:p>
        </p:txBody>
      </p:sp>
    </p:spTree>
  </p:cSld>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User-Defined Variables</a:t>
            </a:r>
            <a:endParaRPr b="0" lang="en-IN" sz="3200" spc="-1" strike="noStrike">
              <a:latin typeface="Arial"/>
            </a:endParaRPr>
          </a:p>
        </p:txBody>
      </p:sp>
      <p:sp>
        <p:nvSpPr>
          <p:cNvPr id="1238" name="CustomShape 2"/>
          <p:cNvSpPr/>
          <p:nvPr/>
        </p:nvSpPr>
        <p:spPr>
          <a:xfrm>
            <a:off x="152280" y="847800"/>
            <a:ext cx="8838720" cy="5274000"/>
          </a:xfrm>
          <a:prstGeom prst="rect">
            <a:avLst/>
          </a:prstGeom>
          <a:solidFill>
            <a:schemeClr val="bg2">
              <a:lumMod val="25000"/>
            </a:schemeClr>
          </a:solidFill>
          <a:ln>
            <a:noFill/>
          </a:ln>
        </p:spPr>
        <p:style>
          <a:lnRef idx="0"/>
          <a:fillRef idx="0"/>
          <a:effectRef idx="0"/>
          <a:fontRef idx="minor"/>
        </p:style>
        <p:txBody>
          <a:bodyPr lIns="90000" rIns="90000" tIns="45000" bIns="45000"/>
          <a:p>
            <a:pPr marL="285840" indent="-285480">
              <a:lnSpc>
                <a:spcPct val="100000"/>
              </a:lnSpc>
              <a:buClr>
                <a:srgbClr val="00ff99"/>
              </a:buClr>
              <a:buFont typeface="Arial"/>
              <a:buChar char="•"/>
            </a:pPr>
            <a:r>
              <a:rPr b="0" lang="en-IN" sz="2000" spc="-1" strike="noStrike">
                <a:solidFill>
                  <a:srgbClr val="00ff99"/>
                </a:solidFill>
                <a:latin typeface="Arial"/>
              </a:rPr>
              <a:t>A user variable name can contain other characters if you quote it as a string or identifier (for example, @'my-var', @"my-var", or @`my-var`).</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ff99"/>
              </a:buClr>
              <a:buFont typeface="Arial"/>
              <a:buChar char="•"/>
            </a:pPr>
            <a:r>
              <a:rPr b="0" lang="en-IN" sz="2000" spc="-1" strike="noStrike">
                <a:solidFill>
                  <a:srgbClr val="00ff99"/>
                </a:solidFill>
                <a:latin typeface="Arial"/>
              </a:rPr>
              <a:t>User-defined variables are session specific. A user variable defined by one client cannot be seen or used by other clients.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ff99"/>
              </a:buClr>
              <a:buFont typeface="Arial"/>
              <a:buChar char="•"/>
            </a:pPr>
            <a:r>
              <a:rPr b="0" lang="en-IN" sz="2000" spc="-1" strike="noStrike">
                <a:solidFill>
                  <a:srgbClr val="00ff99"/>
                </a:solidFill>
                <a:latin typeface="Arial"/>
              </a:rPr>
              <a:t>All variables for a given client session are automatically freed when that client exits.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ff99"/>
              </a:buClr>
              <a:buFont typeface="Arial"/>
              <a:buChar char="•"/>
            </a:pPr>
            <a:r>
              <a:rPr b="0" lang="en-IN" sz="2000" spc="-1" strike="noStrike">
                <a:solidFill>
                  <a:srgbClr val="00ff99"/>
                </a:solidFill>
                <a:latin typeface="Arial"/>
              </a:rPr>
              <a:t>User variable names are not case sensitive. Names have a maximum length of 64 characters.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ff99"/>
              </a:buClr>
              <a:buFont typeface="Arial"/>
              <a:buChar char="•"/>
            </a:pPr>
            <a:r>
              <a:rPr b="0" lang="en-IN" sz="2000" spc="-1" strike="noStrike">
                <a:solidFill>
                  <a:srgbClr val="00ff99"/>
                </a:solidFill>
                <a:latin typeface="Arial"/>
              </a:rPr>
              <a:t>If the value of a user variable is selected in a result set, it is returned to the client as a string.</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ff99"/>
              </a:buClr>
              <a:buFont typeface="Arial"/>
              <a:buChar char="•"/>
            </a:pPr>
            <a:r>
              <a:rPr b="0" lang="en-IN" sz="2000" spc="-1" strike="noStrike">
                <a:solidFill>
                  <a:srgbClr val="00ff99"/>
                </a:solidFill>
                <a:latin typeface="Arial"/>
              </a:rPr>
              <a:t>If you refer to a variable that has not been initialized, it has a value of NULL and a type of string.</a:t>
            </a:r>
            <a:endParaRPr b="0" lang="en-IN" sz="2000" spc="-1" strike="noStrike">
              <a:latin typeface="Arial"/>
            </a:endParaRPr>
          </a:p>
        </p:txBody>
      </p:sp>
    </p:spTree>
  </p:cSld>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User-Defined Variables</a:t>
            </a:r>
            <a:endParaRPr b="0" lang="en-IN" sz="3200" spc="-1" strike="noStrike">
              <a:latin typeface="Arial"/>
            </a:endParaRPr>
          </a:p>
        </p:txBody>
      </p:sp>
      <p:sp>
        <p:nvSpPr>
          <p:cNvPr id="1240"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store a value in a user-defined variable in one statement and refer to it later in another statement. This enables you to pass values from one statement to another.</a:t>
            </a:r>
            <a:endParaRPr b="0" lang="en-IN" sz="1800" spc="-1" strike="noStrike">
              <a:latin typeface="Arial"/>
            </a:endParaRPr>
          </a:p>
        </p:txBody>
      </p:sp>
      <p:sp>
        <p:nvSpPr>
          <p:cNvPr id="1241" name="CustomShape 3"/>
          <p:cNvSpPr/>
          <p:nvPr/>
        </p:nvSpPr>
        <p:spPr>
          <a:xfrm>
            <a:off x="152280" y="203256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For SET, either </a:t>
            </a:r>
            <a:r>
              <a:rPr b="1" lang="en-IN" sz="2000" spc="-1" strike="noStrike">
                <a:solidFill>
                  <a:srgbClr val="ff0000"/>
                </a:solidFill>
                <a:latin typeface="Arial"/>
              </a:rPr>
              <a:t>= </a:t>
            </a:r>
            <a:r>
              <a:rPr b="1" lang="en-IN" sz="2000" spc="-1" strike="noStrike">
                <a:solidFill>
                  <a:srgbClr val="000000"/>
                </a:solidFill>
                <a:latin typeface="Arial"/>
              </a:rPr>
              <a:t>or </a:t>
            </a:r>
            <a:r>
              <a:rPr b="1" lang="en-IN" sz="2000" spc="-1" strike="noStrike">
                <a:solidFill>
                  <a:srgbClr val="ff0000"/>
                </a:solidFill>
                <a:latin typeface="Arial"/>
              </a:rPr>
              <a:t>:=</a:t>
            </a:r>
            <a:r>
              <a:rPr b="1" lang="en-IN" sz="2000" spc="-1" strike="noStrike">
                <a:solidFill>
                  <a:srgbClr val="000000"/>
                </a:solidFill>
                <a:latin typeface="Arial"/>
              </a:rPr>
              <a:t> can be used as the assignment operator.</a:t>
            </a:r>
            <a:endParaRPr b="0" lang="en-IN" sz="2000" spc="-1" strike="noStrike">
              <a:latin typeface="Arial"/>
            </a:endParaRPr>
          </a:p>
        </p:txBody>
      </p:sp>
      <p:sp>
        <p:nvSpPr>
          <p:cNvPr id="1242" name="CustomShape 4"/>
          <p:cNvSpPr/>
          <p:nvPr/>
        </p:nvSpPr>
        <p:spPr>
          <a:xfrm>
            <a:off x="152280" y="256572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also assign a value to a user variable in statements (SELECT, …) other than SET. In this case, the assignment operator must be </a:t>
            </a:r>
            <a:r>
              <a:rPr b="1" lang="en-IN" sz="1800" spc="-1" strike="noStrike">
                <a:solidFill>
                  <a:srgbClr val="000000"/>
                </a:solidFill>
                <a:latin typeface="Arial"/>
              </a:rPr>
              <a:t>:=</a:t>
            </a:r>
            <a:r>
              <a:rPr b="0" lang="en-IN" sz="1800" spc="-1" strike="noStrike">
                <a:solidFill>
                  <a:srgbClr val="000000"/>
                </a:solidFill>
                <a:latin typeface="Arial"/>
              </a:rPr>
              <a:t> and </a:t>
            </a:r>
            <a:r>
              <a:rPr b="1" lang="en-IN" sz="1800" spc="-1" strike="noStrike">
                <a:solidFill>
                  <a:srgbClr val="000000"/>
                </a:solidFill>
                <a:latin typeface="Arial"/>
              </a:rPr>
              <a:t>not =</a:t>
            </a:r>
            <a:r>
              <a:rPr b="0" lang="en-IN" sz="1800" spc="-1" strike="noStrike">
                <a:solidFill>
                  <a:srgbClr val="000000"/>
                </a:solidFill>
                <a:latin typeface="Arial"/>
              </a:rPr>
              <a:t> because latter is treated as the comparison operator =.</a:t>
            </a:r>
            <a:endParaRPr b="0" lang="en-IN" sz="1800" spc="-1" strike="noStrike">
              <a:latin typeface="Arial"/>
            </a:endParaRPr>
          </a:p>
        </p:txBody>
      </p:sp>
      <p:sp>
        <p:nvSpPr>
          <p:cNvPr id="1243" name="CustomShape 5"/>
          <p:cNvSpPr/>
          <p:nvPr/>
        </p:nvSpPr>
        <p:spPr>
          <a:xfrm>
            <a:off x="117720" y="1523880"/>
            <a:ext cx="8873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0077aa"/>
                </a:solidFill>
                <a:latin typeface="Courier New"/>
              </a:rPr>
              <a:t>SET</a:t>
            </a:r>
            <a:r>
              <a:rPr b="0" lang="en-IN" sz="2200" spc="-1" strike="noStrike">
                <a:solidFill>
                  <a:srgbClr val="000000"/>
                </a:solidFill>
                <a:latin typeface="Courier New"/>
              </a:rPr>
              <a:t> </a:t>
            </a:r>
            <a:r>
              <a:rPr b="0" lang="en-IN" sz="2200" spc="-1" strike="noStrike">
                <a:solidFill>
                  <a:srgbClr val="ee9900"/>
                </a:solidFill>
                <a:latin typeface="Courier New"/>
              </a:rPr>
              <a:t>@</a:t>
            </a:r>
            <a:r>
              <a:rPr b="0" i="1" lang="en-IN" sz="2200" spc="-1" strike="noStrike">
                <a:solidFill>
                  <a:srgbClr val="ee9900"/>
                </a:solidFill>
                <a:latin typeface="Courier New"/>
              </a:rPr>
              <a:t>var_name</a:t>
            </a:r>
            <a:r>
              <a:rPr b="0" lang="en-IN" sz="2200" spc="-1" strike="noStrike">
                <a:solidFill>
                  <a:srgbClr val="000000"/>
                </a:solidFill>
                <a:latin typeface="Courier New"/>
              </a:rPr>
              <a:t> </a:t>
            </a:r>
            <a:r>
              <a:rPr b="0" lang="en-IN" sz="2200" spc="-1" strike="noStrike">
                <a:solidFill>
                  <a:srgbClr val="a67f59"/>
                </a:solidFill>
                <a:latin typeface="Courier New"/>
              </a:rPr>
              <a:t>=</a:t>
            </a:r>
            <a:r>
              <a:rPr b="0" lang="en-IN" sz="2200" spc="-1" strike="noStrike">
                <a:solidFill>
                  <a:srgbClr val="000000"/>
                </a:solidFill>
                <a:latin typeface="Courier New"/>
              </a:rPr>
              <a:t> </a:t>
            </a:r>
            <a:r>
              <a:rPr b="0" i="1" lang="en-IN" sz="2200" spc="-1" strike="noStrike">
                <a:solidFill>
                  <a:srgbClr val="000000"/>
                </a:solidFill>
                <a:latin typeface="Courier New"/>
              </a:rPr>
              <a:t>expr</a:t>
            </a:r>
            <a:r>
              <a:rPr b="0" lang="en-IN" sz="2200" spc="-1" strike="noStrike">
                <a:solidFill>
                  <a:srgbClr val="000000"/>
                </a:solidFill>
                <a:latin typeface="Courier New"/>
              </a:rPr>
              <a:t> </a:t>
            </a:r>
            <a:r>
              <a:rPr b="0" lang="en-IN" sz="2200" spc="-1" strike="noStrike">
                <a:solidFill>
                  <a:srgbClr val="999999"/>
                </a:solidFill>
                <a:latin typeface="Courier New"/>
              </a:rPr>
              <a:t>[,</a:t>
            </a:r>
            <a:r>
              <a:rPr b="0" lang="en-IN" sz="2200" spc="-1" strike="noStrike">
                <a:solidFill>
                  <a:srgbClr val="000000"/>
                </a:solidFill>
                <a:latin typeface="Courier New"/>
              </a:rPr>
              <a:t> </a:t>
            </a:r>
            <a:r>
              <a:rPr b="0" lang="en-IN" sz="2200" spc="-1" strike="noStrike">
                <a:solidFill>
                  <a:srgbClr val="ee9900"/>
                </a:solidFill>
                <a:latin typeface="Courier New"/>
              </a:rPr>
              <a:t>@</a:t>
            </a:r>
            <a:r>
              <a:rPr b="0" i="1" lang="en-IN" sz="2200" spc="-1" strike="noStrike">
                <a:solidFill>
                  <a:srgbClr val="ee9900"/>
                </a:solidFill>
                <a:latin typeface="Courier New"/>
              </a:rPr>
              <a:t>var_name</a:t>
            </a:r>
            <a:r>
              <a:rPr b="0" lang="en-IN" sz="2200" spc="-1" strike="noStrike">
                <a:solidFill>
                  <a:srgbClr val="000000"/>
                </a:solidFill>
                <a:latin typeface="Courier New"/>
              </a:rPr>
              <a:t> </a:t>
            </a:r>
            <a:r>
              <a:rPr b="0" lang="en-IN" sz="2200" spc="-1" strike="noStrike">
                <a:solidFill>
                  <a:srgbClr val="a67f59"/>
                </a:solidFill>
                <a:latin typeface="Courier New"/>
              </a:rPr>
              <a:t>=</a:t>
            </a:r>
            <a:r>
              <a:rPr b="0" lang="en-IN" sz="2200" spc="-1" strike="noStrike">
                <a:solidFill>
                  <a:srgbClr val="000000"/>
                </a:solidFill>
                <a:latin typeface="Courier New"/>
              </a:rPr>
              <a:t> </a:t>
            </a:r>
            <a:r>
              <a:rPr b="0" i="1" lang="en-IN" sz="2200" spc="-1" strike="noStrike">
                <a:solidFill>
                  <a:srgbClr val="000000"/>
                </a:solidFill>
                <a:latin typeface="Courier New"/>
              </a:rPr>
              <a:t>expr</a:t>
            </a:r>
            <a:r>
              <a:rPr b="0" lang="en-IN" sz="2200" spc="-1" strike="noStrike">
                <a:solidFill>
                  <a:srgbClr val="999999"/>
                </a:solidFill>
                <a:latin typeface="Courier New"/>
              </a:rPr>
              <a:t>]</a:t>
            </a:r>
            <a:r>
              <a:rPr b="0" lang="en-IN" sz="2200" spc="-1" strike="noStrike">
                <a:solidFill>
                  <a:srgbClr val="000000"/>
                </a:solidFill>
                <a:latin typeface="Courier New"/>
              </a:rPr>
              <a:t> </a:t>
            </a:r>
            <a:r>
              <a:rPr b="0" lang="en-IN" sz="2200" spc="-1" strike="noStrike">
                <a:solidFill>
                  <a:srgbClr val="999999"/>
                </a:solidFill>
                <a:latin typeface="Courier New"/>
              </a:rPr>
              <a:t>...</a:t>
            </a:r>
            <a:endParaRPr b="0" lang="en-IN" sz="2200" spc="-1" strike="noStrike">
              <a:latin typeface="Arial"/>
            </a:endParaRPr>
          </a:p>
        </p:txBody>
      </p:sp>
      <p:sp>
        <p:nvSpPr>
          <p:cNvPr id="1244" name="CustomShape 6"/>
          <p:cNvSpPr/>
          <p:nvPr/>
        </p:nvSpPr>
        <p:spPr>
          <a:xfrm>
            <a:off x="207720" y="3478680"/>
            <a:ext cx="8826840" cy="173556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ee9900"/>
                </a:solidFill>
                <a:latin typeface="Courier New"/>
              </a:rPr>
              <a:t>@v1</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669900"/>
                </a:solidFill>
                <a:latin typeface="Courier New"/>
              </a:rPr>
              <a:t>1001</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ee9900"/>
                </a:solidFill>
                <a:latin typeface="Courier New"/>
              </a:rPr>
              <a:t>@v2 </a:t>
            </a:r>
            <a:r>
              <a:rPr b="0" lang="en-IN" sz="1800" spc="-1" strike="noStrike">
                <a:solidFill>
                  <a:srgbClr val="a67f59"/>
                </a:solidFill>
                <a:latin typeface="Courier New"/>
              </a:rPr>
              <a:t>=</a:t>
            </a:r>
            <a:r>
              <a:rPr b="0" lang="en-IN" sz="1800" spc="-1" strike="noStrike">
                <a:solidFill>
                  <a:srgbClr val="ee9900"/>
                </a:solidFill>
                <a:latin typeface="Courier New"/>
              </a:rPr>
              <a:t> </a:t>
            </a:r>
            <a:r>
              <a:rPr b="0" lang="en-IN" sz="1800" spc="-1" strike="noStrike">
                <a:solidFill>
                  <a:srgbClr val="669900"/>
                </a:solidFill>
                <a:latin typeface="Courier New"/>
              </a:rPr>
              <a:t>2</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ee9900"/>
                </a:solidFill>
                <a:latin typeface="Courier New"/>
              </a:rPr>
              <a:t>@v3 </a:t>
            </a:r>
            <a:r>
              <a:rPr b="0" lang="en-IN" sz="1800" spc="-1" strike="noStrike">
                <a:solidFill>
                  <a:srgbClr val="a67f59"/>
                </a:solidFill>
                <a:latin typeface="Courier New"/>
              </a:rPr>
              <a:t>=</a:t>
            </a:r>
            <a:r>
              <a:rPr b="0" lang="en-IN" sz="1800" spc="-1" strike="noStrike">
                <a:solidFill>
                  <a:srgbClr val="669900"/>
                </a:solidFill>
                <a:latin typeface="Courier New"/>
              </a:rPr>
              <a:t> 'Saleel'</a:t>
            </a:r>
            <a:r>
              <a:rPr b="0" lang="en-IN" sz="1800" spc="-1" strike="noStrike">
                <a:solidFill>
                  <a:srgbClr val="000000"/>
                </a:solidFill>
                <a:latin typeface="Courier New"/>
              </a:rPr>
              <a:t>;</a:t>
            </a:r>
            <a:endParaRPr b="0" lang="en-IN" sz="1800" spc="-1" strike="noStrike">
              <a:latin typeface="Arial"/>
            </a:endParaRPr>
          </a:p>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ee9900"/>
                </a:solidFill>
                <a:latin typeface="Courier New"/>
              </a:rPr>
              <a:t>@v1</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669900"/>
                </a:solidFill>
                <a:latin typeface="Courier New"/>
              </a:rPr>
              <a:t>1001</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ee9900"/>
                </a:solidFill>
                <a:latin typeface="Courier New"/>
              </a:rPr>
              <a:t>@v2 </a:t>
            </a:r>
            <a:r>
              <a:rPr b="0" lang="en-IN" sz="1800" spc="-1" strike="noStrike">
                <a:solidFill>
                  <a:srgbClr val="a67f59"/>
                </a:solidFill>
                <a:latin typeface="Courier New"/>
              </a:rPr>
              <a:t>=</a:t>
            </a:r>
            <a:r>
              <a:rPr b="0" lang="en-IN" sz="1800" spc="-1" strike="noStrike">
                <a:solidFill>
                  <a:srgbClr val="ee9900"/>
                </a:solidFill>
                <a:latin typeface="Courier New"/>
              </a:rPr>
              <a:t> </a:t>
            </a:r>
            <a:r>
              <a:rPr b="0" lang="en-IN" sz="1800" spc="-1" strike="noStrike">
                <a:solidFill>
                  <a:srgbClr val="669900"/>
                </a:solidFill>
                <a:latin typeface="Courier New"/>
              </a:rPr>
              <a:t>2</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ee9900"/>
                </a:solidFill>
                <a:latin typeface="Courier New"/>
              </a:rPr>
              <a:t>@v3 </a:t>
            </a:r>
            <a:r>
              <a:rPr b="0" lang="en-IN" sz="1800" spc="-1" strike="noStrike">
                <a:solidFill>
                  <a:srgbClr val="a67f59"/>
                </a:solidFill>
                <a:latin typeface="Courier New"/>
              </a:rPr>
              <a:t>:=</a:t>
            </a:r>
            <a:r>
              <a:rPr b="0" lang="en-IN" sz="1800" spc="-1" strike="noStrike">
                <a:solidFill>
                  <a:srgbClr val="669900"/>
                </a:solidFill>
                <a:latin typeface="Courier New"/>
              </a:rPr>
              <a:t> </a:t>
            </a:r>
            <a:r>
              <a:rPr b="0" lang="en-IN" sz="1800" spc="-1" strike="noStrike">
                <a:solidFill>
                  <a:srgbClr val="ee9900"/>
                </a:solidFill>
                <a:latin typeface="Courier New"/>
              </a:rPr>
              <a:t>@v1 </a:t>
            </a:r>
            <a:r>
              <a:rPr b="0" lang="en-IN" sz="1800" spc="-1" strike="noStrike">
                <a:solidFill>
                  <a:srgbClr val="000000"/>
                </a:solidFill>
                <a:latin typeface="Courier New"/>
              </a:rPr>
              <a:t>+</a:t>
            </a:r>
            <a:r>
              <a:rPr b="0" lang="en-IN" sz="1800" spc="-1" strike="noStrike">
                <a:solidFill>
                  <a:srgbClr val="ee9900"/>
                </a:solidFill>
                <a:latin typeface="Courier New"/>
              </a:rPr>
              <a:t> @v2</a:t>
            </a:r>
            <a:r>
              <a:rPr b="0" lang="en-IN" sz="1800" spc="-1" strike="noStrike">
                <a:solidFill>
                  <a:srgbClr val="000000"/>
                </a:solidFill>
                <a:latin typeface="Courier New"/>
              </a:rPr>
              <a:t>;</a:t>
            </a:r>
            <a:endParaRPr b="0" lang="en-IN" sz="1800" spc="-1" strike="noStrike">
              <a:latin typeface="Arial"/>
            </a:endParaRPr>
          </a:p>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@v1</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dd4a68"/>
                </a:solidFill>
                <a:latin typeface="Courier New"/>
              </a:rPr>
              <a:t>MIN</a:t>
            </a:r>
            <a:r>
              <a:rPr b="0" lang="en-IN" sz="1800" spc="-1" strike="noStrike">
                <a:solidFill>
                  <a:srgbClr val="999999"/>
                </a:solidFill>
                <a:latin typeface="Courier New"/>
              </a:rPr>
              <a:t>(</a:t>
            </a:r>
            <a:r>
              <a:rPr b="0" lang="en-IN" sz="1800" spc="-1" strike="noStrike">
                <a:solidFill>
                  <a:srgbClr val="000000"/>
                </a:solidFill>
                <a:latin typeface="Courier New"/>
              </a:rPr>
              <a:t>SAL</a:t>
            </a:r>
            <a:r>
              <a:rPr b="0" lang="en-IN" sz="1800" spc="-1" strike="noStrike">
                <a:solidFill>
                  <a:srgbClr val="999999"/>
                </a:solidFill>
                <a:latin typeface="Courier New"/>
              </a:rPr>
              <a:t>), </a:t>
            </a:r>
            <a:r>
              <a:rPr b="0" lang="en-IN" sz="1800" spc="-1" strike="noStrike">
                <a:solidFill>
                  <a:srgbClr val="ee9900"/>
                </a:solidFill>
                <a:latin typeface="Courier New"/>
              </a:rPr>
              <a:t>@v2 </a:t>
            </a:r>
            <a:r>
              <a:rPr b="0" lang="en-IN" sz="1800" spc="-1" strike="noStrike">
                <a:solidFill>
                  <a:srgbClr val="a67f59"/>
                </a:solidFill>
                <a:latin typeface="Courier New"/>
              </a:rPr>
              <a:t>:= </a:t>
            </a:r>
            <a:r>
              <a:rPr b="0" lang="en-IN" sz="1800" spc="-1" strike="noStrike">
                <a:solidFill>
                  <a:srgbClr val="dd4a68"/>
                </a:solidFill>
                <a:latin typeface="Courier New"/>
              </a:rPr>
              <a:t>MAX</a:t>
            </a:r>
            <a:r>
              <a:rPr b="0" lang="en-IN" sz="1800" spc="-1" strike="noStrike">
                <a:solidFill>
                  <a:srgbClr val="999999"/>
                </a:solidFill>
                <a:latin typeface="Courier New"/>
              </a:rPr>
              <a:t>(</a:t>
            </a:r>
            <a:r>
              <a:rPr b="0" lang="en-IN" sz="1800" spc="-1" strike="noStrike">
                <a:solidFill>
                  <a:srgbClr val="000000"/>
                </a:solidFill>
                <a:latin typeface="Courier New"/>
              </a:rPr>
              <a:t>SAL</a:t>
            </a:r>
            <a:r>
              <a:rPr b="0" lang="en-IN" sz="1800" spc="-1" strike="noStrike">
                <a:solidFill>
                  <a:srgbClr val="999999"/>
                </a:solidFill>
                <a:latin typeface="Courier New"/>
              </a:rPr>
              <a:t>) </a:t>
            </a:r>
            <a:r>
              <a:rPr b="0" lang="en-IN" sz="1800" spc="-1" strike="noStrike">
                <a:solidFill>
                  <a:srgbClr val="0077aa"/>
                </a:solidFill>
                <a:latin typeface="Courier New"/>
              </a:rPr>
              <a:t>FROM </a:t>
            </a:r>
            <a:r>
              <a:rPr b="0" lang="en-IN" sz="1800" spc="-1" strike="noStrike">
                <a:solidFill>
                  <a:srgbClr val="000000"/>
                </a:solidFill>
                <a:latin typeface="Courier New"/>
              </a:rPr>
              <a:t>EMP;</a:t>
            </a:r>
            <a:r>
              <a:rPr b="0" lang="en-IN" sz="1800" spc="-1" strike="noStrike">
                <a:solidFill>
                  <a:srgbClr val="0077aa"/>
                </a:solidFill>
                <a:latin typeface="Courier New"/>
              </a:rPr>
              <a:t> </a:t>
            </a:r>
            <a:endParaRPr b="0" lang="en-IN" sz="1800" spc="-1" strike="noStrike">
              <a:latin typeface="Arial"/>
            </a:endParaRPr>
          </a:p>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@v1</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ee9900"/>
                </a:solidFill>
                <a:latin typeface="Courier New"/>
              </a:rPr>
              <a:t>@v2</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ee9900"/>
                </a:solidFill>
                <a:latin typeface="Courier New"/>
              </a:rPr>
              <a:t>@v3</a:t>
            </a:r>
            <a:r>
              <a:rPr b="0" lang="en-IN" sz="1800" spc="-1" strike="noStrike">
                <a:solidFill>
                  <a:srgbClr val="000000"/>
                </a:solidFill>
                <a:latin typeface="Courier New"/>
              </a:rPr>
              <a:t>;</a:t>
            </a:r>
            <a:endParaRPr b="0" lang="en-IN" sz="1800" spc="-1" strike="noStrike">
              <a:latin typeface="Arial"/>
            </a:endParaRPr>
          </a:p>
        </p:txBody>
      </p:sp>
      <p:pic>
        <p:nvPicPr>
          <p:cNvPr id="1245" name="Picture 10" descr=""/>
          <p:cNvPicPr/>
          <p:nvPr/>
        </p:nvPicPr>
        <p:blipFill>
          <a:blip r:embed="rId1"/>
          <a:stretch/>
        </p:blipFill>
        <p:spPr>
          <a:xfrm>
            <a:off x="207720" y="5483160"/>
            <a:ext cx="6779880" cy="875520"/>
          </a:xfrm>
          <a:prstGeom prst="rect">
            <a:avLst/>
          </a:prstGeom>
          <a:ln>
            <a:noFill/>
          </a:ln>
        </p:spPr>
      </p:pic>
    </p:spTree>
  </p:cSld>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User-Defined Variables</a:t>
            </a:r>
            <a:endParaRPr b="0" lang="en-IN" sz="3200" spc="-1" strike="noStrike">
              <a:latin typeface="Arial"/>
            </a:endParaRPr>
          </a:p>
        </p:txBody>
      </p:sp>
      <p:sp>
        <p:nvSpPr>
          <p:cNvPr id="1247" name="CustomShape 2"/>
          <p:cNvSpPr/>
          <p:nvPr/>
        </p:nvSpPr>
        <p:spPr>
          <a:xfrm>
            <a:off x="88200" y="1530720"/>
            <a:ext cx="8873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0077aa"/>
                </a:solidFill>
                <a:latin typeface="Courier New"/>
              </a:rPr>
              <a:t>SET</a:t>
            </a:r>
            <a:r>
              <a:rPr b="0" lang="en-IN" sz="2200" spc="-1" strike="noStrike">
                <a:solidFill>
                  <a:srgbClr val="000000"/>
                </a:solidFill>
                <a:latin typeface="Courier New"/>
              </a:rPr>
              <a:t> </a:t>
            </a:r>
            <a:r>
              <a:rPr b="0" lang="en-IN" sz="2200" spc="-1" strike="noStrike">
                <a:solidFill>
                  <a:srgbClr val="ee9900"/>
                </a:solidFill>
                <a:latin typeface="Courier New"/>
              </a:rPr>
              <a:t>@</a:t>
            </a:r>
            <a:r>
              <a:rPr b="0" i="1" lang="en-IN" sz="2200" spc="-1" strike="noStrike">
                <a:solidFill>
                  <a:srgbClr val="ee9900"/>
                </a:solidFill>
                <a:latin typeface="Courier New"/>
              </a:rPr>
              <a:t>var_name</a:t>
            </a:r>
            <a:r>
              <a:rPr b="0" lang="en-IN" sz="2200" spc="-1" strike="noStrike">
                <a:solidFill>
                  <a:srgbClr val="000000"/>
                </a:solidFill>
                <a:latin typeface="Courier New"/>
              </a:rPr>
              <a:t> </a:t>
            </a:r>
            <a:r>
              <a:rPr b="0" lang="en-IN" sz="2200" spc="-1" strike="noStrike">
                <a:solidFill>
                  <a:srgbClr val="a67f59"/>
                </a:solidFill>
                <a:latin typeface="Courier New"/>
              </a:rPr>
              <a:t>=</a:t>
            </a:r>
            <a:r>
              <a:rPr b="0" lang="en-IN" sz="2200" spc="-1" strike="noStrike">
                <a:solidFill>
                  <a:srgbClr val="000000"/>
                </a:solidFill>
                <a:latin typeface="Courier New"/>
              </a:rPr>
              <a:t> </a:t>
            </a:r>
            <a:r>
              <a:rPr b="0" i="1" lang="en-IN" sz="2200" spc="-1" strike="noStrike">
                <a:solidFill>
                  <a:srgbClr val="000000"/>
                </a:solidFill>
                <a:latin typeface="Courier New"/>
              </a:rPr>
              <a:t>expr</a:t>
            </a:r>
            <a:r>
              <a:rPr b="0" lang="en-IN" sz="2200" spc="-1" strike="noStrike">
                <a:solidFill>
                  <a:srgbClr val="000000"/>
                </a:solidFill>
                <a:latin typeface="Courier New"/>
              </a:rPr>
              <a:t> </a:t>
            </a:r>
            <a:r>
              <a:rPr b="0" lang="en-IN" sz="2200" spc="-1" strike="noStrike">
                <a:solidFill>
                  <a:srgbClr val="999999"/>
                </a:solidFill>
                <a:latin typeface="Courier New"/>
              </a:rPr>
              <a:t>[,</a:t>
            </a:r>
            <a:r>
              <a:rPr b="0" lang="en-IN" sz="2200" spc="-1" strike="noStrike">
                <a:solidFill>
                  <a:srgbClr val="000000"/>
                </a:solidFill>
                <a:latin typeface="Courier New"/>
              </a:rPr>
              <a:t> </a:t>
            </a:r>
            <a:r>
              <a:rPr b="0" lang="en-IN" sz="2200" spc="-1" strike="noStrike">
                <a:solidFill>
                  <a:srgbClr val="ee9900"/>
                </a:solidFill>
                <a:latin typeface="Courier New"/>
              </a:rPr>
              <a:t>@</a:t>
            </a:r>
            <a:r>
              <a:rPr b="0" i="1" lang="en-IN" sz="2200" spc="-1" strike="noStrike">
                <a:solidFill>
                  <a:srgbClr val="ee9900"/>
                </a:solidFill>
                <a:latin typeface="Courier New"/>
              </a:rPr>
              <a:t>var_name</a:t>
            </a:r>
            <a:r>
              <a:rPr b="0" lang="en-IN" sz="2200" spc="-1" strike="noStrike">
                <a:solidFill>
                  <a:srgbClr val="000000"/>
                </a:solidFill>
                <a:latin typeface="Courier New"/>
              </a:rPr>
              <a:t> </a:t>
            </a:r>
            <a:r>
              <a:rPr b="0" lang="en-IN" sz="2200" spc="-1" strike="noStrike">
                <a:solidFill>
                  <a:srgbClr val="a67f59"/>
                </a:solidFill>
                <a:latin typeface="Courier New"/>
              </a:rPr>
              <a:t>=</a:t>
            </a:r>
            <a:r>
              <a:rPr b="0" lang="en-IN" sz="2200" spc="-1" strike="noStrike">
                <a:solidFill>
                  <a:srgbClr val="000000"/>
                </a:solidFill>
                <a:latin typeface="Courier New"/>
              </a:rPr>
              <a:t> </a:t>
            </a:r>
            <a:r>
              <a:rPr b="0" i="1" lang="en-IN" sz="2200" spc="-1" strike="noStrike">
                <a:solidFill>
                  <a:srgbClr val="000000"/>
                </a:solidFill>
                <a:latin typeface="Courier New"/>
              </a:rPr>
              <a:t>expr</a:t>
            </a:r>
            <a:r>
              <a:rPr b="0" lang="en-IN" sz="2200" spc="-1" strike="noStrike">
                <a:solidFill>
                  <a:srgbClr val="999999"/>
                </a:solidFill>
                <a:latin typeface="Courier New"/>
              </a:rPr>
              <a:t>]</a:t>
            </a:r>
            <a:r>
              <a:rPr b="0" lang="en-IN" sz="2200" spc="-1" strike="noStrike">
                <a:solidFill>
                  <a:srgbClr val="000000"/>
                </a:solidFill>
                <a:latin typeface="Courier New"/>
              </a:rPr>
              <a:t> </a:t>
            </a:r>
            <a:r>
              <a:rPr b="0" lang="en-IN" sz="2200" spc="-1" strike="noStrike">
                <a:solidFill>
                  <a:srgbClr val="999999"/>
                </a:solidFill>
                <a:latin typeface="Courier New"/>
              </a:rPr>
              <a:t>...</a:t>
            </a:r>
            <a:endParaRPr b="0" lang="en-IN" sz="2200" spc="-1" strike="noStrike">
              <a:latin typeface="Arial"/>
            </a:endParaRPr>
          </a:p>
        </p:txBody>
      </p:sp>
      <p:sp>
        <p:nvSpPr>
          <p:cNvPr id="1248" name="CustomShape 3"/>
          <p:cNvSpPr/>
          <p:nvPr/>
        </p:nvSpPr>
        <p:spPr>
          <a:xfrm>
            <a:off x="88200" y="2201040"/>
            <a:ext cx="8826840" cy="91332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ee9900"/>
                </a:solidFill>
                <a:latin typeface="Courier New"/>
              </a:rPr>
              <a:t>@v1 </a:t>
            </a:r>
            <a:r>
              <a:rPr b="0" lang="en-IN" sz="1800" spc="-1" strike="noStrike">
                <a:solidFill>
                  <a:srgbClr val="a67f59"/>
                </a:solidFill>
                <a:latin typeface="Courier New"/>
              </a:rPr>
              <a:t>=</a:t>
            </a:r>
            <a:r>
              <a:rPr b="0" lang="en-IN" sz="1800" spc="-1" strike="noStrike">
                <a:solidFill>
                  <a:srgbClr val="669900"/>
                </a:solidFill>
                <a:latin typeface="Courier New"/>
              </a:rPr>
              <a:t> 'ENAME'</a:t>
            </a:r>
            <a:r>
              <a:rPr b="0" lang="en-IN" sz="1800" spc="-1" strike="noStrike">
                <a:solidFill>
                  <a:srgbClr val="000000"/>
                </a:solidFill>
                <a:latin typeface="Courier New"/>
              </a:rPr>
              <a:t>;</a:t>
            </a:r>
            <a:r>
              <a:rPr b="0" lang="en-IN" sz="1800" spc="-1" strike="noStrike">
                <a:solidFill>
                  <a:srgbClr val="000000"/>
                </a:solidFill>
                <a:latin typeface="Courier New"/>
              </a:rPr>
              <a:t>	</a:t>
            </a:r>
            <a:r>
              <a:rPr b="0" lang="en-IN" sz="1800" spc="-1" strike="noStrike">
                <a:solidFill>
                  <a:srgbClr val="000000"/>
                </a:solidFill>
                <a:latin typeface="Courier New"/>
              </a:rPr>
              <a:t> </a:t>
            </a:r>
            <a:r>
              <a:rPr b="0" lang="en-IN" sz="1800" spc="-1" strike="noStrike">
                <a:solidFill>
                  <a:srgbClr val="7d8525"/>
                </a:solidFill>
                <a:latin typeface="Courier New"/>
              </a:rPr>
              <a:t>// WHERE ENAME IS COLUMN NAME.</a:t>
            </a:r>
            <a:endParaRPr b="0" lang="en-IN" sz="1800" spc="-1" strike="noStrike">
              <a:latin typeface="Arial"/>
            </a:endParaRPr>
          </a:p>
          <a:p>
            <a:pPr>
              <a:lnSpc>
                <a:spcPct val="15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@v1</a:t>
            </a:r>
            <a:r>
              <a:rPr b="0" lang="en-IN" sz="1800" spc="-1" strike="noStrike">
                <a:solidFill>
                  <a:srgbClr val="000000"/>
                </a:solidFill>
                <a:latin typeface="Courier New"/>
              </a:rPr>
              <a:t> </a:t>
            </a:r>
            <a:r>
              <a:rPr b="0" lang="en-IN" sz="1800" spc="-1" strike="noStrike">
                <a:solidFill>
                  <a:srgbClr val="0077aa"/>
                </a:solidFill>
                <a:latin typeface="Courier New"/>
              </a:rPr>
              <a:t>FROM </a:t>
            </a:r>
            <a:r>
              <a:rPr b="0" lang="en-IN" sz="1800" spc="-1" strike="noStrike">
                <a:solidFill>
                  <a:srgbClr val="000000"/>
                </a:solidFill>
                <a:latin typeface="Courier New"/>
              </a:rPr>
              <a:t>EMP;</a:t>
            </a:r>
            <a:r>
              <a:rPr b="0" lang="en-IN" sz="1800" spc="-1" strike="noStrike">
                <a:solidFill>
                  <a:srgbClr val="0077aa"/>
                </a:solidFill>
                <a:latin typeface="Courier New"/>
              </a:rPr>
              <a:t> </a:t>
            </a:r>
            <a:endParaRPr b="0" lang="en-IN" sz="1800" spc="-1" strike="noStrike">
              <a:latin typeface="Arial"/>
            </a:endParaRPr>
          </a:p>
        </p:txBody>
      </p:sp>
      <p:sp>
        <p:nvSpPr>
          <p:cNvPr id="1249" name="CustomShape 4"/>
          <p:cNvSpPr/>
          <p:nvPr/>
        </p:nvSpPr>
        <p:spPr>
          <a:xfrm>
            <a:off x="0" y="734400"/>
            <a:ext cx="89150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8080"/>
                </a:solidFill>
                <a:latin typeface="Arial"/>
              </a:rPr>
              <a:t>User variables are intended to provide data values. They cannot be used directly in an SQL statement as an </a:t>
            </a:r>
            <a:r>
              <a:rPr b="0" i="1" lang="en-IN" sz="1800" spc="-1" strike="noStrike">
                <a:solidFill>
                  <a:srgbClr val="008080"/>
                </a:solidFill>
                <a:latin typeface="Arial"/>
              </a:rPr>
              <a:t>identifier</a:t>
            </a:r>
            <a:r>
              <a:rPr b="0" lang="en-IN" sz="1800" spc="-1" strike="noStrike">
                <a:solidFill>
                  <a:srgbClr val="008080"/>
                </a:solidFill>
                <a:latin typeface="Arial"/>
              </a:rPr>
              <a:t> or as part of an identifier.</a:t>
            </a:r>
            <a:endParaRPr b="0" lang="en-IN" sz="1800" spc="-1" strike="noStrike">
              <a:latin typeface="Arial"/>
            </a:endParaRPr>
          </a:p>
        </p:txBody>
      </p:sp>
      <p:pic>
        <p:nvPicPr>
          <p:cNvPr id="1250" name="Picture 3" descr=""/>
          <p:cNvPicPr/>
          <p:nvPr/>
        </p:nvPicPr>
        <p:blipFill>
          <a:blip r:embed="rId1"/>
          <a:stretch/>
        </p:blipFill>
        <p:spPr>
          <a:xfrm>
            <a:off x="914400" y="3276720"/>
            <a:ext cx="1218960" cy="2975040"/>
          </a:xfrm>
          <a:prstGeom prst="rect">
            <a:avLst/>
          </a:prstGeom>
          <a:ln>
            <a:noFill/>
          </a:ln>
        </p:spPr>
      </p:pic>
    </p:spTree>
  </p:cSld>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Rownum</a:t>
            </a:r>
            <a:endParaRPr b="0" lang="en-IN" sz="4800" spc="-1" strike="noStrike">
              <a:latin typeface="Arial"/>
            </a:endParaRPr>
          </a:p>
        </p:txBody>
      </p:sp>
    </p:spTree>
  </p:cSld>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Rownum</a:t>
            </a:r>
            <a:endParaRPr b="0" lang="en-IN" sz="3200" spc="-1" strike="noStrike">
              <a:latin typeface="Arial"/>
            </a:endParaRPr>
          </a:p>
        </p:txBody>
      </p:sp>
      <p:sp>
        <p:nvSpPr>
          <p:cNvPr id="1253" name="CustomShape 2"/>
          <p:cNvSpPr/>
          <p:nvPr/>
        </p:nvSpPr>
        <p:spPr>
          <a:xfrm>
            <a:off x="152280" y="762120"/>
            <a:ext cx="8838720" cy="2649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ee9900"/>
                </a:solidFill>
                <a:latin typeface="Courier New"/>
              </a:rPr>
              <a:t>@ROW</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669900"/>
                </a:solidFill>
                <a:latin typeface="Courier New"/>
              </a:rPr>
              <a:t>0</a:t>
            </a:r>
            <a:r>
              <a:rPr b="0" lang="en-IN" sz="1800" spc="-1" strike="noStrike">
                <a:solidFill>
                  <a:srgbClr val="000000"/>
                </a:solidFill>
                <a:latin typeface="Courier New"/>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@ROW</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ee9900"/>
                </a:solidFill>
                <a:latin typeface="Courier New"/>
              </a:rPr>
              <a:t>@ROW  </a:t>
            </a:r>
            <a:r>
              <a:rPr b="0" lang="en-IN" sz="1800" spc="-1" strike="noStrike">
                <a:solidFill>
                  <a:srgbClr val="000000"/>
                </a:solidFill>
                <a:latin typeface="Courier New"/>
              </a:rPr>
              <a:t>+</a:t>
            </a:r>
            <a:r>
              <a:rPr b="0" lang="en-IN" sz="1800" spc="-1" strike="noStrike">
                <a:solidFill>
                  <a:srgbClr val="ee9900"/>
                </a:solidFill>
                <a:latin typeface="Courier New"/>
              </a:rPr>
              <a:t> </a:t>
            </a:r>
            <a:r>
              <a:rPr b="0" lang="en-IN" sz="1800" spc="-1" strike="noStrike">
                <a:solidFill>
                  <a:srgbClr val="669900"/>
                </a:solidFill>
                <a:latin typeface="Courier New"/>
              </a:rPr>
              <a:t>1 </a:t>
            </a:r>
            <a:r>
              <a:rPr b="0" lang="en-IN" sz="1800" spc="-1" strike="noStrike">
                <a:solidFill>
                  <a:srgbClr val="0077aa"/>
                </a:solidFill>
                <a:latin typeface="Courier New"/>
              </a:rPr>
              <a:t>AS</a:t>
            </a:r>
            <a:r>
              <a:rPr b="0" lang="en-IN" sz="1800" spc="-1" strike="noStrike">
                <a:solidFill>
                  <a:srgbClr val="669900"/>
                </a:solidFill>
                <a:latin typeface="Courier New"/>
              </a:rPr>
              <a:t> </a:t>
            </a:r>
            <a:r>
              <a:rPr b="0" lang="en-IN" sz="1800" spc="-1" strike="noStrike">
                <a:solidFill>
                  <a:srgbClr val="000000"/>
                </a:solidFill>
                <a:latin typeface="Courier New"/>
              </a:rPr>
              <a:t>ROWNUM</a:t>
            </a:r>
            <a:r>
              <a:rPr b="0" lang="en-IN" sz="1800" spc="-1" strike="noStrike">
                <a:solidFill>
                  <a:srgbClr val="669900"/>
                </a:solidFill>
                <a:latin typeface="Courier New"/>
              </a:rPr>
              <a:t> </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000000"/>
                </a:solidFill>
                <a:latin typeface="Courier New"/>
              </a:rPr>
              <a:t>EMP.*</a:t>
            </a:r>
            <a:r>
              <a:rPr b="0" lang="en-IN" sz="1800" spc="-1" strike="noStrike">
                <a:solidFill>
                  <a:srgbClr val="669900"/>
                </a:solidFill>
                <a:latin typeface="Courier New"/>
              </a:rPr>
              <a:t> </a:t>
            </a:r>
            <a:r>
              <a:rPr b="0" lang="en-IN" sz="1800" spc="-1" strike="noStrike">
                <a:solidFill>
                  <a:srgbClr val="0077aa"/>
                </a:solidFill>
                <a:latin typeface="Courier New"/>
              </a:rPr>
              <a:t>FROM </a:t>
            </a:r>
            <a:r>
              <a:rPr b="0" lang="en-IN" sz="1800" spc="-1" strike="noStrike">
                <a:solidFill>
                  <a:srgbClr val="000000"/>
                </a:solidFill>
                <a:latin typeface="Courier New"/>
              </a:rPr>
              <a:t>EMP;</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@ROW</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ee9900"/>
                </a:solidFill>
                <a:latin typeface="Courier New"/>
              </a:rPr>
              <a:t>@ROW  </a:t>
            </a:r>
            <a:r>
              <a:rPr b="0" lang="en-IN" sz="1800" spc="-1" strike="noStrike">
                <a:solidFill>
                  <a:srgbClr val="000000"/>
                </a:solidFill>
                <a:latin typeface="Courier New"/>
              </a:rPr>
              <a:t>+</a:t>
            </a:r>
            <a:r>
              <a:rPr b="0" lang="en-IN" sz="1800" spc="-1" strike="noStrike">
                <a:solidFill>
                  <a:srgbClr val="ee9900"/>
                </a:solidFill>
                <a:latin typeface="Courier New"/>
              </a:rPr>
              <a:t> </a:t>
            </a:r>
            <a:r>
              <a:rPr b="0" lang="en-IN" sz="1800" spc="-1" strike="noStrike">
                <a:solidFill>
                  <a:srgbClr val="669900"/>
                </a:solidFill>
                <a:latin typeface="Courier New"/>
              </a:rPr>
              <a:t>1 </a:t>
            </a:r>
            <a:r>
              <a:rPr b="0" lang="en-IN" sz="1800" spc="-1" strike="noStrike">
                <a:solidFill>
                  <a:srgbClr val="0077aa"/>
                </a:solidFill>
                <a:latin typeface="Courier New"/>
              </a:rPr>
              <a:t>AS</a:t>
            </a:r>
            <a:r>
              <a:rPr b="0" lang="en-IN" sz="1800" spc="-1" strike="noStrike">
                <a:solidFill>
                  <a:srgbClr val="669900"/>
                </a:solidFill>
                <a:latin typeface="Courier New"/>
              </a:rPr>
              <a:t> </a:t>
            </a:r>
            <a:r>
              <a:rPr b="0" lang="en-IN" sz="1800" spc="-1" strike="noStrike">
                <a:solidFill>
                  <a:srgbClr val="000000"/>
                </a:solidFill>
                <a:latin typeface="Courier New"/>
              </a:rPr>
              <a:t>ROWNUM</a:t>
            </a:r>
            <a:r>
              <a:rPr b="0" lang="en-IN" sz="1800" spc="-1" strike="noStrike">
                <a:solidFill>
                  <a:srgbClr val="669900"/>
                </a:solidFill>
                <a:latin typeface="Courier New"/>
              </a:rPr>
              <a:t> </a:t>
            </a:r>
            <a:r>
              <a:rPr b="0" lang="en-IN" sz="1800" spc="-1" strike="noStrike">
                <a:solidFill>
                  <a:srgbClr val="999999"/>
                </a:solidFill>
                <a:latin typeface="Courier New"/>
              </a:rPr>
              <a:t>,</a:t>
            </a:r>
            <a:r>
              <a:rPr b="0" lang="en-IN" sz="1800" spc="-1" strike="noStrike">
                <a:solidFill>
                  <a:srgbClr val="669900"/>
                </a:solidFill>
                <a:latin typeface="Courier New"/>
              </a:rPr>
              <a:t> </a:t>
            </a:r>
            <a:r>
              <a:rPr b="0" lang="en-IN" sz="1800" spc="-1" strike="noStrike">
                <a:solidFill>
                  <a:srgbClr val="000000"/>
                </a:solidFill>
                <a:latin typeface="Courier New"/>
              </a:rPr>
              <a:t>EMP.*</a:t>
            </a:r>
            <a:r>
              <a:rPr b="0" lang="en-IN" sz="1800" spc="-1" strike="noStrike">
                <a:solidFill>
                  <a:srgbClr val="669900"/>
                </a:solidFill>
                <a:latin typeface="Courier New"/>
              </a:rPr>
              <a:t> </a:t>
            </a:r>
            <a:r>
              <a:rPr b="0" lang="en-IN" sz="1800" spc="-1" strike="noStrike">
                <a:solidFill>
                  <a:srgbClr val="0077aa"/>
                </a:solidFill>
                <a:latin typeface="Courier New"/>
              </a:rPr>
              <a:t>FROM </a:t>
            </a:r>
            <a:r>
              <a:rPr b="0" lang="en-IN" sz="1800" spc="-1" strike="noStrike">
                <a:solidFill>
                  <a:srgbClr val="000000"/>
                </a:solidFill>
                <a:latin typeface="Courier New"/>
              </a:rPr>
              <a:t>EMP,   </a:t>
            </a:r>
            <a:endParaRPr b="0" lang="en-IN" sz="1800" spc="-1" strike="noStrike">
              <a:latin typeface="Arial"/>
            </a:endParaRPr>
          </a:p>
          <a:p>
            <a:pPr>
              <a:lnSpc>
                <a:spcPct val="100000"/>
              </a:lnSpc>
            </a:pPr>
            <a:r>
              <a:rPr b="0" lang="en-IN" sz="1800" spc="-1" strike="noStrike">
                <a:solidFill>
                  <a:srgbClr val="999999"/>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ee9900"/>
                </a:solidFill>
                <a:latin typeface="Courier New"/>
              </a:rPr>
              <a:t>@ROW</a:t>
            </a:r>
            <a:r>
              <a:rPr b="0" lang="en-IN" sz="1800" spc="-1" strike="noStrike">
                <a:solidFill>
                  <a:srgbClr val="000000"/>
                </a:solidFill>
                <a:latin typeface="Courier New"/>
              </a:rPr>
              <a:t> </a:t>
            </a:r>
            <a:r>
              <a:rPr b="0" lang="en-IN" sz="1800" spc="-1" strike="noStrike">
                <a:solidFill>
                  <a:srgbClr val="a67f59"/>
                </a:solidFill>
                <a:latin typeface="Courier New"/>
              </a:rPr>
              <a:t>:= </a:t>
            </a:r>
            <a:r>
              <a:rPr b="0" lang="en-IN" sz="1800" spc="-1" strike="noStrike">
                <a:solidFill>
                  <a:srgbClr val="669900"/>
                </a:solidFill>
                <a:latin typeface="Courier New"/>
              </a:rPr>
              <a:t>0</a:t>
            </a:r>
            <a:r>
              <a:rPr b="0" lang="en-IN" sz="1800" spc="-1" strike="noStrike">
                <a:solidFill>
                  <a:srgbClr val="999999"/>
                </a:solidFill>
                <a:latin typeface="Courier New"/>
              </a:rPr>
              <a:t>) </a:t>
            </a:r>
            <a:r>
              <a:rPr b="0" lang="en-IN" sz="1800" spc="-1" strike="noStrike">
                <a:solidFill>
                  <a:srgbClr val="0077aa"/>
                </a:solidFill>
                <a:latin typeface="Courier New"/>
              </a:rPr>
              <a:t>AS </a:t>
            </a:r>
            <a:r>
              <a:rPr b="0" lang="en-IN" sz="1800" spc="-1" strike="noStrike">
                <a:solidFill>
                  <a:srgbClr val="000000"/>
                </a:solidFill>
                <a:latin typeface="Courier New"/>
              </a:rPr>
              <a:t>E;</a:t>
            </a:r>
            <a:r>
              <a:rPr b="0" lang="en-IN" sz="1800" spc="-1" strike="noStrike">
                <a:solidFill>
                  <a:srgbClr val="0077aa"/>
                </a:solidFill>
                <a:latin typeface="Courier New"/>
              </a:rPr>
              <a: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a67f59"/>
                </a:solidFill>
                <a:latin typeface="Courier New"/>
              </a:rPr>
              <a:t>mysql&gt;</a:t>
            </a:r>
            <a:r>
              <a:rPr b="0" lang="en-IN" sz="1800" spc="-1" strike="noStrike">
                <a:solidFill>
                  <a:srgbClr val="000000"/>
                </a:solidFill>
                <a:latin typeface="Courier New"/>
              </a:rPr>
              <a:t> </a:t>
            </a:r>
            <a:r>
              <a:rPr b="0" lang="en-IN" sz="1800" spc="-1" strike="noStrike">
                <a:solidFill>
                  <a:srgbClr val="0077aa"/>
                </a:solidFill>
                <a:latin typeface="Courier New"/>
                <a:ea typeface="Times New Roman"/>
              </a:rPr>
              <a:t>SELECT </a:t>
            </a:r>
            <a:r>
              <a:rPr b="0" lang="en-IN" sz="1800" spc="-1" strike="noStrike">
                <a:solidFill>
                  <a:srgbClr val="ee9900"/>
                </a:solidFill>
                <a:latin typeface="Courier New"/>
                <a:ea typeface="Times New Roman"/>
              </a:rPr>
              <a:t>@rank</a:t>
            </a:r>
            <a:r>
              <a:rPr b="0" lang="en-IN" sz="1800" spc="-1" strike="noStrike">
                <a:solidFill>
                  <a:srgbClr val="dd4a68"/>
                </a:solidFill>
                <a:latin typeface="Courier New"/>
                <a:ea typeface="Times New Roman"/>
              </a:rPr>
              <a:t> </a:t>
            </a:r>
            <a:r>
              <a:rPr b="0" lang="en-IN" sz="1800" spc="-1" strike="noStrike">
                <a:solidFill>
                  <a:srgbClr val="a67f59"/>
                </a:solidFill>
                <a:latin typeface="Courier New"/>
                <a:ea typeface="Times New Roman"/>
              </a:rPr>
              <a:t>:=</a:t>
            </a:r>
            <a:r>
              <a:rPr b="0" lang="en-IN" sz="1800" spc="-1" strike="noStrike">
                <a:solidFill>
                  <a:srgbClr val="dd4a68"/>
                </a:solidFill>
                <a:latin typeface="Courier New"/>
                <a:ea typeface="Times New Roman"/>
              </a:rPr>
              <a:t> </a:t>
            </a:r>
            <a:r>
              <a:rPr b="0" lang="en-IN" sz="1800" spc="-1" strike="noStrike">
                <a:solidFill>
                  <a:srgbClr val="ee9900"/>
                </a:solidFill>
                <a:latin typeface="Courier New"/>
                <a:ea typeface="Times New Roman"/>
              </a:rPr>
              <a:t>@rank </a:t>
            </a:r>
            <a:r>
              <a:rPr b="0" lang="en-IN" sz="1800" spc="-1" strike="noStrike">
                <a:solidFill>
                  <a:srgbClr val="000000"/>
                </a:solidFill>
                <a:latin typeface="Courier New"/>
                <a:ea typeface="Times New Roman"/>
              </a:rPr>
              <a:t>+</a:t>
            </a:r>
            <a:r>
              <a:rPr b="0" lang="en-IN" sz="1800" spc="-1" strike="noStrike">
                <a:solidFill>
                  <a:srgbClr val="dd4a68"/>
                </a:solidFill>
                <a:latin typeface="Courier New"/>
                <a:ea typeface="Times New Roman"/>
              </a:rPr>
              <a:t> </a:t>
            </a:r>
            <a:r>
              <a:rPr b="0" lang="en-IN" sz="1800" spc="-1" strike="noStrike">
                <a:solidFill>
                  <a:srgbClr val="669900"/>
                </a:solidFill>
                <a:latin typeface="Courier New"/>
                <a:ea typeface="Times New Roman"/>
              </a:rPr>
              <a:t>1</a:t>
            </a:r>
            <a:r>
              <a:rPr b="0" lang="en-IN" sz="1800" spc="-1" strike="noStrike">
                <a:solidFill>
                  <a:srgbClr val="dd4a68"/>
                </a:solidFill>
                <a:latin typeface="Courier New"/>
                <a:ea typeface="Times New Roman"/>
              </a:rPr>
              <a:t> </a:t>
            </a:r>
            <a:r>
              <a:rPr b="0" lang="en-IN" sz="1800" spc="-1" strike="noStrike">
                <a:solidFill>
                  <a:srgbClr val="000000"/>
                </a:solidFill>
                <a:latin typeface="Courier New"/>
                <a:ea typeface="Times New Roman"/>
              </a:rPr>
              <a:t>,E.* </a:t>
            </a:r>
            <a:r>
              <a:rPr b="0" lang="en-IN" sz="1800" spc="-1" strike="noStrike">
                <a:solidFill>
                  <a:srgbClr val="0077aa"/>
                </a:solidFill>
                <a:latin typeface="Courier New"/>
                <a:ea typeface="Times New Roman"/>
              </a:rPr>
              <a:t>FROM </a:t>
            </a:r>
            <a:r>
              <a:rPr b="0" lang="en-IN" sz="1800" spc="-1" strike="noStrike">
                <a:solidFill>
                  <a:srgbClr val="a6a6a6"/>
                </a:solidFill>
                <a:latin typeface="Courier New"/>
                <a:ea typeface="Times New Roman"/>
              </a:rPr>
              <a:t>(</a:t>
            </a:r>
            <a:r>
              <a:rPr b="0" lang="en-IN" sz="1800" spc="-1" strike="noStrike">
                <a:solidFill>
                  <a:srgbClr val="0077aa"/>
                </a:solidFill>
                <a:latin typeface="Courier New"/>
                <a:ea typeface="Times New Roman"/>
              </a:rPr>
              <a:t>SELECT </a:t>
            </a:r>
            <a:r>
              <a:rPr b="0" lang="en-IN" sz="1800" spc="-1" strike="noStrike">
                <a:solidFill>
                  <a:srgbClr val="000000"/>
                </a:solidFill>
                <a:latin typeface="Courier New"/>
                <a:ea typeface="Times New Roman"/>
              </a:rPr>
              <a:t>JOB, SAL </a:t>
            </a:r>
            <a:r>
              <a:rPr b="0" lang="en-IN" sz="1800" spc="-1" strike="noStrike">
                <a:solidFill>
                  <a:srgbClr val="0077aa"/>
                </a:solidFill>
                <a:latin typeface="Courier New"/>
                <a:ea typeface="Times New Roman"/>
              </a:rPr>
              <a:t>FROM </a:t>
            </a:r>
            <a:r>
              <a:rPr b="0" lang="en-IN" sz="1800" spc="-1" strike="noStrike">
                <a:solidFill>
                  <a:srgbClr val="000000"/>
                </a:solidFill>
                <a:latin typeface="Courier New"/>
                <a:ea typeface="Times New Roman"/>
              </a:rPr>
              <a:t>EMP  </a:t>
            </a:r>
            <a:endParaRPr b="0" lang="en-IN" sz="1800" spc="-1" strike="noStrike">
              <a:latin typeface="Arial"/>
            </a:endParaRPr>
          </a:p>
          <a:p>
            <a:pPr>
              <a:lnSpc>
                <a:spcPct val="100000"/>
              </a:lnSpc>
            </a:pPr>
            <a:r>
              <a:rPr b="0" lang="en-IN" sz="1800" spc="-1" strike="noStrike">
                <a:solidFill>
                  <a:srgbClr val="0077aa"/>
                </a:solidFill>
                <a:latin typeface="Courier New"/>
                <a:ea typeface="Times New Roman"/>
              </a:rPr>
              <a:t>             </a:t>
            </a:r>
            <a:r>
              <a:rPr b="0" lang="en-IN" sz="1800" spc="-1" strike="noStrike">
                <a:solidFill>
                  <a:srgbClr val="0077aa"/>
                </a:solidFill>
                <a:latin typeface="Courier New"/>
                <a:ea typeface="Times New Roman"/>
              </a:rPr>
              <a:t>GROUP BY </a:t>
            </a:r>
            <a:r>
              <a:rPr b="0" lang="en-IN" sz="1800" spc="-1" strike="noStrike">
                <a:solidFill>
                  <a:srgbClr val="000000"/>
                </a:solidFill>
                <a:latin typeface="Courier New"/>
                <a:ea typeface="Times New Roman"/>
              </a:rPr>
              <a:t>JOB</a:t>
            </a:r>
            <a:r>
              <a:rPr b="0" lang="en-IN" sz="1800" spc="-1" strike="noStrike">
                <a:solidFill>
                  <a:srgbClr val="0077aa"/>
                </a:solidFill>
                <a:latin typeface="Courier New"/>
                <a:ea typeface="Times New Roman"/>
              </a:rPr>
              <a:t> ORDER BY </a:t>
            </a:r>
            <a:r>
              <a:rPr b="0" lang="en-IN" sz="1800" spc="-1" strike="noStrike">
                <a:solidFill>
                  <a:srgbClr val="000000"/>
                </a:solidFill>
                <a:latin typeface="Courier New"/>
                <a:ea typeface="Times New Roman"/>
              </a:rPr>
              <a:t>SAL</a:t>
            </a:r>
            <a:r>
              <a:rPr b="0" lang="en-IN" sz="1800" spc="-1" strike="noStrike">
                <a:solidFill>
                  <a:srgbClr val="0077aa"/>
                </a:solidFill>
                <a:latin typeface="Courier New"/>
                <a:ea typeface="Times New Roman"/>
              </a:rPr>
              <a:t> desc</a:t>
            </a:r>
            <a:r>
              <a:rPr b="0" lang="en-IN" sz="1800" spc="-1" strike="noStrike">
                <a:solidFill>
                  <a:srgbClr val="a6a6a6"/>
                </a:solidFill>
                <a:latin typeface="Courier New"/>
                <a:ea typeface="Times New Roman"/>
              </a:rPr>
              <a:t>)</a:t>
            </a:r>
            <a:r>
              <a:rPr b="0" lang="en-IN" sz="1800" spc="-1" strike="noStrike">
                <a:solidFill>
                  <a:srgbClr val="000000"/>
                </a:solidFill>
                <a:latin typeface="Courier New"/>
                <a:ea typeface="Times New Roman"/>
              </a:rPr>
              <a:t> E , </a:t>
            </a:r>
            <a:r>
              <a:rPr b="0" lang="en-IN" sz="1800" spc="-1" strike="noStrike">
                <a:solidFill>
                  <a:srgbClr val="a6a6a6"/>
                </a:solidFill>
                <a:latin typeface="Courier New"/>
                <a:ea typeface="Times New Roman"/>
              </a:rPr>
              <a:t>(</a:t>
            </a:r>
            <a:r>
              <a:rPr b="0" lang="en-IN" sz="1800" spc="-1" strike="noStrike">
                <a:solidFill>
                  <a:srgbClr val="0077aa"/>
                </a:solidFill>
                <a:latin typeface="Courier New"/>
                <a:ea typeface="Times New Roman"/>
              </a:rPr>
              <a:t>SELECT </a:t>
            </a:r>
            <a:r>
              <a:rPr b="0" lang="en-IN" sz="1800" spc="-1" strike="noStrike">
                <a:solidFill>
                  <a:srgbClr val="ee9900"/>
                </a:solidFill>
                <a:latin typeface="Courier New"/>
                <a:ea typeface="Times New Roman"/>
              </a:rPr>
              <a:t>@rank </a:t>
            </a:r>
            <a:r>
              <a:rPr b="0" lang="en-IN" sz="1800" spc="-1" strike="noStrike">
                <a:solidFill>
                  <a:srgbClr val="a67f59"/>
                </a:solidFill>
                <a:latin typeface="Courier New"/>
                <a:ea typeface="Times New Roman"/>
              </a:rPr>
              <a:t>:=</a:t>
            </a:r>
            <a:r>
              <a:rPr b="0" lang="en-IN" sz="1800" spc="-1" strike="noStrike">
                <a:solidFill>
                  <a:srgbClr val="dd4a68"/>
                </a:solidFill>
                <a:latin typeface="Courier New"/>
                <a:ea typeface="Times New Roman"/>
              </a:rPr>
              <a:t> </a:t>
            </a:r>
            <a:r>
              <a:rPr b="0" lang="en-IN" sz="1800" spc="-1" strike="noStrike">
                <a:solidFill>
                  <a:srgbClr val="669900"/>
                </a:solidFill>
                <a:latin typeface="Courier New"/>
                <a:ea typeface="Times New Roman"/>
              </a:rPr>
              <a:t>0</a:t>
            </a:r>
            <a:r>
              <a:rPr b="0" lang="en-IN" sz="1800" spc="-1" strike="noStrike">
                <a:solidFill>
                  <a:srgbClr val="a6a6a6"/>
                </a:solidFill>
                <a:latin typeface="Courier New"/>
                <a:ea typeface="Times New Roman"/>
              </a:rPr>
              <a:t>)</a:t>
            </a:r>
            <a:r>
              <a:rPr b="0" lang="en-IN" sz="1800" spc="-1" strike="noStrike">
                <a:solidFill>
                  <a:srgbClr val="000000"/>
                </a:solidFill>
                <a:latin typeface="Courier New"/>
                <a:ea typeface="Times New Roman"/>
              </a:rPr>
              <a:t> EE;</a:t>
            </a:r>
            <a:endParaRPr b="0" lang="en-IN" sz="1800" spc="-1" strike="noStrike">
              <a:latin typeface="Arial"/>
            </a:endParaRPr>
          </a:p>
        </p:txBody>
      </p:sp>
      <p:grpSp>
        <p:nvGrpSpPr>
          <p:cNvPr id="1254" name="Group 3"/>
          <p:cNvGrpSpPr/>
          <p:nvPr/>
        </p:nvGrpSpPr>
        <p:grpSpPr>
          <a:xfrm>
            <a:off x="130680" y="2971800"/>
            <a:ext cx="8860320" cy="3160440"/>
            <a:chOff x="130680" y="2971800"/>
            <a:chExt cx="8860320" cy="3160440"/>
          </a:xfrm>
        </p:grpSpPr>
        <p:grpSp>
          <p:nvGrpSpPr>
            <p:cNvPr id="1255" name="Group 4"/>
            <p:cNvGrpSpPr/>
            <p:nvPr/>
          </p:nvGrpSpPr>
          <p:grpSpPr>
            <a:xfrm>
              <a:off x="130680" y="2971800"/>
              <a:ext cx="8860320" cy="3160440"/>
              <a:chOff x="130680" y="2971800"/>
              <a:chExt cx="8860320" cy="3160440"/>
            </a:xfrm>
          </p:grpSpPr>
          <p:sp>
            <p:nvSpPr>
              <p:cNvPr id="1256" name="CustomShape 5"/>
              <p:cNvSpPr/>
              <p:nvPr/>
            </p:nvSpPr>
            <p:spPr>
              <a:xfrm>
                <a:off x="152280" y="2971800"/>
                <a:ext cx="8838720" cy="369000"/>
              </a:xfrm>
              <a:prstGeom prst="rect">
                <a:avLst/>
              </a:prstGeom>
              <a:noFill/>
              <a:ln>
                <a:noFill/>
              </a:ln>
            </p:spPr>
            <p:style>
              <a:lnRef idx="0"/>
              <a:fillRef idx="0"/>
              <a:effectRef idx="0"/>
              <a:fontRef idx="minor"/>
            </p:style>
          </p:sp>
          <p:pic>
            <p:nvPicPr>
              <p:cNvPr id="1257" name="Picture 5" descr=""/>
              <p:cNvPicPr/>
              <p:nvPr/>
            </p:nvPicPr>
            <p:blipFill>
              <a:blip r:embed="rId1"/>
              <a:stretch/>
            </p:blipFill>
            <p:spPr>
              <a:xfrm>
                <a:off x="130680" y="3251880"/>
                <a:ext cx="8815680" cy="2880360"/>
              </a:xfrm>
              <a:prstGeom prst="rect">
                <a:avLst/>
              </a:prstGeom>
              <a:ln>
                <a:noFill/>
              </a:ln>
            </p:spPr>
          </p:pic>
        </p:grpSp>
        <p:sp>
          <p:nvSpPr>
            <p:cNvPr id="1258" name="CustomShape 6"/>
            <p:cNvSpPr/>
            <p:nvPr/>
          </p:nvSpPr>
          <p:spPr>
            <a:xfrm>
              <a:off x="392040" y="3222000"/>
              <a:ext cx="685440" cy="28803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5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Questions?</a:t>
            </a:r>
            <a:endParaRPr b="0" lang="en-IN" sz="3200" spc="-1" strike="noStrike">
              <a:latin typeface="Arial"/>
            </a:endParaRPr>
          </a:p>
        </p:txBody>
      </p:sp>
    </p:spTree>
  </p:cSld>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6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Prepared SQL Statement</a:t>
            </a:r>
            <a:endParaRPr b="0" lang="en-IN" sz="4800" spc="-1" strike="noStrike">
              <a:latin typeface="Arial"/>
            </a:endParaRPr>
          </a:p>
        </p:txBody>
      </p:sp>
    </p:spTree>
  </p:cSld>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6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Prepared SQL Statement</a:t>
            </a:r>
            <a:endParaRPr b="0" lang="en-IN" sz="3200" spc="-1" strike="noStrike">
              <a:latin typeface="Arial"/>
            </a:endParaRPr>
          </a:p>
        </p:txBody>
      </p:sp>
      <p:sp>
        <p:nvSpPr>
          <p:cNvPr id="1262"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PREPARE statement prepares a SQL statement and assigns it a name, stmt_name. The prepared statement is executed with EXECUTE and released with DEALLOCATE PREPARE.</a:t>
            </a:r>
            <a:endParaRPr b="0" lang="en-IN" sz="1800" spc="-1" strike="noStrike">
              <a:latin typeface="Arial"/>
            </a:endParaRPr>
          </a:p>
        </p:txBody>
      </p:sp>
      <p:sp>
        <p:nvSpPr>
          <p:cNvPr id="1263" name="CustomShape 3"/>
          <p:cNvSpPr/>
          <p:nvPr/>
        </p:nvSpPr>
        <p:spPr>
          <a:xfrm>
            <a:off x="152280" y="1979640"/>
            <a:ext cx="8838720" cy="19198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PREPARE stmt_name FROM preparable_stmt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77aa"/>
                </a:solidFill>
                <a:latin typeface="Courier New"/>
              </a:rPr>
              <a:t>EXECUTE stmt_name</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[USING @var_name [, @var_name]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77aa"/>
                </a:solidFill>
                <a:latin typeface="Courier New"/>
              </a:rPr>
              <a:t>{DEALLOCATE | DROP} PREPARE stmt_name</a:t>
            </a:r>
            <a:endParaRPr b="0" lang="en-IN" sz="20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DBMS and RDBMS</a:t>
            </a:r>
            <a:endParaRPr b="0" lang="en-IN" sz="4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6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Prepared SQL Statement</a:t>
            </a:r>
            <a:endParaRPr b="0" lang="en-IN" sz="3200" spc="-1" strike="noStrike">
              <a:latin typeface="Arial"/>
            </a:endParaRPr>
          </a:p>
        </p:txBody>
      </p:sp>
      <p:sp>
        <p:nvSpPr>
          <p:cNvPr id="1265" name="CustomShape 2"/>
          <p:cNvSpPr/>
          <p:nvPr/>
        </p:nvSpPr>
        <p:spPr>
          <a:xfrm>
            <a:off x="152280" y="1320120"/>
            <a:ext cx="883872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600" spc="-1" strike="noStrike">
                <a:solidFill>
                  <a:srgbClr val="000000"/>
                </a:solidFill>
                <a:latin typeface="Arial"/>
              </a:rPr>
              <a:t>PREPARE stat1 from 'SELECT * from EMP';</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EXECUTE stat1;</a:t>
            </a:r>
            <a:endParaRPr b="0" lang="en-IN" sz="1600" spc="-1" strike="noStrike">
              <a:latin typeface="Arial"/>
            </a:endParaRPr>
          </a:p>
        </p:txBody>
      </p:sp>
      <p:sp>
        <p:nvSpPr>
          <p:cNvPr id="1266" name="CustomShape 3"/>
          <p:cNvSpPr/>
          <p:nvPr/>
        </p:nvSpPr>
        <p:spPr>
          <a:xfrm>
            <a:off x="152280" y="1981080"/>
            <a:ext cx="883872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600" spc="-1" strike="noStrike">
                <a:solidFill>
                  <a:srgbClr val="000000"/>
                </a:solidFill>
                <a:latin typeface="Arial"/>
              </a:rPr>
              <a:t>SET @x := 'SELECT * from EMP where deptno = 10';</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PREPARE stat1 from @x;</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EXECUTE stat1;</a:t>
            </a:r>
            <a:endParaRPr b="0" lang="en-IN" sz="1600" spc="-1" strike="noStrike">
              <a:latin typeface="Arial"/>
            </a:endParaRPr>
          </a:p>
        </p:txBody>
      </p:sp>
      <p:sp>
        <p:nvSpPr>
          <p:cNvPr id="1267" name="CustomShape 4"/>
          <p:cNvSpPr/>
          <p:nvPr/>
        </p:nvSpPr>
        <p:spPr>
          <a:xfrm>
            <a:off x="152280" y="2948400"/>
            <a:ext cx="883872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600" spc="-1" strike="noStrike">
                <a:solidFill>
                  <a:srgbClr val="000000"/>
                </a:solidFill>
                <a:latin typeface="Arial"/>
              </a:rPr>
              <a:t>SET @x:=10;</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PREPARE stat1 from 'SELECT * from EMP where deptno = ?';</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EXECUTE stat1 using @x;</a:t>
            </a:r>
            <a:endParaRPr b="0" lang="en-IN" sz="1600" spc="-1" strike="noStrike">
              <a:latin typeface="Arial"/>
            </a:endParaRPr>
          </a:p>
        </p:txBody>
      </p:sp>
      <p:sp>
        <p:nvSpPr>
          <p:cNvPr id="1268" name="CustomShape 5"/>
          <p:cNvSpPr/>
          <p:nvPr/>
        </p:nvSpPr>
        <p:spPr>
          <a:xfrm>
            <a:off x="-3960" y="622080"/>
            <a:ext cx="9143640" cy="395280"/>
          </a:xfrm>
          <a:prstGeom prst="rect">
            <a:avLst/>
          </a:prstGeom>
          <a:solidFill>
            <a:schemeClr val="bg2">
              <a:lumMod val="10000"/>
            </a:schemeClr>
          </a:solidFill>
          <a:ln>
            <a:noFill/>
          </a:ln>
        </p:spPr>
        <p:style>
          <a:lnRef idx="0"/>
          <a:fillRef idx="0"/>
          <a:effectRef idx="0"/>
          <a:fontRef idx="minor"/>
        </p:style>
        <p:txBody>
          <a:bodyPr lIns="90000" rIns="90000" tIns="45000" bIns="45000"/>
          <a:p>
            <a:pPr>
              <a:lnSpc>
                <a:spcPct val="100000"/>
              </a:lnSpc>
            </a:pPr>
            <a:r>
              <a:rPr b="1" lang="en-IN" sz="1800" spc="-1" strike="noStrike">
                <a:solidFill>
                  <a:srgbClr val="b7f7e2"/>
                </a:solidFill>
                <a:latin typeface="Arial"/>
              </a:rPr>
              <a:t>Example</a:t>
            </a:r>
            <a:r>
              <a:rPr b="1" lang="en-IN" sz="2000" spc="-1" strike="noStrike">
                <a:solidFill>
                  <a:srgbClr val="ffffff"/>
                </a:solidFill>
                <a:latin typeface="Arial"/>
              </a:rPr>
              <a:t> </a:t>
            </a:r>
            <a:r>
              <a:rPr b="1" lang="en-IN" sz="1800" spc="-1" strike="noStrike">
                <a:solidFill>
                  <a:srgbClr val="b7f7e2"/>
                </a:solidFill>
                <a:latin typeface="Arial"/>
              </a:rPr>
              <a:t>of</a:t>
            </a:r>
            <a:r>
              <a:rPr b="1" lang="en-IN" sz="2000" spc="-1" strike="noStrike">
                <a:solidFill>
                  <a:srgbClr val="ffffff"/>
                </a:solidFill>
                <a:latin typeface="Arial"/>
              </a:rPr>
              <a:t> </a:t>
            </a:r>
            <a:r>
              <a:rPr b="1" lang="en-IN" sz="1800" spc="-1" strike="noStrike">
                <a:solidFill>
                  <a:srgbClr val="b7f7e2"/>
                </a:solidFill>
                <a:latin typeface="Arial"/>
              </a:rPr>
              <a:t>prepared</a:t>
            </a:r>
            <a:r>
              <a:rPr b="1" lang="en-IN" sz="2000" spc="-1" strike="noStrike">
                <a:solidFill>
                  <a:srgbClr val="ffffff"/>
                </a:solidFill>
                <a:latin typeface="Arial"/>
              </a:rPr>
              <a:t> </a:t>
            </a:r>
            <a:r>
              <a:rPr b="1" lang="en-IN" sz="1800" spc="-1" strike="noStrike">
                <a:solidFill>
                  <a:srgbClr val="b7f7e2"/>
                </a:solidFill>
                <a:latin typeface="Arial"/>
              </a:rPr>
              <a:t>statement</a:t>
            </a:r>
            <a:endParaRPr b="0" lang="en-IN" sz="1800" spc="-1" strike="noStrike">
              <a:latin typeface="Arial"/>
            </a:endParaRPr>
          </a:p>
        </p:txBody>
      </p:sp>
      <p:sp>
        <p:nvSpPr>
          <p:cNvPr id="1269" name="CustomShape 6"/>
          <p:cNvSpPr/>
          <p:nvPr/>
        </p:nvSpPr>
        <p:spPr>
          <a:xfrm>
            <a:off x="152280" y="3886200"/>
            <a:ext cx="883872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600" spc="-1" strike="noStrike">
                <a:solidFill>
                  <a:srgbClr val="000000"/>
                </a:solidFill>
                <a:latin typeface="Arial"/>
              </a:rPr>
              <a:t>SET @x:=10, @y := 3000;</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PREPARE stat1 from 'SELECT * from EMP where deptno = ? and sal &gt;= ?';</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EXECUTE stat1 using @x, @y;</a:t>
            </a:r>
            <a:endParaRPr b="0" lang="en-IN" sz="1600" spc="-1" strike="noStrike">
              <a:latin typeface="Arial"/>
            </a:endParaRPr>
          </a:p>
        </p:txBody>
      </p:sp>
      <p:sp>
        <p:nvSpPr>
          <p:cNvPr id="1270" name="CustomShape 7"/>
          <p:cNvSpPr/>
          <p:nvPr/>
        </p:nvSpPr>
        <p:spPr>
          <a:xfrm>
            <a:off x="171000" y="4876920"/>
            <a:ext cx="3453840" cy="33372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Arial"/>
              <a:buChar char="•"/>
            </a:pPr>
            <a:r>
              <a:rPr b="1" lang="en-IN" sz="1600" spc="-1" strike="noStrike">
                <a:solidFill>
                  <a:srgbClr val="000000"/>
                </a:solidFill>
                <a:latin typeface="Arial"/>
              </a:rPr>
              <a:t>DEALLOCATE PREPARE stat1;</a:t>
            </a:r>
            <a:endParaRPr b="0" lang="en-IN" sz="1600" spc="-1" strike="noStrike">
              <a:latin typeface="Arial"/>
            </a:endParaRPr>
          </a:p>
        </p:txBody>
      </p:sp>
    </p:spTree>
  </p:cSld>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 INTO</a:t>
            </a:r>
            <a:endParaRPr b="0" lang="en-IN" sz="4800" spc="-1" strike="noStrike">
              <a:latin typeface="Arial"/>
            </a:endParaRPr>
          </a:p>
        </p:txBody>
      </p:sp>
    </p:spTree>
  </p:cSld>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INTO</a:t>
            </a:r>
            <a:endParaRPr b="0" lang="en-IN" sz="3200" spc="-1" strike="noStrike">
              <a:latin typeface="Arial"/>
            </a:endParaRPr>
          </a:p>
        </p:txBody>
      </p:sp>
      <p:sp>
        <p:nvSpPr>
          <p:cNvPr id="1273"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SELECT ... INTO form of SELECT enables a query result to be stored in variables or written to a file.</a:t>
            </a:r>
            <a:endParaRPr b="0" lang="en-IN" sz="1800" spc="-1" strike="noStrike">
              <a:latin typeface="Arial"/>
            </a:endParaRPr>
          </a:p>
        </p:txBody>
      </p:sp>
      <p:sp>
        <p:nvSpPr>
          <p:cNvPr id="1274" name="CustomShape 3"/>
          <p:cNvSpPr/>
          <p:nvPr/>
        </p:nvSpPr>
        <p:spPr>
          <a:xfrm>
            <a:off x="97920" y="3429000"/>
            <a:ext cx="8893440" cy="16297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Selects column values and stores them into variables.</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Arial"/>
              </a:rPr>
              <a:t>Writes the selected rows to a file. Column and line terminators can be specified to produce a specific output format.</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0000"/>
                </a:solidFill>
                <a:latin typeface="Arial"/>
              </a:rPr>
              <a:t>Writes a single row to a file without any formatting.</a:t>
            </a:r>
            <a:endParaRPr b="0" lang="en-IN" sz="2000" spc="-1" strike="noStrike">
              <a:latin typeface="Arial"/>
            </a:endParaRPr>
          </a:p>
        </p:txBody>
      </p:sp>
      <p:sp>
        <p:nvSpPr>
          <p:cNvPr id="1275" name="CustomShape 4"/>
          <p:cNvSpPr/>
          <p:nvPr/>
        </p:nvSpPr>
        <p:spPr>
          <a:xfrm>
            <a:off x="152280" y="1598400"/>
            <a:ext cx="883872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SELECT ... INTO var_list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298ae5"/>
                </a:solidFill>
                <a:latin typeface="Arial"/>
              </a:rPr>
              <a:t>SELECT ... INTO OUTFILE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298ae5"/>
                </a:solidFill>
                <a:latin typeface="Arial"/>
              </a:rPr>
              <a:t>SELECT ... INTO DUMPFILE</a:t>
            </a:r>
            <a:endParaRPr b="0" lang="en-IN" sz="1800" spc="-1" strike="noStrike">
              <a:latin typeface="Arial"/>
            </a:endParaRPr>
          </a:p>
        </p:txBody>
      </p:sp>
      <p:sp>
        <p:nvSpPr>
          <p:cNvPr id="1276" name="CustomShape 5"/>
          <p:cNvSpPr/>
          <p:nvPr/>
        </p:nvSpPr>
        <p:spPr>
          <a:xfrm>
            <a:off x="3722760" y="1438920"/>
            <a:ext cx="533376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An INTO clause should not be used in a nested SELECT because such a SELECT must return its result to the outer context.</a:t>
            </a:r>
            <a:endParaRPr b="0" lang="en-IN" sz="1800" spc="-1" strike="noStrike">
              <a:latin typeface="Arial"/>
            </a:endParaRPr>
          </a:p>
        </p:txBody>
      </p:sp>
    </p:spTree>
  </p:cSld>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 INTO var_list</a:t>
            </a:r>
            <a:endParaRPr b="0" lang="en-IN" sz="4800" spc="-1" strike="noStrike">
              <a:latin typeface="Arial"/>
            </a:endParaRPr>
          </a:p>
        </p:txBody>
      </p:sp>
    </p:spTree>
  </p:cSld>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7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INTO var_list</a:t>
            </a:r>
            <a:endParaRPr b="0" lang="en-IN" sz="3200" spc="-1" strike="noStrike">
              <a:latin typeface="Arial"/>
            </a:endParaRPr>
          </a:p>
        </p:txBody>
      </p:sp>
      <p:sp>
        <p:nvSpPr>
          <p:cNvPr id="1279"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SELECT ... INTO form of SELECT enables a query result to be stored in variables or written to a file.</a:t>
            </a:r>
            <a:endParaRPr b="0" lang="en-IN" sz="1800" spc="-1" strike="noStrike">
              <a:latin typeface="Arial"/>
            </a:endParaRPr>
          </a:p>
        </p:txBody>
      </p:sp>
      <p:sp>
        <p:nvSpPr>
          <p:cNvPr id="1280" name="CustomShape 3"/>
          <p:cNvSpPr/>
          <p:nvPr/>
        </p:nvSpPr>
        <p:spPr>
          <a:xfrm>
            <a:off x="152280" y="15984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SELECT ... INTO var_list</a:t>
            </a:r>
            <a:endParaRPr b="0" lang="en-IN" sz="1800" spc="-1" strike="noStrike">
              <a:latin typeface="Arial"/>
            </a:endParaRPr>
          </a:p>
        </p:txBody>
      </p:sp>
      <p:sp>
        <p:nvSpPr>
          <p:cNvPr id="1281" name="CustomShape 4"/>
          <p:cNvSpPr/>
          <p:nvPr/>
        </p:nvSpPr>
        <p:spPr>
          <a:xfrm>
            <a:off x="152280" y="2081880"/>
            <a:ext cx="8838720" cy="39308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The selected values are assigned to the variables.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The number of variables must match the number of columns.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The query should return a single row.</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the query returns no rows, a warning with error code 1329 occurs (No data), and the variable values remain unchanged.</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the query returns multiple rows, error 1172 occurs (Result consisted of more than one row).</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The statement may retrieve multiple rows, you can use LIMIT 1 to limit the result set to a single row.</a:t>
            </a:r>
            <a:endParaRPr b="0" lang="en-IN" sz="1800" spc="-1" strike="noStrike">
              <a:latin typeface="Arial"/>
            </a:endParaRPr>
          </a:p>
        </p:txBody>
      </p:sp>
    </p:spTree>
  </p:cSld>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8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INTO var_list</a:t>
            </a:r>
            <a:endParaRPr b="0" lang="en-IN" sz="3200" spc="-1" strike="noStrike">
              <a:latin typeface="Arial"/>
            </a:endParaRPr>
          </a:p>
        </p:txBody>
      </p:sp>
      <p:sp>
        <p:nvSpPr>
          <p:cNvPr id="1283"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SELECT ... INTO form of SELECT enables a query result to be stored in variables or written to a file.</a:t>
            </a:r>
            <a:endParaRPr b="0" lang="en-IN" sz="1800" spc="-1" strike="noStrike">
              <a:latin typeface="Arial"/>
            </a:endParaRPr>
          </a:p>
        </p:txBody>
      </p:sp>
      <p:sp>
        <p:nvSpPr>
          <p:cNvPr id="1284" name="CustomShape 3"/>
          <p:cNvSpPr/>
          <p:nvPr/>
        </p:nvSpPr>
        <p:spPr>
          <a:xfrm>
            <a:off x="152280" y="15984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SELECT ... INTO var_list</a:t>
            </a:r>
            <a:endParaRPr b="0" lang="en-IN" sz="1800" spc="-1" strike="noStrike">
              <a:latin typeface="Arial"/>
            </a:endParaRPr>
          </a:p>
        </p:txBody>
      </p:sp>
      <p:sp>
        <p:nvSpPr>
          <p:cNvPr id="1285" name="CustomShape 4"/>
          <p:cNvSpPr/>
          <p:nvPr/>
        </p:nvSpPr>
        <p:spPr>
          <a:xfrm>
            <a:off x="152280" y="2081880"/>
            <a:ext cx="8838720" cy="8204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600" spc="-1" strike="noStrike">
                <a:solidFill>
                  <a:srgbClr val="000000"/>
                </a:solidFill>
                <a:latin typeface="Arial"/>
              </a:rPr>
              <a:t>SET @x = 0;</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SET @y = null;</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SELECT empno, ename into @x, @y from EMP where empno=7788;</a:t>
            </a:r>
            <a:endParaRPr b="0" lang="en-IN" sz="1600" spc="-1" strike="noStrike">
              <a:latin typeface="Arial"/>
            </a:endParaRPr>
          </a:p>
        </p:txBody>
      </p:sp>
      <p:sp>
        <p:nvSpPr>
          <p:cNvPr id="1286" name="CustomShape 5"/>
          <p:cNvSpPr/>
          <p:nvPr/>
        </p:nvSpPr>
        <p:spPr>
          <a:xfrm>
            <a:off x="152280" y="3251520"/>
            <a:ext cx="8838720" cy="8204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600" spc="-1" strike="noStrike">
                <a:solidFill>
                  <a:srgbClr val="000000"/>
                </a:solidFill>
                <a:latin typeface="Arial"/>
              </a:rPr>
              <a:t>SET @x = 0;</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SET @y = null;</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SELECT max(sal), min(sal) into @x, @y from EMP where empno=7788;</a:t>
            </a:r>
            <a:endParaRPr b="0" lang="en-IN" sz="1600" spc="-1" strike="noStrike">
              <a:latin typeface="Arial"/>
            </a:endParaRPr>
          </a:p>
        </p:txBody>
      </p:sp>
    </p:spTree>
  </p:cSld>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8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 INTO OUTFILE</a:t>
            </a:r>
            <a:endParaRPr b="0" lang="en-IN" sz="4800" spc="-1" strike="noStrike">
              <a:latin typeface="Arial"/>
            </a:endParaRPr>
          </a:p>
        </p:txBody>
      </p:sp>
      <p:sp>
        <p:nvSpPr>
          <p:cNvPr id="1288" name="CustomShape 2"/>
          <p:cNvSpPr/>
          <p:nvPr/>
        </p:nvSpPr>
        <p:spPr>
          <a:xfrm>
            <a:off x="-219600" y="0"/>
            <a:ext cx="6956640" cy="1736280"/>
          </a:xfrm>
          <a:prstGeom prst="rect">
            <a:avLst/>
          </a:prstGeom>
          <a:noFill/>
          <a:ln>
            <a:noFill/>
          </a:ln>
        </p:spPr>
        <p:style>
          <a:lnRef idx="0"/>
          <a:fillRef idx="0"/>
          <a:effectRef idx="0"/>
          <a:fontRef idx="minor"/>
        </p:style>
        <p:txBody>
          <a:bodyPr wrap="none" lIns="90000" rIns="90000" tIns="45000" bIns="45000"/>
          <a:p>
            <a:pPr>
              <a:lnSpc>
                <a:spcPct val="150000"/>
              </a:lnSpc>
            </a:pPr>
            <a:r>
              <a:rPr b="0" lang="en-IN" sz="2400" spc="-1" strike="noStrike">
                <a:solidFill>
                  <a:srgbClr val="d9dd21"/>
                </a:solidFill>
                <a:latin typeface="Gill Sans MT"/>
              </a:rPr>
              <a:t>If not working then do changes in </a:t>
            </a:r>
            <a:r>
              <a:rPr b="0" i="1" lang="en-IN" sz="2400" spc="-1" strike="noStrike">
                <a:solidFill>
                  <a:srgbClr val="d9dd21"/>
                </a:solidFill>
                <a:latin typeface="Gill Sans MT"/>
              </a:rPr>
              <a:t>my.ini</a:t>
            </a:r>
            <a:r>
              <a:rPr b="0" lang="en-IN" sz="2400" spc="-1" strike="noStrike">
                <a:solidFill>
                  <a:srgbClr val="d9dd21"/>
                </a:solidFill>
                <a:latin typeface="Gill Sans MT"/>
              </a:rPr>
              <a:t> file.</a:t>
            </a:r>
            <a:endParaRPr b="0" lang="en-IN" sz="2400" spc="-1" strike="noStrike">
              <a:latin typeface="Arial"/>
            </a:endParaRPr>
          </a:p>
          <a:p>
            <a:pPr>
              <a:lnSpc>
                <a:spcPct val="150000"/>
              </a:lnSpc>
            </a:pPr>
            <a:r>
              <a:rPr b="0" lang="en-IN" sz="2400" spc="-1" strike="noStrike">
                <a:solidFill>
                  <a:srgbClr val="298ae5"/>
                </a:solidFill>
                <a:latin typeface="Gill Sans MT (Body)"/>
              </a:rPr>
              <a:t>secure_file_priv = ""</a:t>
            </a:r>
            <a:endParaRPr b="0" lang="en-IN" sz="2400" spc="-1" strike="noStrike">
              <a:latin typeface="Arial"/>
            </a:endParaRPr>
          </a:p>
          <a:p>
            <a:pPr>
              <a:lnSpc>
                <a:spcPct val="150000"/>
              </a:lnSpc>
            </a:pPr>
            <a:r>
              <a:rPr b="0" lang="en-IN" sz="2400" spc="-1" strike="noStrike">
                <a:solidFill>
                  <a:srgbClr val="298ae5"/>
                </a:solidFill>
                <a:latin typeface="Gill Sans MT (Body)"/>
              </a:rPr>
              <a:t>SHOW VARIABLES LIKE "secure_file_priv";</a:t>
            </a:r>
            <a:endParaRPr b="0" lang="en-IN" sz="2400" spc="-1" strike="noStrike">
              <a:latin typeface="Arial"/>
            </a:endParaRPr>
          </a:p>
        </p:txBody>
      </p:sp>
    </p:spTree>
  </p:cSld>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8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INTO OUTFILE</a:t>
            </a:r>
            <a:endParaRPr b="0" lang="en-IN" sz="3200" spc="-1" strike="noStrike">
              <a:latin typeface="Arial"/>
            </a:endParaRPr>
          </a:p>
        </p:txBody>
      </p:sp>
      <p:sp>
        <p:nvSpPr>
          <p:cNvPr id="1290"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Writes the selected rows to a file. Column and line terminators can be specified to produce a specific output format.</a:t>
            </a:r>
            <a:endParaRPr b="0" lang="en-IN" sz="1800" spc="-1" strike="noStrike">
              <a:latin typeface="Arial"/>
            </a:endParaRPr>
          </a:p>
        </p:txBody>
      </p:sp>
      <p:sp>
        <p:nvSpPr>
          <p:cNvPr id="1291" name="CustomShape 3"/>
          <p:cNvSpPr/>
          <p:nvPr/>
        </p:nvSpPr>
        <p:spPr>
          <a:xfrm>
            <a:off x="152280" y="15984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SELECT ... INTO OUTFILE</a:t>
            </a:r>
            <a:endParaRPr b="0" lang="en-IN" sz="1800" spc="-1" strike="noStrike">
              <a:latin typeface="Arial"/>
            </a:endParaRPr>
          </a:p>
        </p:txBody>
      </p:sp>
      <p:sp>
        <p:nvSpPr>
          <p:cNvPr id="1292" name="CustomShape 4"/>
          <p:cNvSpPr/>
          <p:nvPr/>
        </p:nvSpPr>
        <p:spPr>
          <a:xfrm>
            <a:off x="152280" y="2081880"/>
            <a:ext cx="8838720" cy="22806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600" spc="-1" strike="noStrike">
                <a:solidFill>
                  <a:srgbClr val="000000"/>
                </a:solidFill>
                <a:latin typeface="Arial"/>
              </a:rPr>
              <a:t>SELECT * from EMP INTO OUTFILE "d:/Test/o.txt";</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000000"/>
              </a:buClr>
              <a:buFont typeface="Arial"/>
              <a:buChar char="•"/>
            </a:pPr>
            <a:r>
              <a:rPr b="0" lang="en-IN" sz="1600" spc="-1" strike="noStrike">
                <a:solidFill>
                  <a:srgbClr val="000000"/>
                </a:solidFill>
                <a:latin typeface="Arial"/>
              </a:rPr>
              <a:t>SELECT * from EMP INTO OUTFILE "d:/Test/o.txt" fields terminated by ',';</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000000"/>
              </a:buClr>
              <a:buFont typeface="Arial"/>
              <a:buChar char="•"/>
            </a:pPr>
            <a:r>
              <a:rPr b="0" lang="en-IN" sz="1600" spc="-1" strike="noStrike">
                <a:solidFill>
                  <a:srgbClr val="000000"/>
                </a:solidFill>
                <a:latin typeface="Arial"/>
              </a:rPr>
              <a:t>SELECT * from EMP INTO OUTFILE "d:/Test/o.txt" fields terminated by ',' lines terminated by '\n';</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000000"/>
              </a:buClr>
              <a:buFont typeface="Arial"/>
              <a:buChar char="•"/>
            </a:pPr>
            <a:r>
              <a:rPr b="0" lang="en-IN" sz="1600" spc="-1" strike="noStrike">
                <a:solidFill>
                  <a:srgbClr val="000000"/>
                </a:solidFill>
                <a:latin typeface="Arial"/>
              </a:rPr>
              <a:t>SELECT * from EMP INTO OUTFILE "d:/Test/o.txt" fields terminated by ',' optionally enclosed by '"' lines terminated by '\n';</a:t>
            </a:r>
            <a:endParaRPr b="0" lang="en-IN" sz="1600" spc="-1" strike="noStrike">
              <a:latin typeface="Arial"/>
            </a:endParaRPr>
          </a:p>
        </p:txBody>
      </p:sp>
    </p:spTree>
  </p:cSld>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SELECT ... INTO DUMPFILE</a:t>
            </a:r>
            <a:endParaRPr b="0" lang="en-IN" sz="4800" spc="-1" strike="noStrike">
              <a:latin typeface="Arial"/>
            </a:endParaRPr>
          </a:p>
        </p:txBody>
      </p:sp>
    </p:spTree>
  </p:cSld>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9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 INTO DUMPFILE</a:t>
            </a:r>
            <a:endParaRPr b="0" lang="en-IN" sz="3200" spc="-1" strike="noStrike">
              <a:latin typeface="Arial"/>
            </a:endParaRPr>
          </a:p>
        </p:txBody>
      </p:sp>
      <p:sp>
        <p:nvSpPr>
          <p:cNvPr id="1295"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you use INTO DUMPFILE instead of INTO OUTFILE, MySQL writes only one row into the file, without any column or line termination and without performing any escape processing. This is useful if you want to store a BLOB value in a file.</a:t>
            </a:r>
            <a:endParaRPr b="0" lang="en-IN" sz="1800" spc="-1" strike="noStrike">
              <a:latin typeface="Arial"/>
            </a:endParaRPr>
          </a:p>
        </p:txBody>
      </p:sp>
      <p:sp>
        <p:nvSpPr>
          <p:cNvPr id="1296" name="CustomShape 3"/>
          <p:cNvSpPr/>
          <p:nvPr/>
        </p:nvSpPr>
        <p:spPr>
          <a:xfrm>
            <a:off x="152280" y="191664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SELECT ... INTO DUMPFILE</a:t>
            </a:r>
            <a:endParaRPr b="0" lang="en-IN" sz="1800" spc="-1" strike="noStrike">
              <a:latin typeface="Arial"/>
            </a:endParaRPr>
          </a:p>
        </p:txBody>
      </p:sp>
      <p:sp>
        <p:nvSpPr>
          <p:cNvPr id="1297" name="CustomShape 4"/>
          <p:cNvSpPr/>
          <p:nvPr/>
        </p:nvSpPr>
        <p:spPr>
          <a:xfrm>
            <a:off x="152280" y="2492640"/>
            <a:ext cx="8838720" cy="33372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600" spc="-1" strike="noStrike">
                <a:solidFill>
                  <a:srgbClr val="000000"/>
                </a:solidFill>
                <a:latin typeface="Arial"/>
              </a:rPr>
              <a:t>SELECT * from EMP where empno = 7788 INTO DUMPFILE "d:/Test/o.txt";</a:t>
            </a:r>
            <a:endParaRPr b="0" lang="en-IN" sz="16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aphicFrame>
        <p:nvGraphicFramePr>
          <p:cNvPr id="220" name="Table 1"/>
          <p:cNvGraphicFramePr/>
          <p:nvPr/>
        </p:nvGraphicFramePr>
        <p:xfrm>
          <a:off x="152280" y="961920"/>
          <a:ext cx="8838720" cy="3325320"/>
        </p:xfrm>
        <a:graphic>
          <a:graphicData uri="http://schemas.openxmlformats.org/drawingml/2006/table">
            <a:tbl>
              <a:tblPr/>
              <a:tblGrid>
                <a:gridCol w="4419360"/>
                <a:gridCol w="4419360"/>
              </a:tblGrid>
              <a:tr h="547560">
                <a:tc>
                  <a:txBody>
                    <a:bodyPr/>
                    <a:p>
                      <a:pPr algn="ctr">
                        <a:lnSpc>
                          <a:spcPct val="100000"/>
                        </a:lnSpc>
                      </a:pPr>
                      <a:r>
                        <a:rPr b="0" lang="en-IN" sz="3200" spc="-1" strike="noStrike">
                          <a:solidFill>
                            <a:srgbClr val="000000"/>
                          </a:solidFill>
                          <a:latin typeface="Arial"/>
                        </a:rPr>
                        <a:t>DBMS</a:t>
                      </a:r>
                      <a:endParaRPr b="0" lang="en-IN" sz="3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3200" spc="-1" strike="noStrike">
                          <a:solidFill>
                            <a:srgbClr val="000000"/>
                          </a:solidFill>
                          <a:latin typeface="Arial"/>
                        </a:rPr>
                        <a:t>RDBMS</a:t>
                      </a:r>
                      <a:endParaRPr b="0" lang="en-IN" sz="3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03720">
                <a:tc>
                  <a:txBody>
                    <a:bodyPr/>
                    <a:p>
                      <a:pPr>
                        <a:lnSpc>
                          <a:spcPct val="100000"/>
                        </a:lnSpc>
                      </a:pPr>
                      <a:r>
                        <a:rPr b="0" lang="en-IN" sz="1800" spc="-1" strike="noStrike">
                          <a:solidFill>
                            <a:srgbClr val="000000"/>
                          </a:solidFill>
                          <a:latin typeface="Arial"/>
                        </a:rPr>
                        <a:t>DBMS applications store data as file.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RDBMS applications store data in a tabular form.</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47760">
                <a:tc>
                  <a:txBody>
                    <a:bodyPr/>
                    <a:p>
                      <a:pPr>
                        <a:lnSpc>
                          <a:spcPct val="100000"/>
                        </a:lnSpc>
                      </a:pPr>
                      <a:r>
                        <a:rPr b="0" lang="en-IN" sz="1800" spc="-1" strike="noStrike">
                          <a:solidFill>
                            <a:srgbClr val="000000"/>
                          </a:solidFill>
                          <a:latin typeface="Arial"/>
                        </a:rPr>
                        <a:t>Normalization is not present in DBMS.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Normalization is present in RDBMS.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115640">
                <a:tc>
                  <a:txBody>
                    <a:bodyPr/>
                    <a:p>
                      <a:pPr>
                        <a:lnSpc>
                          <a:spcPct val="100000"/>
                        </a:lnSpc>
                      </a:pPr>
                      <a:r>
                        <a:rPr b="0" lang="en-IN" sz="1800" spc="-1" strike="noStrike">
                          <a:solidFill>
                            <a:srgbClr val="000000"/>
                          </a:solidFill>
                          <a:latin typeface="Arial"/>
                        </a:rPr>
                        <a:t>DBMS does not apply any security with regards to data manipulation.</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RDBMS defines the integrity constraint for the purpose of ACID (Atomocity, Consistency, Isolation and Durability) property.</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859680">
                <a:tc>
                  <a:txBody>
                    <a:bodyPr/>
                    <a:p>
                      <a:pPr>
                        <a:lnSpc>
                          <a:spcPct val="100000"/>
                        </a:lnSpc>
                      </a:pPr>
                      <a:r>
                        <a:rPr b="0" lang="en-IN" sz="1800" spc="-1" strike="noStrike">
                          <a:solidFill>
                            <a:srgbClr val="000000"/>
                          </a:solidFill>
                          <a:latin typeface="Arial"/>
                        </a:rPr>
                        <a:t>DBMS uses file system to store data, so there will be no relation between the tables.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in RDBMS, data are stored in the form of tables, so a relationship between these data will be stored.</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03720">
                <a:tc>
                  <a:txBody>
                    <a:bodyPr/>
                    <a:p>
                      <a:pPr>
                        <a:lnSpc>
                          <a:spcPct val="100000"/>
                        </a:lnSpc>
                      </a:pPr>
                      <a:r>
                        <a:rPr b="0" lang="en-IN" sz="1800" spc="-1" strike="noStrike">
                          <a:solidFill>
                            <a:srgbClr val="000000"/>
                          </a:solidFill>
                          <a:latin typeface="Arial"/>
                        </a:rPr>
                        <a:t>DBMS does not support distributed database.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RDBMS supports distributed database.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03720">
                <a:tc>
                  <a:txBody>
                    <a:bodyPr/>
                    <a:p>
                      <a:pPr>
                        <a:lnSpc>
                          <a:spcPct val="100000"/>
                        </a:lnSpc>
                      </a:pPr>
                      <a:r>
                        <a:rPr b="0" lang="en-IN" sz="1800" spc="-1" strike="noStrike">
                          <a:solidFill>
                            <a:srgbClr val="000000"/>
                          </a:solidFill>
                          <a:latin typeface="Arial"/>
                        </a:rPr>
                        <a:t>Examples of DBMS are file systems, xml etc.</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Example of RDBMS are mysql, postgre, sql server, oracle etc.</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1" name="CustomShape 2"/>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ctr">
              <a:lnSpc>
                <a:spcPct val="100000"/>
              </a:lnSpc>
            </a:pPr>
            <a:r>
              <a:rPr b="0" lang="en-IN" sz="3600" spc="-1" strike="noStrike">
                <a:solidFill>
                  <a:srgbClr val="f2f2f2"/>
                </a:solidFill>
                <a:latin typeface="Arial"/>
              </a:rPr>
              <a:t>Difference between DBMS and RDBMS?</a:t>
            </a:r>
            <a:r>
              <a:rPr b="0" lang="en-IN" sz="3600" spc="-1" strike="noStrike">
                <a:solidFill>
                  <a:srgbClr val="000000"/>
                </a:solidFill>
                <a:latin typeface="Arial"/>
              </a:rPr>
              <a:t> </a:t>
            </a:r>
            <a:r>
              <a:rPr b="0" lang="en-IN" sz="3600" spc="-1" strike="noStrike">
                <a:solidFill>
                  <a:srgbClr val="ffffff"/>
                </a:solidFill>
                <a:latin typeface="Gill Sans MT"/>
              </a:rPr>
              <a:t> </a:t>
            </a:r>
            <a:endParaRPr b="0" lang="en-IN" sz="36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Sub-Queries</a:t>
            </a:r>
            <a:endParaRPr b="0" lang="en-IN" sz="4800" spc="-1" strike="noStrike">
              <a:latin typeface="Arial"/>
            </a:endParaRPr>
          </a:p>
        </p:txBody>
      </p:sp>
      <p:sp>
        <p:nvSpPr>
          <p:cNvPr id="1299" name="CustomShape 2"/>
          <p:cNvSpPr/>
          <p:nvPr/>
        </p:nvSpPr>
        <p:spPr>
          <a:xfrm>
            <a:off x="152280" y="54000"/>
            <a:ext cx="8838720" cy="213156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1900" spc="-1" strike="noStrike">
                <a:solidFill>
                  <a:srgbClr val="000000"/>
                </a:solidFill>
                <a:latin typeface="Gill Sans MT"/>
              </a:rPr>
              <a:t>- A subquery must be enclosed in parentheses.</a:t>
            </a:r>
            <a:endParaRPr b="0" lang="en-IN" sz="1900" spc="-1" strike="noStrike">
              <a:latin typeface="Arial"/>
            </a:endParaRPr>
          </a:p>
          <a:p>
            <a:pPr>
              <a:lnSpc>
                <a:spcPct val="100000"/>
              </a:lnSpc>
            </a:pPr>
            <a:endParaRPr b="0" lang="en-IN" sz="1900" spc="-1" strike="noStrike">
              <a:latin typeface="Arial"/>
            </a:endParaRPr>
          </a:p>
          <a:p>
            <a:pPr>
              <a:lnSpc>
                <a:spcPct val="100000"/>
              </a:lnSpc>
            </a:pPr>
            <a:r>
              <a:rPr b="0" lang="en-IN" sz="1900" spc="-1" strike="noStrike">
                <a:solidFill>
                  <a:srgbClr val="000000"/>
                </a:solidFill>
                <a:latin typeface="Gill Sans MT"/>
              </a:rPr>
              <a:t>- Use single-row operators with single-row subqueries, and use multiple-row operators with multiple-row subqueries.</a:t>
            </a:r>
            <a:endParaRPr b="0" lang="en-IN" sz="1900" spc="-1" strike="noStrike">
              <a:latin typeface="Arial"/>
            </a:endParaRPr>
          </a:p>
          <a:p>
            <a:pPr>
              <a:lnSpc>
                <a:spcPct val="100000"/>
              </a:lnSpc>
            </a:pPr>
            <a:endParaRPr b="0" lang="en-IN" sz="1900" spc="-1" strike="noStrike">
              <a:latin typeface="Arial"/>
            </a:endParaRPr>
          </a:p>
          <a:p>
            <a:pPr>
              <a:lnSpc>
                <a:spcPct val="100000"/>
              </a:lnSpc>
            </a:pPr>
            <a:r>
              <a:rPr b="0" lang="en-IN" sz="1900" spc="-1" strike="noStrike">
                <a:solidFill>
                  <a:srgbClr val="000000"/>
                </a:solidFill>
                <a:latin typeface="Gill Sans MT"/>
              </a:rPr>
              <a:t>- If a subquery (inner query) returns a null value to the outer query, the outer query will not return any rows when using certain comparison operators in a WHERE clause.</a:t>
            </a:r>
            <a:endParaRPr b="0" lang="en-IN" sz="1900" spc="-1" strike="noStrike">
              <a:latin typeface="Arial"/>
            </a:endParaRPr>
          </a:p>
        </p:txBody>
      </p:sp>
      <p:sp>
        <p:nvSpPr>
          <p:cNvPr id="1300" name="CustomShape 3"/>
          <p:cNvSpPr/>
          <p:nvPr/>
        </p:nvSpPr>
        <p:spPr>
          <a:xfrm>
            <a:off x="152280" y="3139920"/>
            <a:ext cx="8838720" cy="639000"/>
          </a:xfrm>
          <a:prstGeom prst="rect">
            <a:avLst/>
          </a:prstGeom>
          <a:solidFill>
            <a:schemeClr val="accent6">
              <a:lumMod val="5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Gill Sans MT (Body)"/>
              </a:rPr>
              <a:t>You may use comparison operators such as &lt;&gt;, &lt;, &gt;, &lt;=, and &gt;= with a </a:t>
            </a:r>
            <a:r>
              <a:rPr b="1" i="1" lang="en-IN" sz="1800" spc="-1" strike="noStrike">
                <a:solidFill>
                  <a:srgbClr val="ffffff"/>
                </a:solidFill>
                <a:latin typeface="Gill Sans MT (Body)"/>
              </a:rPr>
              <a:t>single</a:t>
            </a:r>
            <a:r>
              <a:rPr b="0" lang="en-IN" sz="1800" spc="-1" strike="noStrike">
                <a:solidFill>
                  <a:srgbClr val="ffffff"/>
                </a:solidFill>
                <a:latin typeface="Gill Sans MT (Body)"/>
              </a:rPr>
              <a:t> </a:t>
            </a:r>
            <a:r>
              <a:rPr b="1" i="1" lang="en-IN" sz="1800" spc="-1" strike="noStrike">
                <a:solidFill>
                  <a:srgbClr val="ffffff"/>
                </a:solidFill>
                <a:latin typeface="Gill Sans MT (Body)"/>
              </a:rPr>
              <a:t>row</a:t>
            </a:r>
            <a:r>
              <a:rPr b="0" lang="en-IN" sz="1800" spc="-1" strike="noStrike">
                <a:solidFill>
                  <a:srgbClr val="ffffff"/>
                </a:solidFill>
                <a:latin typeface="Gill Sans MT (Body)"/>
              </a:rPr>
              <a:t> </a:t>
            </a:r>
            <a:r>
              <a:rPr b="1" i="1" lang="en-IN" sz="1800" spc="-1" strike="noStrike">
                <a:solidFill>
                  <a:srgbClr val="ffffff"/>
                </a:solidFill>
                <a:latin typeface="Gill Sans MT (Body)"/>
              </a:rPr>
              <a:t>subquery</a:t>
            </a:r>
            <a:r>
              <a:rPr b="0" lang="en-IN" sz="1800" spc="-1" strike="noStrike">
                <a:solidFill>
                  <a:srgbClr val="ffffff"/>
                </a:solidFill>
                <a:latin typeface="Gill Sans MT (Body)"/>
              </a:rPr>
              <a:t>.</a:t>
            </a:r>
            <a:endParaRPr b="0" lang="en-IN" sz="1800" spc="-1" strike="noStrike">
              <a:latin typeface="Arial"/>
            </a:endParaRPr>
          </a:p>
        </p:txBody>
      </p:sp>
      <p:sp>
        <p:nvSpPr>
          <p:cNvPr id="1301" name="CustomShape 4"/>
          <p:cNvSpPr/>
          <p:nvPr/>
        </p:nvSpPr>
        <p:spPr>
          <a:xfrm>
            <a:off x="152280" y="3846600"/>
            <a:ext cx="8838720" cy="913320"/>
          </a:xfrm>
          <a:prstGeom prst="rect">
            <a:avLst/>
          </a:prstGeom>
          <a:solidFill>
            <a:schemeClr val="accent6">
              <a:lumMod val="5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Gill Sans MT (Body)"/>
              </a:rPr>
              <a:t>Multiple row subquery returns one or more rows to the outer SQL statement. You may use the IN, ANY, or ALL operator in outer query to handle a subquery that returns </a:t>
            </a:r>
            <a:r>
              <a:rPr b="1" i="1" lang="en-IN" sz="1800" spc="-1" strike="noStrike">
                <a:solidFill>
                  <a:srgbClr val="ffffff"/>
                </a:solidFill>
                <a:latin typeface="Gill Sans MT (Body)"/>
              </a:rPr>
              <a:t>multiple</a:t>
            </a:r>
            <a:r>
              <a:rPr b="0" lang="en-IN" sz="1800" spc="-1" strike="noStrike">
                <a:solidFill>
                  <a:srgbClr val="ffffff"/>
                </a:solidFill>
                <a:latin typeface="Gill Sans MT (Body)"/>
              </a:rPr>
              <a:t> </a:t>
            </a:r>
            <a:r>
              <a:rPr b="1" i="1" lang="en-IN" sz="1800" spc="-1" strike="noStrike">
                <a:solidFill>
                  <a:srgbClr val="ffffff"/>
                </a:solidFill>
                <a:latin typeface="Gill Sans MT (Body)"/>
              </a:rPr>
              <a:t>rows</a:t>
            </a:r>
            <a:r>
              <a:rPr b="0" lang="en-IN" sz="1800" spc="-1" strike="noStrike">
                <a:solidFill>
                  <a:srgbClr val="ffffff"/>
                </a:solidFill>
                <a:latin typeface="Gill Sans MT (Body)"/>
              </a:rPr>
              <a:t>.</a:t>
            </a:r>
            <a:endParaRPr b="0" lang="en-IN" sz="1800" spc="-1" strike="noStrike">
              <a:latin typeface="Arial"/>
            </a:endParaRPr>
          </a:p>
        </p:txBody>
      </p:sp>
      <p:pic>
        <p:nvPicPr>
          <p:cNvPr id="1302" name="Picture 3" descr=""/>
          <p:cNvPicPr/>
          <p:nvPr/>
        </p:nvPicPr>
        <p:blipFill>
          <a:blip r:embed="rId1"/>
          <a:stretch/>
        </p:blipFill>
        <p:spPr>
          <a:xfrm>
            <a:off x="152280" y="4848120"/>
            <a:ext cx="8838720" cy="1879920"/>
          </a:xfrm>
          <a:prstGeom prst="rect">
            <a:avLst/>
          </a:prstGeom>
          <a:ln>
            <a:noFill/>
          </a:ln>
        </p:spPr>
      </p:pic>
    </p:spTree>
  </p:cSld>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Sub-Queries</a:t>
            </a:r>
            <a:endParaRPr b="0" lang="en-IN" sz="4800" spc="-1" strike="noStrike">
              <a:latin typeface="Arial"/>
            </a:endParaRPr>
          </a:p>
        </p:txBody>
      </p:sp>
      <p:sp>
        <p:nvSpPr>
          <p:cNvPr id="1304" name="CustomShape 2"/>
          <p:cNvSpPr/>
          <p:nvPr/>
        </p:nvSpPr>
        <p:spPr>
          <a:xfrm>
            <a:off x="152280" y="152280"/>
            <a:ext cx="8838720" cy="66924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1900" spc="-1" strike="noStrike">
                <a:solidFill>
                  <a:srgbClr val="000000"/>
                </a:solidFill>
                <a:latin typeface="Gill Sans MT"/>
              </a:rPr>
              <a:t>If ORDER BY occurs within a subquery and also is applied in the outer query, the outermost ORDER BY takes precedence.</a:t>
            </a:r>
            <a:endParaRPr b="0" lang="en-IN" sz="1900" spc="-1" strike="noStrike">
              <a:latin typeface="Arial"/>
            </a:endParaRPr>
          </a:p>
        </p:txBody>
      </p:sp>
      <p:pic>
        <p:nvPicPr>
          <p:cNvPr id="1305" name="Picture 3" descr=""/>
          <p:cNvPicPr/>
          <p:nvPr/>
        </p:nvPicPr>
        <p:blipFill>
          <a:blip r:embed="rId1"/>
          <a:stretch/>
        </p:blipFill>
        <p:spPr>
          <a:xfrm>
            <a:off x="152280" y="4343400"/>
            <a:ext cx="8838720" cy="1879920"/>
          </a:xfrm>
          <a:prstGeom prst="rect">
            <a:avLst/>
          </a:prstGeom>
          <a:ln>
            <a:noFill/>
          </a:ln>
        </p:spPr>
      </p:pic>
      <p:sp>
        <p:nvSpPr>
          <p:cNvPr id="1306" name="CustomShape 3"/>
          <p:cNvSpPr/>
          <p:nvPr/>
        </p:nvSpPr>
        <p:spPr>
          <a:xfrm>
            <a:off x="152280" y="873720"/>
            <a:ext cx="533376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999999"/>
                </a:solidFill>
                <a:latin typeface="Courier New"/>
              </a:rPr>
              <a:t>(</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ORDER</a:t>
            </a:r>
            <a:r>
              <a:rPr b="0" lang="en-IN" sz="1800" spc="-1" strike="noStrike">
                <a:solidFill>
                  <a:srgbClr val="000000"/>
                </a:solidFill>
                <a:latin typeface="Courier New"/>
              </a:rPr>
              <a:t> </a:t>
            </a:r>
            <a:r>
              <a:rPr b="0" lang="en-IN" sz="1800" spc="-1" strike="noStrike">
                <a:solidFill>
                  <a:srgbClr val="0077aa"/>
                </a:solidFill>
                <a:latin typeface="Courier New"/>
              </a:rPr>
              <a:t>BY</a:t>
            </a:r>
            <a:r>
              <a:rPr b="0" lang="en-IN" sz="1800" spc="-1" strike="noStrike">
                <a:solidFill>
                  <a:srgbClr val="000000"/>
                </a:solidFill>
                <a:latin typeface="Courier New"/>
              </a:rPr>
              <a:t> a</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ORDER</a:t>
            </a:r>
            <a:r>
              <a:rPr b="0" lang="en-IN" sz="1800" spc="-1" strike="noStrike">
                <a:solidFill>
                  <a:srgbClr val="000000"/>
                </a:solidFill>
                <a:latin typeface="Courier New"/>
              </a:rPr>
              <a:t> </a:t>
            </a:r>
            <a:r>
              <a:rPr b="0" lang="en-IN" sz="1800" spc="-1" strike="noStrike">
                <a:solidFill>
                  <a:srgbClr val="0077aa"/>
                </a:solidFill>
                <a:latin typeface="Courier New"/>
              </a:rPr>
              <a:t>BY</a:t>
            </a:r>
            <a:r>
              <a:rPr b="0" lang="en-IN" sz="1800" spc="-1" strike="noStrike">
                <a:solidFill>
                  <a:srgbClr val="000000"/>
                </a:solidFill>
                <a:latin typeface="Courier New"/>
              </a:rPr>
              <a:t> a </a:t>
            </a:r>
            <a:r>
              <a:rPr b="0" lang="en-IN" sz="1800" spc="-1" strike="noStrike">
                <a:solidFill>
                  <a:srgbClr val="0077aa"/>
                </a:solidFill>
                <a:latin typeface="Courier New"/>
              </a:rPr>
              <a:t>DESC</a:t>
            </a:r>
            <a:r>
              <a:rPr b="0" lang="en-IN" sz="1800" spc="-1" strike="noStrike">
                <a:solidFill>
                  <a:srgbClr val="999999"/>
                </a:solidFill>
                <a:latin typeface="Courier New"/>
              </a:rPr>
              <a:t>;</a:t>
            </a:r>
            <a:endParaRPr b="0" lang="en-IN" sz="1800" spc="-1" strike="noStrike">
              <a:latin typeface="Arial"/>
            </a:endParaRPr>
          </a:p>
        </p:txBody>
      </p:sp>
      <p:sp>
        <p:nvSpPr>
          <p:cNvPr id="1307" name="CustomShape 4"/>
          <p:cNvSpPr/>
          <p:nvPr/>
        </p:nvSpPr>
        <p:spPr>
          <a:xfrm>
            <a:off x="152280" y="1371600"/>
            <a:ext cx="8838720" cy="66924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1900" spc="-1" strike="noStrike">
                <a:solidFill>
                  <a:srgbClr val="000000"/>
                </a:solidFill>
                <a:latin typeface="Gill Sans MT"/>
              </a:rPr>
              <a:t>If LIMIT occurs within a subquery and also is applied in the outer query, the outermost LIMIT takes precedence.</a:t>
            </a:r>
            <a:endParaRPr b="0" lang="en-IN" sz="1900" spc="-1" strike="noStrike">
              <a:latin typeface="Arial"/>
            </a:endParaRPr>
          </a:p>
        </p:txBody>
      </p:sp>
      <p:sp>
        <p:nvSpPr>
          <p:cNvPr id="1308" name="CustomShape 5"/>
          <p:cNvSpPr/>
          <p:nvPr/>
        </p:nvSpPr>
        <p:spPr>
          <a:xfrm>
            <a:off x="152280" y="2121840"/>
            <a:ext cx="342864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999999"/>
                </a:solidFill>
                <a:latin typeface="Courier New"/>
              </a:rPr>
              <a:t>(</a:t>
            </a:r>
            <a:r>
              <a:rPr b="0" lang="en-IN" sz="1800" spc="-1" strike="noStrike">
                <a:solidFill>
                  <a:srgbClr val="0077aa"/>
                </a:solidFill>
                <a:latin typeface="Courier New"/>
              </a:rPr>
              <a:t>SELECT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LIMIT</a:t>
            </a:r>
            <a:r>
              <a:rPr b="0" lang="en-IN" sz="1800" spc="-1" strike="noStrike">
                <a:solidFill>
                  <a:srgbClr val="000000"/>
                </a:solidFill>
                <a:latin typeface="Courier New"/>
              </a:rPr>
              <a:t> </a:t>
            </a:r>
            <a:r>
              <a:rPr b="0" lang="en-IN" sz="1800" spc="-1" strike="noStrike">
                <a:solidFill>
                  <a:srgbClr val="990055"/>
                </a:solidFill>
                <a:latin typeface="Courier New"/>
              </a:rPr>
              <a:t>1</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LIMIT</a:t>
            </a:r>
            <a:r>
              <a:rPr b="0" lang="en-IN" sz="1800" spc="-1" strike="noStrike">
                <a:solidFill>
                  <a:srgbClr val="000000"/>
                </a:solidFill>
                <a:latin typeface="Courier New"/>
              </a:rPr>
              <a:t> </a:t>
            </a:r>
            <a:r>
              <a:rPr b="0" lang="en-IN" sz="1800" spc="-1" strike="noStrike">
                <a:solidFill>
                  <a:srgbClr val="990055"/>
                </a:solidFill>
                <a:latin typeface="Courier New"/>
              </a:rPr>
              <a:t>2</a:t>
            </a:r>
            <a:r>
              <a:rPr b="0" lang="en-IN" sz="1800" spc="-1" strike="noStrike">
                <a:solidFill>
                  <a:srgbClr val="999999"/>
                </a:solidFill>
                <a:latin typeface="Courier New"/>
              </a:rPr>
              <a:t>;</a:t>
            </a:r>
            <a:endParaRPr b="0" lang="en-IN" sz="1800" spc="-1" strike="noStrike">
              <a:latin typeface="Arial"/>
            </a:endParaRPr>
          </a:p>
        </p:txBody>
      </p:sp>
    </p:spTree>
  </p:cSld>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Single Row Subqueries</a:t>
            </a:r>
            <a:endParaRPr b="0" lang="en-IN" sz="3200" spc="-1" strike="noStrike">
              <a:latin typeface="Arial"/>
            </a:endParaRPr>
          </a:p>
        </p:txBody>
      </p:sp>
      <p:sp>
        <p:nvSpPr>
          <p:cNvPr id="1310" name="CustomShape 2"/>
          <p:cNvSpPr/>
          <p:nvPr/>
        </p:nvSpPr>
        <p:spPr>
          <a:xfrm>
            <a:off x="76320" y="857160"/>
            <a:ext cx="8991360" cy="11876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0000"/>
                </a:solidFill>
                <a:latin typeface="Arial"/>
              </a:rPr>
              <a:t>A single row subquery returns </a:t>
            </a:r>
            <a:r>
              <a:rPr b="1" i="1" lang="en-IN" sz="2400" spc="-1" strike="noStrike">
                <a:solidFill>
                  <a:srgbClr val="ffc000"/>
                </a:solidFill>
                <a:latin typeface="Arial"/>
              </a:rPr>
              <a:t>zero or one row </a:t>
            </a:r>
            <a:r>
              <a:rPr b="0" lang="en-IN" sz="2400" spc="-1" strike="noStrike">
                <a:solidFill>
                  <a:srgbClr val="000000"/>
                </a:solidFill>
                <a:latin typeface="Arial"/>
              </a:rPr>
              <a:t>to the outer SQL statement. You can place a subquery in a </a:t>
            </a:r>
            <a:r>
              <a:rPr b="1" i="1" lang="en-IN" sz="2400" spc="-1" strike="noStrike">
                <a:solidFill>
                  <a:srgbClr val="c41a1a"/>
                </a:solidFill>
                <a:latin typeface="Arial"/>
              </a:rPr>
              <a:t>WHERE</a:t>
            </a:r>
            <a:r>
              <a:rPr b="0" lang="en-IN" sz="2400" spc="-1" strike="noStrike">
                <a:solidFill>
                  <a:srgbClr val="c41a1a"/>
                </a:solidFill>
                <a:latin typeface="Arial"/>
              </a:rPr>
              <a:t> </a:t>
            </a:r>
            <a:r>
              <a:rPr b="0" lang="en-IN" sz="2400" spc="-1" strike="noStrike">
                <a:solidFill>
                  <a:srgbClr val="000000"/>
                </a:solidFill>
                <a:latin typeface="Arial"/>
              </a:rPr>
              <a:t>clause, a </a:t>
            </a:r>
            <a:r>
              <a:rPr b="1" i="1" lang="en-IN" sz="2400" spc="-1" strike="noStrike">
                <a:solidFill>
                  <a:srgbClr val="c41a1a"/>
                </a:solidFill>
                <a:latin typeface="Arial"/>
              </a:rPr>
              <a:t>HAVING</a:t>
            </a:r>
            <a:r>
              <a:rPr b="0" lang="en-IN" sz="2400" spc="-1" strike="noStrike">
                <a:solidFill>
                  <a:srgbClr val="c41a1a"/>
                </a:solidFill>
                <a:latin typeface="Arial"/>
              </a:rPr>
              <a:t> </a:t>
            </a:r>
            <a:r>
              <a:rPr b="0" lang="en-IN" sz="2400" spc="-1" strike="noStrike">
                <a:solidFill>
                  <a:srgbClr val="000000"/>
                </a:solidFill>
                <a:latin typeface="Arial"/>
              </a:rPr>
              <a:t>clause, or a </a:t>
            </a:r>
            <a:r>
              <a:rPr b="1" i="1" lang="en-IN" sz="2400" spc="-1" strike="noStrike">
                <a:solidFill>
                  <a:srgbClr val="c41a1a"/>
                </a:solidFill>
                <a:latin typeface="Arial"/>
              </a:rPr>
              <a:t>FROM</a:t>
            </a:r>
            <a:r>
              <a:rPr b="0" lang="en-IN" sz="2400" spc="-1" strike="noStrike">
                <a:solidFill>
                  <a:srgbClr val="c41a1a"/>
                </a:solidFill>
                <a:latin typeface="Arial"/>
              </a:rPr>
              <a:t> </a:t>
            </a:r>
            <a:r>
              <a:rPr b="0" lang="en-IN" sz="2400" spc="-1" strike="noStrike">
                <a:solidFill>
                  <a:srgbClr val="000000"/>
                </a:solidFill>
                <a:latin typeface="Arial"/>
              </a:rPr>
              <a:t>clause of a SELECT statement.</a:t>
            </a:r>
            <a:endParaRPr b="0" lang="en-IN" sz="2400" spc="-1" strike="noStrike">
              <a:latin typeface="Arial"/>
            </a:endParaRPr>
          </a:p>
        </p:txBody>
      </p:sp>
      <p:grpSp>
        <p:nvGrpSpPr>
          <p:cNvPr id="1311" name="Group 3"/>
          <p:cNvGrpSpPr/>
          <p:nvPr/>
        </p:nvGrpSpPr>
        <p:grpSpPr>
          <a:xfrm>
            <a:off x="128160" y="2307960"/>
            <a:ext cx="8916480" cy="2706480"/>
            <a:chOff x="128160" y="2307960"/>
            <a:chExt cx="8916480" cy="2706480"/>
          </a:xfrm>
        </p:grpSpPr>
        <p:sp>
          <p:nvSpPr>
            <p:cNvPr id="1312" name="CustomShape 4"/>
            <p:cNvSpPr/>
            <p:nvPr/>
          </p:nvSpPr>
          <p:spPr>
            <a:xfrm>
              <a:off x="923400" y="2307960"/>
              <a:ext cx="20664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a6a6a6"/>
                  </a:solidFill>
                  <a:latin typeface="Gill Sans MT"/>
                </a:rPr>
                <a:t>Outer Query</a:t>
              </a:r>
              <a:endParaRPr b="0" lang="en-IN" sz="2400" spc="-1" strike="noStrike">
                <a:latin typeface="Arial"/>
              </a:endParaRPr>
            </a:p>
          </p:txBody>
        </p:sp>
        <p:sp>
          <p:nvSpPr>
            <p:cNvPr id="1313" name="CustomShape 5"/>
            <p:cNvSpPr/>
            <p:nvPr/>
          </p:nvSpPr>
          <p:spPr>
            <a:xfrm>
              <a:off x="1793160" y="2749680"/>
              <a:ext cx="360" cy="798840"/>
            </a:xfrm>
            <a:custGeom>
              <a:avLst/>
              <a:gdLst/>
              <a:ahLst/>
              <a:rect l="l" t="t" r="r" b="b"/>
              <a:pathLst>
                <a:path w="21600" h="21600">
                  <a:moveTo>
                    <a:pt x="0" y="0"/>
                  </a:moveTo>
                  <a:lnTo>
                    <a:pt x="21600" y="21600"/>
                  </a:lnTo>
                </a:path>
              </a:pathLst>
            </a:custGeom>
            <a:noFill/>
            <a:ln w="38160">
              <a:solidFill>
                <a:srgbClr val="92d050"/>
              </a:solidFill>
              <a:round/>
              <a:tailEnd len="med" type="triangle" w="med"/>
            </a:ln>
          </p:spPr>
          <p:style>
            <a:lnRef idx="1">
              <a:schemeClr val="accent1"/>
            </a:lnRef>
            <a:fillRef idx="0">
              <a:schemeClr val="accent1"/>
            </a:fillRef>
            <a:effectRef idx="0">
              <a:schemeClr val="accent1"/>
            </a:effectRef>
            <a:fontRef idx="minor"/>
          </p:style>
        </p:sp>
        <p:sp>
          <p:nvSpPr>
            <p:cNvPr id="1314" name="CustomShape 6"/>
            <p:cNvSpPr/>
            <p:nvPr/>
          </p:nvSpPr>
          <p:spPr>
            <a:xfrm>
              <a:off x="4978440" y="2307960"/>
              <a:ext cx="39117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a6a6a6"/>
                  </a:solidFill>
                  <a:latin typeface="Gill Sans MT"/>
                </a:rPr>
                <a:t>Subquery or Inner query</a:t>
              </a:r>
              <a:endParaRPr b="0" lang="en-IN" sz="2400" spc="-1" strike="noStrike">
                <a:latin typeface="Arial"/>
              </a:endParaRPr>
            </a:p>
          </p:txBody>
        </p:sp>
        <p:pic>
          <p:nvPicPr>
            <p:cNvPr id="1315" name="Picture 1" descr=""/>
            <p:cNvPicPr/>
            <p:nvPr/>
          </p:nvPicPr>
          <p:blipFill>
            <a:blip r:embed="rId1"/>
            <a:stretch/>
          </p:blipFill>
          <p:spPr>
            <a:xfrm>
              <a:off x="128160" y="3560040"/>
              <a:ext cx="8916480" cy="1454400"/>
            </a:xfrm>
            <a:prstGeom prst="rect">
              <a:avLst/>
            </a:prstGeom>
            <a:ln>
              <a:noFill/>
            </a:ln>
          </p:spPr>
        </p:pic>
        <p:sp>
          <p:nvSpPr>
            <p:cNvPr id="1316" name="CustomShape 7"/>
            <p:cNvSpPr/>
            <p:nvPr/>
          </p:nvSpPr>
          <p:spPr>
            <a:xfrm>
              <a:off x="7140960" y="2716920"/>
              <a:ext cx="360" cy="1376640"/>
            </a:xfrm>
            <a:custGeom>
              <a:avLst/>
              <a:gdLst/>
              <a:ahLst/>
              <a:rect l="l" t="t" r="r" b="b"/>
              <a:pathLst>
                <a:path w="21600" h="21600">
                  <a:moveTo>
                    <a:pt x="0" y="0"/>
                  </a:moveTo>
                  <a:lnTo>
                    <a:pt x="21600" y="21600"/>
                  </a:lnTo>
                </a:path>
              </a:pathLst>
            </a:custGeom>
            <a:noFill/>
            <a:ln w="38160">
              <a:solidFill>
                <a:srgbClr val="92d050"/>
              </a:solidFill>
              <a:round/>
              <a:tailEnd len="med" type="triangle" w="med"/>
            </a:ln>
          </p:spPr>
          <p:style>
            <a:lnRef idx="1">
              <a:schemeClr val="accent1"/>
            </a:lnRef>
            <a:fillRef idx="0">
              <a:schemeClr val="accent1"/>
            </a:fillRef>
            <a:effectRef idx="0">
              <a:schemeClr val="accent1"/>
            </a:effectRef>
            <a:fontRef idx="minor"/>
          </p:style>
        </p:sp>
      </p:grpSp>
    </p:spTree>
  </p:cSld>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Multiple</a:t>
            </a:r>
            <a:r>
              <a:rPr b="1" lang="en-IN" sz="3200" spc="-1" strike="noStrike">
                <a:solidFill>
                  <a:srgbClr val="000000"/>
                </a:solidFill>
                <a:latin typeface="Gill Sans MT"/>
              </a:rPr>
              <a:t> </a:t>
            </a:r>
            <a:r>
              <a:rPr b="1" i="1" lang="en-IN" sz="3200" spc="-1" strike="noStrike">
                <a:solidFill>
                  <a:srgbClr val="ffff00"/>
                </a:solidFill>
                <a:latin typeface="Arial"/>
              </a:rPr>
              <a:t>Row</a:t>
            </a:r>
            <a:r>
              <a:rPr b="1" lang="en-IN" sz="3200" spc="-1" strike="noStrike">
                <a:solidFill>
                  <a:srgbClr val="000000"/>
                </a:solidFill>
                <a:latin typeface="Gill Sans MT"/>
              </a:rPr>
              <a:t> </a:t>
            </a:r>
            <a:r>
              <a:rPr b="1" i="1" lang="en-IN" sz="3200" spc="-1" strike="noStrike">
                <a:solidFill>
                  <a:srgbClr val="ffff00"/>
                </a:solidFill>
                <a:latin typeface="Arial"/>
              </a:rPr>
              <a:t>and</a:t>
            </a:r>
            <a:r>
              <a:rPr b="1" lang="en-IN" sz="3200" spc="-1" strike="noStrike">
                <a:solidFill>
                  <a:srgbClr val="000000"/>
                </a:solidFill>
                <a:latin typeface="Gill Sans MT"/>
              </a:rPr>
              <a:t> </a:t>
            </a:r>
            <a:r>
              <a:rPr b="1" i="1" lang="en-IN" sz="3200" spc="-1" strike="noStrike">
                <a:solidFill>
                  <a:srgbClr val="ffff00"/>
                </a:solidFill>
                <a:latin typeface="Arial"/>
              </a:rPr>
              <a:t>Column</a:t>
            </a:r>
            <a:r>
              <a:rPr b="1" lang="en-IN" sz="3200" spc="-1" strike="noStrike">
                <a:solidFill>
                  <a:srgbClr val="000000"/>
                </a:solidFill>
                <a:latin typeface="Gill Sans MT"/>
              </a:rPr>
              <a:t> </a:t>
            </a:r>
            <a:r>
              <a:rPr b="1" i="1" lang="en-IN" sz="3200" spc="-1" strike="noStrike">
                <a:solidFill>
                  <a:srgbClr val="ffff00"/>
                </a:solidFill>
                <a:latin typeface="Arial"/>
              </a:rPr>
              <a:t>Subqueries</a:t>
            </a:r>
            <a:endParaRPr b="0" lang="en-IN" sz="3200" spc="-1" strike="noStrike">
              <a:latin typeface="Arial"/>
            </a:endParaRPr>
          </a:p>
        </p:txBody>
      </p:sp>
      <p:sp>
        <p:nvSpPr>
          <p:cNvPr id="1318" name="CustomShape 2"/>
          <p:cNvSpPr/>
          <p:nvPr/>
        </p:nvSpPr>
        <p:spPr>
          <a:xfrm>
            <a:off x="76320" y="857160"/>
            <a:ext cx="8991360" cy="11876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0000"/>
                </a:solidFill>
                <a:latin typeface="Arial"/>
              </a:rPr>
              <a:t>A multiple row subquery returns </a:t>
            </a:r>
            <a:r>
              <a:rPr b="1" i="1" lang="en-IN" sz="2400" spc="-1" strike="noStrike">
                <a:solidFill>
                  <a:srgbClr val="ffc000"/>
                </a:solidFill>
                <a:latin typeface="Arial"/>
              </a:rPr>
              <a:t>one or more rows </a:t>
            </a:r>
            <a:r>
              <a:rPr b="0" lang="en-IN" sz="2400" spc="-1" strike="noStrike">
                <a:solidFill>
                  <a:srgbClr val="000000"/>
                </a:solidFill>
                <a:latin typeface="Arial"/>
              </a:rPr>
              <a:t>to the outer SQL statement. You may use the </a:t>
            </a:r>
            <a:r>
              <a:rPr b="1" i="1" lang="en-IN" sz="2400" spc="-1" strike="noStrike">
                <a:solidFill>
                  <a:srgbClr val="c00000"/>
                </a:solidFill>
                <a:latin typeface="Arial"/>
              </a:rPr>
              <a:t>I</a:t>
            </a:r>
            <a:r>
              <a:rPr b="1" i="1" lang="en-IN" sz="2400" spc="-1" strike="noStrike">
                <a:solidFill>
                  <a:srgbClr val="c41a1a"/>
                </a:solidFill>
                <a:latin typeface="Arial"/>
              </a:rPr>
              <a:t>N</a:t>
            </a:r>
            <a:r>
              <a:rPr b="0" lang="en-IN" sz="2400" spc="-1" strike="noStrike">
                <a:solidFill>
                  <a:srgbClr val="000000"/>
                </a:solidFill>
                <a:latin typeface="Arial"/>
              </a:rPr>
              <a:t>, </a:t>
            </a:r>
            <a:r>
              <a:rPr b="1" i="1" lang="en-IN" sz="2400" spc="-1" strike="noStrike">
                <a:solidFill>
                  <a:srgbClr val="c41a1a"/>
                </a:solidFill>
                <a:latin typeface="Arial"/>
              </a:rPr>
              <a:t>ANY</a:t>
            </a:r>
            <a:r>
              <a:rPr b="0" lang="en-IN" sz="2400" spc="-1" strike="noStrike">
                <a:solidFill>
                  <a:srgbClr val="000000"/>
                </a:solidFill>
                <a:latin typeface="Arial"/>
              </a:rPr>
              <a:t>, or </a:t>
            </a:r>
            <a:r>
              <a:rPr b="1" i="1" lang="en-IN" sz="2400" spc="-1" strike="noStrike">
                <a:solidFill>
                  <a:srgbClr val="c41a1a"/>
                </a:solidFill>
                <a:latin typeface="Arial"/>
              </a:rPr>
              <a:t>ALL</a:t>
            </a:r>
            <a:r>
              <a:rPr b="0" lang="en-IN" sz="2400" spc="-1" strike="noStrike">
                <a:solidFill>
                  <a:srgbClr val="000000"/>
                </a:solidFill>
                <a:latin typeface="Arial"/>
              </a:rPr>
              <a:t> operator in outer query to handle a subquery that returns multiple rows.</a:t>
            </a:r>
            <a:endParaRPr b="0" lang="en-IN" sz="2400" spc="-1" strike="noStrike">
              <a:latin typeface="Arial"/>
            </a:endParaRPr>
          </a:p>
        </p:txBody>
      </p:sp>
      <p:grpSp>
        <p:nvGrpSpPr>
          <p:cNvPr id="1319" name="Group 3"/>
          <p:cNvGrpSpPr/>
          <p:nvPr/>
        </p:nvGrpSpPr>
        <p:grpSpPr>
          <a:xfrm>
            <a:off x="76320" y="2307960"/>
            <a:ext cx="9016560" cy="3116880"/>
            <a:chOff x="76320" y="2307960"/>
            <a:chExt cx="9016560" cy="3116880"/>
          </a:xfrm>
        </p:grpSpPr>
        <p:pic>
          <p:nvPicPr>
            <p:cNvPr id="1320" name="Picture 5" descr=""/>
            <p:cNvPicPr/>
            <p:nvPr/>
          </p:nvPicPr>
          <p:blipFill>
            <a:blip r:embed="rId1"/>
            <a:stretch/>
          </p:blipFill>
          <p:spPr>
            <a:xfrm>
              <a:off x="76320" y="3657600"/>
              <a:ext cx="9016560" cy="1767240"/>
            </a:xfrm>
            <a:prstGeom prst="rect">
              <a:avLst/>
            </a:prstGeom>
            <a:ln>
              <a:noFill/>
            </a:ln>
          </p:spPr>
        </p:pic>
        <p:sp>
          <p:nvSpPr>
            <p:cNvPr id="1321" name="CustomShape 4"/>
            <p:cNvSpPr/>
            <p:nvPr/>
          </p:nvSpPr>
          <p:spPr>
            <a:xfrm>
              <a:off x="923400" y="2307960"/>
              <a:ext cx="20664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a6a6a6"/>
                  </a:solidFill>
                  <a:latin typeface="Gill Sans MT"/>
                </a:rPr>
                <a:t>Outer Query</a:t>
              </a:r>
              <a:endParaRPr b="0" lang="en-IN" sz="2400" spc="-1" strike="noStrike">
                <a:latin typeface="Arial"/>
              </a:endParaRPr>
            </a:p>
          </p:txBody>
        </p:sp>
        <p:sp>
          <p:nvSpPr>
            <p:cNvPr id="1322" name="CustomShape 5"/>
            <p:cNvSpPr/>
            <p:nvPr/>
          </p:nvSpPr>
          <p:spPr>
            <a:xfrm>
              <a:off x="1793160" y="2749680"/>
              <a:ext cx="360" cy="798840"/>
            </a:xfrm>
            <a:custGeom>
              <a:avLst/>
              <a:gdLst/>
              <a:ahLst/>
              <a:rect l="l" t="t" r="r" b="b"/>
              <a:pathLst>
                <a:path w="21600" h="21600">
                  <a:moveTo>
                    <a:pt x="0" y="0"/>
                  </a:moveTo>
                  <a:lnTo>
                    <a:pt x="21600" y="21600"/>
                  </a:lnTo>
                </a:path>
              </a:pathLst>
            </a:custGeom>
            <a:noFill/>
            <a:ln w="38160">
              <a:solidFill>
                <a:srgbClr val="92d050"/>
              </a:solidFill>
              <a:round/>
              <a:tailEnd len="med" type="triangle" w="med"/>
            </a:ln>
          </p:spPr>
          <p:style>
            <a:lnRef idx="1">
              <a:schemeClr val="accent1"/>
            </a:lnRef>
            <a:fillRef idx="0">
              <a:schemeClr val="accent1"/>
            </a:fillRef>
            <a:effectRef idx="0">
              <a:schemeClr val="accent1"/>
            </a:effectRef>
            <a:fontRef idx="minor"/>
          </p:style>
        </p:sp>
        <p:sp>
          <p:nvSpPr>
            <p:cNvPr id="1323" name="CustomShape 6"/>
            <p:cNvSpPr/>
            <p:nvPr/>
          </p:nvSpPr>
          <p:spPr>
            <a:xfrm>
              <a:off x="4978440" y="2307960"/>
              <a:ext cx="39117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a6a6a6"/>
                  </a:solidFill>
                  <a:latin typeface="Gill Sans MT"/>
                </a:rPr>
                <a:t>Subquery or Inner query</a:t>
              </a:r>
              <a:endParaRPr b="0" lang="en-IN" sz="2400" spc="-1" strike="noStrike">
                <a:latin typeface="Arial"/>
              </a:endParaRPr>
            </a:p>
          </p:txBody>
        </p:sp>
        <p:sp>
          <p:nvSpPr>
            <p:cNvPr id="1324" name="CustomShape 7"/>
            <p:cNvSpPr/>
            <p:nvPr/>
          </p:nvSpPr>
          <p:spPr>
            <a:xfrm>
              <a:off x="7140960" y="2716920"/>
              <a:ext cx="360" cy="1376640"/>
            </a:xfrm>
            <a:custGeom>
              <a:avLst/>
              <a:gdLst/>
              <a:ahLst/>
              <a:rect l="l" t="t" r="r" b="b"/>
              <a:pathLst>
                <a:path w="21600" h="21600">
                  <a:moveTo>
                    <a:pt x="0" y="0"/>
                  </a:moveTo>
                  <a:lnTo>
                    <a:pt x="21600" y="21600"/>
                  </a:lnTo>
                </a:path>
              </a:pathLst>
            </a:custGeom>
            <a:noFill/>
            <a:ln w="38160">
              <a:solidFill>
                <a:srgbClr val="92d050"/>
              </a:solidFill>
              <a:round/>
              <a:tailEnd len="med" type="triangle" w="med"/>
            </a:ln>
          </p:spPr>
          <p:style>
            <a:lnRef idx="1">
              <a:schemeClr val="accent1"/>
            </a:lnRef>
            <a:fillRef idx="0">
              <a:schemeClr val="accent1"/>
            </a:fillRef>
            <a:effectRef idx="0">
              <a:schemeClr val="accent1"/>
            </a:effectRef>
            <a:fontRef idx="minor"/>
          </p:style>
        </p:sp>
      </p:grpSp>
    </p:spTree>
  </p:cSld>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a:t>
            </a:r>
            <a:endParaRPr b="0" lang="en-IN" sz="3200" spc="-1" strike="noStrike">
              <a:latin typeface="Arial"/>
            </a:endParaRPr>
          </a:p>
        </p:txBody>
      </p:sp>
      <p:sp>
        <p:nvSpPr>
          <p:cNvPr id="1326"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subquery is a SELECT statement within another statement.</a:t>
            </a:r>
            <a:endParaRPr b="0" lang="en-IN" sz="1800" spc="-1" strike="noStrike">
              <a:latin typeface="Arial"/>
            </a:endParaRPr>
          </a:p>
        </p:txBody>
      </p:sp>
      <p:sp>
        <p:nvSpPr>
          <p:cNvPr id="1327" name="CustomShape 3"/>
          <p:cNvSpPr/>
          <p:nvPr/>
        </p:nvSpPr>
        <p:spPr>
          <a:xfrm>
            <a:off x="152280" y="1460880"/>
            <a:ext cx="8838720" cy="255924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subquery may occur in:</a:t>
            </a:r>
            <a:endParaRPr b="0" lang="en-IN" sz="1800" spc="-1" strike="noStrike">
              <a:latin typeface="Arial"/>
            </a:endParaRPr>
          </a:p>
          <a:p>
            <a:pPr marL="285840" indent="-285480">
              <a:lnSpc>
                <a:spcPct val="200000"/>
              </a:lnSpc>
              <a:buClr>
                <a:srgbClr val="000000"/>
              </a:buClr>
              <a:buFont typeface="Arial"/>
              <a:buChar char="•"/>
            </a:pPr>
            <a:r>
              <a:rPr b="0" lang="en-IN" sz="1800" spc="-1" strike="noStrike">
                <a:solidFill>
                  <a:srgbClr val="000000"/>
                </a:solidFill>
                <a:latin typeface="Arial"/>
              </a:rPr>
              <a:t>A</a:t>
            </a:r>
            <a:r>
              <a:rPr b="1" lang="en-IN" sz="1800" spc="-1" strike="noStrike">
                <a:solidFill>
                  <a:srgbClr val="000000"/>
                </a:solidFill>
                <a:latin typeface="Arial"/>
              </a:rPr>
              <a:t> </a:t>
            </a:r>
            <a:r>
              <a:rPr b="1" i="1" lang="en-IN" sz="1800" spc="-1" strike="noStrike">
                <a:solidFill>
                  <a:srgbClr val="00b0f0"/>
                </a:solidFill>
                <a:latin typeface="Arial"/>
              </a:rPr>
              <a:t>SELECT</a:t>
            </a:r>
            <a:r>
              <a:rPr b="1" lang="en-IN" sz="1800" spc="-1" strike="noStrike">
                <a:solidFill>
                  <a:srgbClr val="00b0f0"/>
                </a:solidFill>
                <a:latin typeface="Arial"/>
              </a:rPr>
              <a:t> </a:t>
            </a:r>
            <a:r>
              <a:rPr b="0" lang="en-IN" sz="1800" spc="-1" strike="noStrike">
                <a:solidFill>
                  <a:srgbClr val="000000"/>
                </a:solidFill>
                <a:latin typeface="Arial"/>
              </a:rPr>
              <a:t>clause</a:t>
            </a:r>
            <a:endParaRPr b="0" lang="en-IN" sz="1800" spc="-1" strike="noStrike">
              <a:latin typeface="Arial"/>
            </a:endParaRPr>
          </a:p>
          <a:p>
            <a:pPr marL="285840" indent="-285480">
              <a:lnSpc>
                <a:spcPct val="200000"/>
              </a:lnSpc>
              <a:buClr>
                <a:srgbClr val="000000"/>
              </a:buClr>
              <a:buFont typeface="Arial"/>
              <a:buChar char="•"/>
            </a:pPr>
            <a:r>
              <a:rPr b="0" lang="en-IN" sz="1800" spc="-1" strike="noStrike">
                <a:solidFill>
                  <a:srgbClr val="000000"/>
                </a:solidFill>
                <a:latin typeface="Arial"/>
              </a:rPr>
              <a:t>A</a:t>
            </a:r>
            <a:r>
              <a:rPr b="1" lang="en-IN" sz="1800" spc="-1" strike="noStrike">
                <a:solidFill>
                  <a:srgbClr val="000000"/>
                </a:solidFill>
                <a:latin typeface="Arial"/>
              </a:rPr>
              <a:t> </a:t>
            </a:r>
            <a:r>
              <a:rPr b="1" i="1" lang="en-IN" sz="1800" spc="-1" strike="noStrike">
                <a:solidFill>
                  <a:srgbClr val="00b0f0"/>
                </a:solidFill>
                <a:latin typeface="Arial"/>
              </a:rPr>
              <a:t>FROM</a:t>
            </a:r>
            <a:r>
              <a:rPr b="1" lang="en-IN" sz="1800" spc="-1" strike="noStrike">
                <a:solidFill>
                  <a:srgbClr val="00b0f0"/>
                </a:solidFill>
                <a:latin typeface="Arial"/>
              </a:rPr>
              <a:t> </a:t>
            </a:r>
            <a:r>
              <a:rPr b="0" lang="en-IN" sz="1800" spc="-1" strike="noStrike">
                <a:solidFill>
                  <a:srgbClr val="000000"/>
                </a:solidFill>
                <a:latin typeface="Arial"/>
              </a:rPr>
              <a:t>clause</a:t>
            </a:r>
            <a:endParaRPr b="0" lang="en-IN" sz="1800" spc="-1" strike="noStrike">
              <a:latin typeface="Arial"/>
            </a:endParaRPr>
          </a:p>
          <a:p>
            <a:pPr marL="285840" indent="-285480">
              <a:lnSpc>
                <a:spcPct val="200000"/>
              </a:lnSpc>
              <a:buClr>
                <a:srgbClr val="000000"/>
              </a:buClr>
              <a:buFont typeface="Arial"/>
              <a:buChar char="•"/>
            </a:pPr>
            <a:r>
              <a:rPr b="0" lang="en-IN" sz="1800" spc="-1" strike="noStrike">
                <a:solidFill>
                  <a:srgbClr val="000000"/>
                </a:solidFill>
                <a:latin typeface="Arial"/>
              </a:rPr>
              <a:t>A</a:t>
            </a:r>
            <a:r>
              <a:rPr b="1" lang="en-IN" sz="1800" spc="-1" strike="noStrike">
                <a:solidFill>
                  <a:srgbClr val="000000"/>
                </a:solidFill>
                <a:latin typeface="Arial"/>
              </a:rPr>
              <a:t> </a:t>
            </a:r>
            <a:r>
              <a:rPr b="1" i="1" lang="en-IN" sz="1800" spc="-1" strike="noStrike">
                <a:solidFill>
                  <a:srgbClr val="00b0f0"/>
                </a:solidFill>
                <a:latin typeface="Arial"/>
              </a:rPr>
              <a:t>WHERE</a:t>
            </a:r>
            <a:r>
              <a:rPr b="1" lang="en-IN" sz="1800" spc="-1" strike="noStrike">
                <a:solidFill>
                  <a:srgbClr val="00b0f0"/>
                </a:solidFill>
                <a:latin typeface="Arial"/>
              </a:rPr>
              <a:t> </a:t>
            </a:r>
            <a:r>
              <a:rPr b="0" lang="en-IN" sz="1800" spc="-1" strike="noStrike">
                <a:solidFill>
                  <a:srgbClr val="000000"/>
                </a:solidFill>
                <a:latin typeface="Arial"/>
              </a:rPr>
              <a:t>clause</a:t>
            </a:r>
            <a:endParaRPr b="0" lang="en-IN" sz="1800" spc="-1" strike="noStrike">
              <a:latin typeface="Arial"/>
            </a:endParaRPr>
          </a:p>
          <a:p>
            <a:pPr marL="285840" indent="-285480">
              <a:lnSpc>
                <a:spcPct val="200000"/>
              </a:lnSpc>
              <a:buClr>
                <a:srgbClr val="000000"/>
              </a:buClr>
              <a:buFont typeface="Arial"/>
              <a:buChar char="•"/>
            </a:pPr>
            <a:r>
              <a:rPr b="0" lang="en-IN" sz="1800" spc="-1" strike="noStrike">
                <a:solidFill>
                  <a:srgbClr val="000000"/>
                </a:solidFill>
                <a:latin typeface="Arial"/>
              </a:rPr>
              <a:t>A </a:t>
            </a:r>
            <a:r>
              <a:rPr b="1" i="1" lang="en-IN" sz="1800" spc="-1" strike="noStrike">
                <a:solidFill>
                  <a:srgbClr val="00b0f0"/>
                </a:solidFill>
                <a:latin typeface="Arial"/>
              </a:rPr>
              <a:t>HAVING</a:t>
            </a:r>
            <a:r>
              <a:rPr b="0" lang="en-IN" sz="1800" spc="-1" strike="noStrike">
                <a:solidFill>
                  <a:srgbClr val="000000"/>
                </a:solidFill>
                <a:latin typeface="Arial"/>
              </a:rPr>
              <a:t> clause</a:t>
            </a:r>
            <a:endParaRPr b="0" lang="en-IN" sz="1800" spc="-1" strike="noStrike">
              <a:latin typeface="Arial"/>
            </a:endParaRPr>
          </a:p>
        </p:txBody>
      </p:sp>
      <p:sp>
        <p:nvSpPr>
          <p:cNvPr id="1328" name="CustomShape 4"/>
          <p:cNvSpPr/>
          <p:nvPr/>
        </p:nvSpPr>
        <p:spPr>
          <a:xfrm>
            <a:off x="174240" y="4321440"/>
            <a:ext cx="88171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A subquery's outer statement can be any one of: </a:t>
            </a:r>
            <a:r>
              <a:rPr b="1" i="1" lang="en-IN" sz="1800" spc="-1" strike="noStrike">
                <a:solidFill>
                  <a:srgbClr val="c00000"/>
                </a:solidFill>
                <a:latin typeface="Arial"/>
              </a:rPr>
              <a:t>SELECT</a:t>
            </a:r>
            <a:r>
              <a:rPr b="1" i="1" lang="en-IN" sz="2000" spc="-1" strike="noStrike">
                <a:solidFill>
                  <a:srgbClr val="000000"/>
                </a:solidFill>
                <a:latin typeface="Arial"/>
              </a:rPr>
              <a:t>, </a:t>
            </a:r>
            <a:r>
              <a:rPr b="1" i="1" lang="en-IN" sz="1800" spc="-1" strike="noStrike">
                <a:solidFill>
                  <a:srgbClr val="c00000"/>
                </a:solidFill>
                <a:latin typeface="Arial"/>
              </a:rPr>
              <a:t>INSERT</a:t>
            </a:r>
            <a:r>
              <a:rPr b="1" i="1" lang="en-IN" sz="2000" spc="-1" strike="noStrike">
                <a:solidFill>
                  <a:srgbClr val="000000"/>
                </a:solidFill>
                <a:latin typeface="Arial"/>
              </a:rPr>
              <a:t>, </a:t>
            </a:r>
            <a:r>
              <a:rPr b="1" i="1" lang="en-IN" sz="1800" spc="-1" strike="noStrike">
                <a:solidFill>
                  <a:srgbClr val="c00000"/>
                </a:solidFill>
                <a:latin typeface="Arial"/>
              </a:rPr>
              <a:t>UPDATE</a:t>
            </a:r>
            <a:r>
              <a:rPr b="1" i="1" lang="en-IN" sz="2000" spc="-1" strike="noStrike">
                <a:solidFill>
                  <a:srgbClr val="000000"/>
                </a:solidFill>
                <a:latin typeface="Arial"/>
              </a:rPr>
              <a:t>, </a:t>
            </a:r>
            <a:r>
              <a:rPr b="1" i="1" lang="en-IN" sz="1800" spc="-1" strike="noStrike">
                <a:solidFill>
                  <a:srgbClr val="c00000"/>
                </a:solidFill>
                <a:latin typeface="Arial"/>
              </a:rPr>
              <a:t>DELETE</a:t>
            </a:r>
            <a:r>
              <a:rPr b="1" i="1" lang="en-IN" sz="2000" spc="-1" strike="noStrike">
                <a:solidFill>
                  <a:srgbClr val="000000"/>
                </a:solidFill>
                <a:latin typeface="Arial"/>
              </a:rPr>
              <a:t>, </a:t>
            </a:r>
            <a:r>
              <a:rPr b="1" i="1" lang="en-IN" sz="1800" spc="-1" strike="noStrike">
                <a:solidFill>
                  <a:srgbClr val="c00000"/>
                </a:solidFill>
                <a:latin typeface="Arial"/>
              </a:rPr>
              <a:t>SET</a:t>
            </a:r>
            <a:r>
              <a:rPr b="1" i="1" lang="en-IN" sz="2000" spc="-1" strike="noStrike">
                <a:solidFill>
                  <a:srgbClr val="000000"/>
                </a:solidFill>
                <a:latin typeface="Arial"/>
              </a:rPr>
              <a:t>, </a:t>
            </a:r>
            <a:r>
              <a:rPr b="0" lang="en-IN" sz="2000" spc="-1" strike="noStrike">
                <a:solidFill>
                  <a:srgbClr val="000000"/>
                </a:solidFill>
                <a:latin typeface="Arial"/>
              </a:rPr>
              <a:t>or</a:t>
            </a:r>
            <a:r>
              <a:rPr b="1" i="1" lang="en-IN" sz="2000" spc="-1" strike="noStrike">
                <a:solidFill>
                  <a:srgbClr val="000000"/>
                </a:solidFill>
                <a:latin typeface="Arial"/>
              </a:rPr>
              <a:t> </a:t>
            </a:r>
            <a:r>
              <a:rPr b="1" i="1" lang="en-IN" sz="1800" spc="-1" strike="noStrike">
                <a:solidFill>
                  <a:srgbClr val="c00000"/>
                </a:solidFill>
                <a:latin typeface="Arial"/>
              </a:rPr>
              <a:t>DO</a:t>
            </a:r>
            <a:r>
              <a:rPr b="1" i="1" lang="en-IN" sz="2000" spc="-1" strike="noStrike">
                <a:solidFill>
                  <a:srgbClr val="000000"/>
                </a:solidFill>
                <a:latin typeface="Arial"/>
              </a:rPr>
              <a:t>.</a:t>
            </a:r>
            <a:endParaRPr b="0" lang="en-IN" sz="2000" spc="-1" strike="noStrike">
              <a:latin typeface="Arial"/>
            </a:endParaRPr>
          </a:p>
        </p:txBody>
      </p:sp>
    </p:spTree>
  </p:cSld>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INSERT</a:t>
            </a:r>
            <a:endParaRPr b="0" lang="en-IN" sz="3200" spc="-1" strike="noStrike">
              <a:latin typeface="Arial"/>
            </a:endParaRPr>
          </a:p>
        </p:txBody>
      </p:sp>
      <p:sp>
        <p:nvSpPr>
          <p:cNvPr id="1330" name="CustomShape 2"/>
          <p:cNvSpPr/>
          <p:nvPr/>
        </p:nvSpPr>
        <p:spPr>
          <a:xfrm>
            <a:off x="156240" y="915480"/>
            <a:ext cx="988920" cy="39528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000" spc="-1" strike="noStrike">
                <a:solidFill>
                  <a:srgbClr val="d9d9d9"/>
                </a:solidFill>
                <a:latin typeface="Arial"/>
              </a:rPr>
              <a:t>syntax</a:t>
            </a:r>
            <a:endParaRPr b="0" lang="en-IN" sz="2000" spc="-1" strike="noStrike">
              <a:latin typeface="Arial"/>
            </a:endParaRPr>
          </a:p>
        </p:txBody>
      </p:sp>
      <p:sp>
        <p:nvSpPr>
          <p:cNvPr id="1331" name="CustomShape 3"/>
          <p:cNvSpPr/>
          <p:nvPr/>
        </p:nvSpPr>
        <p:spPr>
          <a:xfrm>
            <a:off x="148320" y="1426680"/>
            <a:ext cx="8842680" cy="1006920"/>
          </a:xfrm>
          <a:prstGeom prst="rect">
            <a:avLst/>
          </a:prstGeom>
          <a:solidFill>
            <a:srgbClr val="f8f8f8"/>
          </a:solidFill>
          <a:ln>
            <a:noFill/>
          </a:ln>
        </p:spPr>
        <p:style>
          <a:lnRef idx="0"/>
          <a:fillRef idx="0"/>
          <a:effectRef idx="0"/>
          <a:fontRef idx="minor"/>
        </p:style>
        <p:txBody>
          <a:bodyPr anchor="ctr"/>
          <a:p>
            <a:pPr>
              <a:lnSpc>
                <a:spcPct val="100000"/>
              </a:lnSpc>
            </a:pPr>
            <a:r>
              <a:rPr b="0" lang="en-IN" sz="2000" spc="-1" strike="noStrike">
                <a:solidFill>
                  <a:srgbClr val="0077aa"/>
                </a:solidFill>
                <a:latin typeface="Courier New"/>
              </a:rPr>
              <a:t>INSERT INTO table_name [ (column1 [, column2 ]) ] </a:t>
            </a:r>
            <a:endParaRPr b="0" lang="en-IN" sz="2000" spc="-1" strike="noStrike">
              <a:latin typeface="Arial"/>
            </a:endParaRPr>
          </a:p>
          <a:p>
            <a:pPr>
              <a:lnSpc>
                <a:spcPct val="100000"/>
              </a:lnSpc>
            </a:pPr>
            <a:r>
              <a:rPr b="0" lang="en-IN" sz="2000" spc="-1" strike="noStrike">
                <a:solidFill>
                  <a:srgbClr val="0077aa"/>
                </a:solidFill>
                <a:latin typeface="Courier New"/>
              </a:rPr>
              <a:t>SELECT [ *|column1 [, column2 ] FROM table1 [, table2 ] </a:t>
            </a:r>
            <a:endParaRPr b="0" lang="en-IN" sz="2000" spc="-1" strike="noStrike">
              <a:latin typeface="Arial"/>
            </a:endParaRPr>
          </a:p>
          <a:p>
            <a:pPr>
              <a:lnSpc>
                <a:spcPct val="100000"/>
              </a:lnSpc>
            </a:pPr>
            <a:r>
              <a:rPr b="0" lang="en-IN" sz="2000" spc="-1" strike="noStrike">
                <a:solidFill>
                  <a:srgbClr val="0077aa"/>
                </a:solidFill>
                <a:latin typeface="Courier New"/>
              </a:rPr>
              <a:t>[ WHERE VALUE OPERATOR ]; </a:t>
            </a:r>
            <a:endParaRPr b="0" lang="en-IN" sz="2000" spc="-1" strike="noStrike">
              <a:latin typeface="Arial"/>
            </a:endParaRPr>
          </a:p>
        </p:txBody>
      </p:sp>
      <p:pic>
        <p:nvPicPr>
          <p:cNvPr id="1332" name="Picture 5" descr=""/>
          <p:cNvPicPr/>
          <p:nvPr/>
        </p:nvPicPr>
        <p:blipFill>
          <a:blip r:embed="rId1"/>
          <a:stretch/>
        </p:blipFill>
        <p:spPr>
          <a:xfrm>
            <a:off x="148320" y="4038480"/>
            <a:ext cx="7166520" cy="860040"/>
          </a:xfrm>
          <a:prstGeom prst="rect">
            <a:avLst/>
          </a:prstGeom>
          <a:ln>
            <a:noFill/>
          </a:ln>
        </p:spPr>
      </p:pic>
      <p:pic>
        <p:nvPicPr>
          <p:cNvPr id="1333" name="Picture 2" descr=""/>
          <p:cNvPicPr/>
          <p:nvPr/>
        </p:nvPicPr>
        <p:blipFill>
          <a:blip r:embed="rId2"/>
          <a:stretch/>
        </p:blipFill>
        <p:spPr>
          <a:xfrm>
            <a:off x="148320" y="3033720"/>
            <a:ext cx="6981480" cy="409320"/>
          </a:xfrm>
          <a:prstGeom prst="rect">
            <a:avLst/>
          </a:prstGeom>
          <a:ln>
            <a:noFill/>
          </a:ln>
        </p:spPr>
      </p:pic>
      <p:sp>
        <p:nvSpPr>
          <p:cNvPr id="1334" name="CustomShape 4"/>
          <p:cNvSpPr/>
          <p:nvPr/>
        </p:nvSpPr>
        <p:spPr>
          <a:xfrm>
            <a:off x="3906720" y="2939040"/>
            <a:ext cx="3223080" cy="54720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sp>
        <p:nvSpPr>
          <p:cNvPr id="1335" name="CustomShape 5"/>
          <p:cNvSpPr/>
          <p:nvPr/>
        </p:nvSpPr>
        <p:spPr>
          <a:xfrm>
            <a:off x="691560" y="4430520"/>
            <a:ext cx="6281280" cy="54720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spTree>
  </p:cSld>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UPDATE</a:t>
            </a:r>
            <a:endParaRPr b="0" lang="en-IN" sz="3200" spc="-1" strike="noStrike">
              <a:latin typeface="Arial"/>
            </a:endParaRPr>
          </a:p>
        </p:txBody>
      </p:sp>
      <p:sp>
        <p:nvSpPr>
          <p:cNvPr id="1337" name="CustomShape 2"/>
          <p:cNvSpPr/>
          <p:nvPr/>
        </p:nvSpPr>
        <p:spPr>
          <a:xfrm>
            <a:off x="156240" y="914400"/>
            <a:ext cx="988920" cy="39528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000" spc="-1" strike="noStrike">
                <a:solidFill>
                  <a:srgbClr val="d9d9d9"/>
                </a:solidFill>
                <a:latin typeface="Arial"/>
              </a:rPr>
              <a:t>syntax</a:t>
            </a:r>
            <a:endParaRPr b="0" lang="en-IN" sz="2000" spc="-1" strike="noStrike">
              <a:latin typeface="Arial"/>
            </a:endParaRPr>
          </a:p>
        </p:txBody>
      </p:sp>
      <p:sp>
        <p:nvSpPr>
          <p:cNvPr id="1338" name="CustomShape 3"/>
          <p:cNvSpPr/>
          <p:nvPr/>
        </p:nvSpPr>
        <p:spPr>
          <a:xfrm>
            <a:off x="148320" y="1445760"/>
            <a:ext cx="8842680" cy="1006920"/>
          </a:xfrm>
          <a:prstGeom prst="rect">
            <a:avLst/>
          </a:prstGeom>
          <a:solidFill>
            <a:srgbClr val="f8f8f8"/>
          </a:solidFill>
          <a:ln>
            <a:noFill/>
          </a:ln>
        </p:spPr>
        <p:style>
          <a:lnRef idx="0"/>
          <a:fillRef idx="0"/>
          <a:effectRef idx="0"/>
          <a:fontRef idx="minor"/>
        </p:style>
        <p:txBody>
          <a:bodyPr anchor="ctr"/>
          <a:p>
            <a:pPr>
              <a:lnSpc>
                <a:spcPct val="100000"/>
              </a:lnSpc>
            </a:pPr>
            <a:r>
              <a:rPr b="0" lang="en-IN" sz="2000" spc="-1" strike="noStrike">
                <a:solidFill>
                  <a:srgbClr val="0077aa"/>
                </a:solidFill>
                <a:latin typeface="Courier New"/>
              </a:rPr>
              <a:t>UPDATE table_name SET column_name = new_value [ WHERE OPERATOR [ VALUE ] (SELECT column_name FROM table_name) [ WHERE) ] </a:t>
            </a:r>
            <a:endParaRPr b="0" lang="en-IN" sz="2000" spc="-1" strike="noStrike">
              <a:latin typeface="Arial"/>
            </a:endParaRPr>
          </a:p>
        </p:txBody>
      </p:sp>
    </p:spTree>
  </p:cSld>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DELETE</a:t>
            </a:r>
            <a:endParaRPr b="0" lang="en-IN" sz="3200" spc="-1" strike="noStrike">
              <a:latin typeface="Arial"/>
            </a:endParaRPr>
          </a:p>
        </p:txBody>
      </p:sp>
      <p:sp>
        <p:nvSpPr>
          <p:cNvPr id="1340" name="CustomShape 2"/>
          <p:cNvSpPr/>
          <p:nvPr/>
        </p:nvSpPr>
        <p:spPr>
          <a:xfrm>
            <a:off x="156240" y="873360"/>
            <a:ext cx="988920" cy="395280"/>
          </a:xfrm>
          <a:prstGeom prst="rect">
            <a:avLst/>
          </a:prstGeom>
          <a:noFill/>
          <a:ln>
            <a:noFill/>
          </a:ln>
        </p:spPr>
        <p:style>
          <a:lnRef idx="0"/>
          <a:fillRef idx="0"/>
          <a:effectRef idx="0"/>
          <a:fontRef idx="minor"/>
        </p:style>
        <p:txBody>
          <a:bodyPr wrap="none" lIns="90000" rIns="90000" tIns="45000" bIns="45000"/>
          <a:p>
            <a:pPr>
              <a:lnSpc>
                <a:spcPct val="100000"/>
              </a:lnSpc>
            </a:pPr>
            <a:r>
              <a:rPr b="1" i="1" lang="en-IN" sz="2000" spc="-1" strike="noStrike">
                <a:solidFill>
                  <a:srgbClr val="d9d9d9"/>
                </a:solidFill>
                <a:latin typeface="Arial"/>
              </a:rPr>
              <a:t>syntax</a:t>
            </a:r>
            <a:endParaRPr b="0" lang="en-IN" sz="2000" spc="-1" strike="noStrike">
              <a:latin typeface="Arial"/>
            </a:endParaRPr>
          </a:p>
        </p:txBody>
      </p:sp>
      <p:sp>
        <p:nvSpPr>
          <p:cNvPr id="1341" name="CustomShape 3"/>
          <p:cNvSpPr/>
          <p:nvPr/>
        </p:nvSpPr>
        <p:spPr>
          <a:xfrm>
            <a:off x="148320" y="1428120"/>
            <a:ext cx="8842680" cy="702000"/>
          </a:xfrm>
          <a:prstGeom prst="rect">
            <a:avLst/>
          </a:prstGeom>
          <a:solidFill>
            <a:srgbClr val="f8f8f8"/>
          </a:solidFill>
          <a:ln>
            <a:noFill/>
          </a:ln>
        </p:spPr>
        <p:style>
          <a:lnRef idx="0"/>
          <a:fillRef idx="0"/>
          <a:effectRef idx="0"/>
          <a:fontRef idx="minor"/>
        </p:style>
        <p:txBody>
          <a:bodyPr anchor="ctr"/>
          <a:p>
            <a:pPr>
              <a:lnSpc>
                <a:spcPct val="100000"/>
              </a:lnSpc>
            </a:pPr>
            <a:r>
              <a:rPr b="0" lang="en-IN" sz="2000" spc="-1" strike="noStrike">
                <a:solidFill>
                  <a:srgbClr val="0077aa"/>
                </a:solidFill>
                <a:latin typeface="Courier New"/>
              </a:rPr>
              <a:t>DELETE FROM table_name [ WHERE OPERATOR [ VALUE ] </a:t>
            </a:r>
            <a:endParaRPr b="0" lang="en-IN" sz="2000" spc="-1" strike="noStrike">
              <a:latin typeface="Arial"/>
            </a:endParaRPr>
          </a:p>
          <a:p>
            <a:pPr>
              <a:lnSpc>
                <a:spcPct val="100000"/>
              </a:lnSpc>
            </a:pPr>
            <a:r>
              <a:rPr b="0" lang="en-IN" sz="2000" spc="-1" strike="noStrike">
                <a:solidFill>
                  <a:srgbClr val="0077aa"/>
                </a:solidFill>
                <a:latin typeface="Courier New"/>
              </a:rPr>
              <a:t>(SELECT column_name FROM table_name) [ WHERE) ] </a:t>
            </a:r>
            <a:endParaRPr b="0" lang="en-IN" sz="2000" spc="-1" strike="noStrike">
              <a:latin typeface="Arial"/>
            </a:endParaRPr>
          </a:p>
        </p:txBody>
      </p:sp>
    </p:spTree>
  </p:cSld>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Types of Subqueries</a:t>
            </a:r>
            <a:endParaRPr b="0" lang="en-IN" sz="3200" spc="-1" strike="noStrike">
              <a:latin typeface="Arial"/>
            </a:endParaRPr>
          </a:p>
        </p:txBody>
      </p:sp>
      <p:sp>
        <p:nvSpPr>
          <p:cNvPr id="1343" name="CustomShape 2"/>
          <p:cNvSpPr/>
          <p:nvPr/>
        </p:nvSpPr>
        <p:spPr>
          <a:xfrm>
            <a:off x="76320" y="685800"/>
            <a:ext cx="8991360" cy="51177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8080"/>
              </a:buClr>
              <a:buFont typeface="Arial"/>
              <a:buChar char="•"/>
            </a:pPr>
            <a:r>
              <a:rPr b="0" lang="en-IN" sz="2200" spc="-1" strike="noStrike">
                <a:solidFill>
                  <a:srgbClr val="008080"/>
                </a:solidFill>
                <a:latin typeface="Arial"/>
              </a:rPr>
              <a:t>The Subquery as Scalar Operand</a:t>
            </a:r>
            <a:r>
              <a:rPr b="0" lang="en-IN" sz="2200" spc="-1" strike="noStrike">
                <a:solidFill>
                  <a:srgbClr val="c00000"/>
                </a:solidFill>
                <a:latin typeface="Arial"/>
              </a:rPr>
              <a:t> – SELECT clause</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008080"/>
              </a:buClr>
              <a:buFont typeface="Arial"/>
              <a:buChar char="•"/>
            </a:pPr>
            <a:r>
              <a:rPr b="0" lang="en-IN" sz="2200" spc="-1" strike="noStrike">
                <a:solidFill>
                  <a:srgbClr val="008080"/>
                </a:solidFill>
                <a:latin typeface="Arial"/>
              </a:rPr>
              <a:t>Comparisons using Subqueries </a:t>
            </a:r>
            <a:r>
              <a:rPr b="0" lang="en-IN" sz="2200" spc="-1" strike="noStrike">
                <a:solidFill>
                  <a:srgbClr val="c00000"/>
                </a:solidFill>
                <a:latin typeface="Arial"/>
              </a:rPr>
              <a:t>– Single row subquery </a:t>
            </a:r>
            <a:r>
              <a:rPr b="0" lang="en-IN" sz="2200" spc="-1" strike="noStrike">
                <a:solidFill>
                  <a:srgbClr val="f7c120"/>
                </a:solidFill>
                <a:latin typeface="Arial"/>
              </a:rPr>
              <a:t>(to give in where or in having clause)</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008080"/>
              </a:buClr>
              <a:buFont typeface="Arial"/>
              <a:buChar char="•"/>
            </a:pPr>
            <a:r>
              <a:rPr b="0" lang="en-IN" sz="2200" spc="-1" strike="noStrike">
                <a:solidFill>
                  <a:srgbClr val="008080"/>
                </a:solidFill>
                <a:latin typeface="Arial"/>
              </a:rPr>
              <a:t>Subqueries in the FROM Clause </a:t>
            </a:r>
            <a:r>
              <a:rPr b="0" lang="en-IN" sz="2200" spc="-1" strike="noStrike">
                <a:solidFill>
                  <a:srgbClr val="c00000"/>
                </a:solidFill>
                <a:latin typeface="Arial"/>
              </a:rPr>
              <a:t>– Inline Views / </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008080"/>
              </a:buClr>
              <a:buFont typeface="Arial"/>
              <a:buChar char="•"/>
            </a:pPr>
            <a:r>
              <a:rPr b="0" lang="en-IN" sz="2200" spc="-1" strike="noStrike">
                <a:solidFill>
                  <a:srgbClr val="008080"/>
                </a:solidFill>
                <a:latin typeface="Arial"/>
              </a:rPr>
              <a:t>Subqueries with ALL, ANY, IN, or SOME </a:t>
            </a:r>
            <a:r>
              <a:rPr b="0" lang="en-IN" sz="2200" spc="-1" strike="noStrike">
                <a:solidFill>
                  <a:srgbClr val="c00000"/>
                </a:solidFill>
                <a:latin typeface="Arial"/>
              </a:rPr>
              <a:t>– Multiple row subquery </a:t>
            </a:r>
            <a:r>
              <a:rPr b="0" lang="en-IN" sz="2200" spc="-1" strike="noStrike">
                <a:solidFill>
                  <a:srgbClr val="f7c120"/>
                </a:solidFill>
                <a:latin typeface="Arial"/>
              </a:rPr>
              <a:t>(to give in where clause or having clause)</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008080"/>
              </a:buClr>
              <a:buFont typeface="Arial"/>
              <a:buChar char="•"/>
            </a:pPr>
            <a:r>
              <a:rPr b="0" lang="en-IN" sz="2200" spc="-1" strike="noStrike">
                <a:solidFill>
                  <a:srgbClr val="008080"/>
                </a:solidFill>
                <a:latin typeface="Arial"/>
              </a:rPr>
              <a:t>Row Subqueries</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008080"/>
              </a:buClr>
              <a:buFont typeface="Arial"/>
              <a:buChar char="•"/>
            </a:pPr>
            <a:r>
              <a:rPr b="0" lang="en-IN" sz="2200" spc="-1" strike="noStrike">
                <a:solidFill>
                  <a:srgbClr val="008080"/>
                </a:solidFill>
                <a:latin typeface="Arial"/>
              </a:rPr>
              <a:t>Subqueries with EXISTS or NOT EXISTS</a:t>
            </a:r>
            <a:endParaRPr b="0" lang="en-IN" sz="2200" spc="-1" strike="noStrike">
              <a:latin typeface="Arial"/>
            </a:endParaRPr>
          </a:p>
          <a:p>
            <a:pPr>
              <a:lnSpc>
                <a:spcPct val="100000"/>
              </a:lnSpc>
            </a:pPr>
            <a:endParaRPr b="0" lang="en-IN" sz="2200" spc="-1" strike="noStrike">
              <a:latin typeface="Arial"/>
            </a:endParaRPr>
          </a:p>
          <a:p>
            <a:pPr marL="285840" indent="-285480">
              <a:lnSpc>
                <a:spcPct val="100000"/>
              </a:lnSpc>
              <a:buClr>
                <a:srgbClr val="ffffff"/>
              </a:buClr>
              <a:buFont typeface="Arial"/>
              <a:buChar char="•"/>
            </a:pPr>
            <a:r>
              <a:rPr b="0" lang="en-IN" sz="2200" spc="-1" strike="noStrike">
                <a:solidFill>
                  <a:srgbClr val="ffffff"/>
                </a:solidFill>
                <a:latin typeface="Arial"/>
              </a:rPr>
              <a:t>Correlated Subqueries</a:t>
            </a:r>
            <a:endParaRPr b="0" lang="en-IN" sz="2200" spc="-1" strike="noStrike">
              <a:latin typeface="Arial"/>
            </a:endParaRPr>
          </a:p>
        </p:txBody>
      </p:sp>
    </p:spTree>
  </p:cSld>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The Subquery as Scalar Operand</a:t>
            </a:r>
            <a:endParaRPr b="0" lang="en-IN" sz="48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2" name="CustomShape 1"/>
          <p:cNvSpPr/>
          <p:nvPr/>
        </p:nvSpPr>
        <p:spPr>
          <a:xfrm>
            <a:off x="152280" y="2590920"/>
            <a:ext cx="8838720" cy="914040"/>
          </a:xfrm>
          <a:prstGeom prst="rect">
            <a:avLst/>
          </a:prstGeom>
          <a:noFill/>
          <a:ln>
            <a:noFill/>
          </a:ln>
        </p:spPr>
        <p:style>
          <a:lnRef idx="0"/>
          <a:fillRef idx="0"/>
          <a:effectRef idx="0"/>
          <a:fontRef idx="minor"/>
        </p:style>
      </p:sp>
      <p:sp>
        <p:nvSpPr>
          <p:cNvPr id="223" name="CustomShape 2"/>
          <p:cNvSpPr/>
          <p:nvPr/>
        </p:nvSpPr>
        <p:spPr>
          <a:xfrm>
            <a:off x="152280" y="726120"/>
            <a:ext cx="8838720" cy="54522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IN" sz="2800" spc="-1" strike="noStrike" u="sng">
                <a:solidFill>
                  <a:srgbClr val="000000"/>
                </a:solidFill>
                <a:uFillTx/>
                <a:latin typeface="Arial"/>
              </a:rPr>
              <a:t>Atomicity</a:t>
            </a:r>
            <a:r>
              <a:rPr b="0" lang="en-IN" sz="2400" spc="-1" strike="noStrike">
                <a:solidFill>
                  <a:srgbClr val="000000"/>
                </a:solidFill>
                <a:latin typeface="Arial"/>
              </a:rPr>
              <a:t>. In a transaction involving two or more separate</a:t>
            </a:r>
            <a:r>
              <a:rPr b="0" lang="en-IN" sz="2400" spc="-1" strike="noStrike">
                <a:solidFill>
                  <a:srgbClr val="000000"/>
                </a:solidFill>
                <a:latin typeface="Gill Sans MT"/>
              </a:rPr>
              <a:t> </a:t>
            </a:r>
            <a:r>
              <a:rPr b="0" lang="en-IN" sz="2400" spc="-1" strike="noStrike">
                <a:solidFill>
                  <a:srgbClr val="000000"/>
                </a:solidFill>
                <a:latin typeface="Arial"/>
              </a:rPr>
              <a:t>pieces of information, either all of the pieces are committed or none are.</a:t>
            </a:r>
            <a:endParaRPr b="0" lang="en-IN" sz="2400" spc="-1" strike="noStrike">
              <a:latin typeface="Arial"/>
            </a:endParaRPr>
          </a:p>
          <a:p>
            <a:pPr>
              <a:lnSpc>
                <a:spcPct val="100000"/>
              </a:lnSpc>
            </a:pP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800" spc="-1" strike="noStrike" u="sng">
                <a:solidFill>
                  <a:srgbClr val="000000"/>
                </a:solidFill>
                <a:uFillTx/>
                <a:latin typeface="Arial"/>
              </a:rPr>
              <a:t>Consistency</a:t>
            </a:r>
            <a:r>
              <a:rPr b="0" lang="en-IN" sz="2400" spc="-1" strike="noStrike">
                <a:solidFill>
                  <a:srgbClr val="000000"/>
                </a:solidFill>
                <a:latin typeface="Arial"/>
              </a:rPr>
              <a:t>. A transaction either creates a new and valid state of data, or, if any failure occurs, returns all data to its state before the transaction was started.</a:t>
            </a:r>
            <a:endParaRPr b="0" lang="en-IN" sz="2400" spc="-1" strike="noStrike">
              <a:latin typeface="Arial"/>
            </a:endParaRPr>
          </a:p>
          <a:p>
            <a:pPr>
              <a:lnSpc>
                <a:spcPct val="100000"/>
              </a:lnSpc>
            </a:pP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800" spc="-1" strike="noStrike" u="sng">
                <a:solidFill>
                  <a:srgbClr val="000000"/>
                </a:solidFill>
                <a:uFillTx/>
                <a:latin typeface="Arial"/>
              </a:rPr>
              <a:t>Isolation</a:t>
            </a:r>
            <a:r>
              <a:rPr b="0" lang="en-IN" sz="2400" spc="-1" strike="noStrike">
                <a:solidFill>
                  <a:srgbClr val="000000"/>
                </a:solidFill>
                <a:latin typeface="Arial"/>
              </a:rPr>
              <a:t>. A transaction in process and not yet committed must remain isolated from any other transaction.</a:t>
            </a:r>
            <a:endParaRPr b="0" lang="en-IN" sz="2400" spc="-1" strike="noStrike">
              <a:latin typeface="Arial"/>
            </a:endParaRPr>
          </a:p>
          <a:p>
            <a:pPr>
              <a:lnSpc>
                <a:spcPct val="100000"/>
              </a:lnSpc>
            </a:pP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800" spc="-1" strike="noStrike" u="sng">
                <a:solidFill>
                  <a:srgbClr val="000000"/>
                </a:solidFill>
                <a:uFillTx/>
                <a:latin typeface="Arial"/>
              </a:rPr>
              <a:t>Durability</a:t>
            </a:r>
            <a:r>
              <a:rPr b="0" lang="en-IN" sz="2400" spc="-1" strike="noStrike">
                <a:solidFill>
                  <a:srgbClr val="000000"/>
                </a:solidFill>
                <a:latin typeface="Arial"/>
              </a:rPr>
              <a:t>. Committed data is saved by the system such that, even in the event of a failure and system restart, the data is available in its correct state.</a:t>
            </a:r>
            <a:endParaRPr b="0" lang="en-IN" sz="2400" spc="-1" strike="noStrike">
              <a:latin typeface="Arial"/>
            </a:endParaRPr>
          </a:p>
        </p:txBody>
      </p:sp>
      <p:sp>
        <p:nvSpPr>
          <p:cNvPr id="224" name="CustomShape 3"/>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0" lang="en-IN" sz="3600" spc="-1" strike="noStrike">
                <a:solidFill>
                  <a:srgbClr val="f2f2f2"/>
                </a:solidFill>
                <a:latin typeface="Arial"/>
              </a:rPr>
              <a:t>ACID properties of transactions</a:t>
            </a:r>
            <a:endParaRPr b="0" lang="en-IN" sz="36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The Subquery as Scalar Operand</a:t>
            </a:r>
            <a:endParaRPr b="0" lang="en-IN" sz="3200" spc="-1" strike="noStrike">
              <a:latin typeface="Arial"/>
            </a:endParaRPr>
          </a:p>
        </p:txBody>
      </p:sp>
      <p:sp>
        <p:nvSpPr>
          <p:cNvPr id="1346" name="CustomShape 2"/>
          <p:cNvSpPr/>
          <p:nvPr/>
        </p:nvSpPr>
        <p:spPr>
          <a:xfrm>
            <a:off x="76320" y="838080"/>
            <a:ext cx="8991360" cy="2284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scalar subquery is a subquery that returns </a:t>
            </a:r>
            <a:r>
              <a:rPr b="1" lang="en-IN" sz="2400" spc="-1" strike="noStrike">
                <a:solidFill>
                  <a:srgbClr val="0089a4"/>
                </a:solidFill>
                <a:latin typeface="Arial"/>
              </a:rPr>
              <a:t>exactly one column value from one row</a:t>
            </a:r>
            <a:r>
              <a:rPr b="0" lang="en-IN" sz="1800" spc="-1" strike="noStrike">
                <a:solidFill>
                  <a:srgbClr val="000000"/>
                </a:solidFill>
                <a:latin typeface="Arial"/>
              </a:rPr>
              <a:t>. A scalar subquery is a simple operand, and you can use it almost anywhere a single column value is legal.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Arial"/>
              </a:rPr>
              <a:t>If the subquery returns 0 rows then the value of scalar subquery expression is </a:t>
            </a:r>
            <a:r>
              <a:rPr b="1" lang="en-IN" sz="2000" spc="-1" strike="noStrike">
                <a:solidFill>
                  <a:srgbClr val="0089a4"/>
                </a:solidFill>
                <a:latin typeface="Arial"/>
              </a:rPr>
              <a:t>NULL</a:t>
            </a:r>
            <a:r>
              <a:rPr b="0" lang="en-IN" sz="2000" spc="-1" strike="noStrike">
                <a:solidFill>
                  <a:srgbClr val="000000"/>
                </a:solidFill>
                <a:latin typeface="Arial"/>
              </a:rPr>
              <a:t>.</a:t>
            </a:r>
            <a:endParaRPr b="0" lang="en-IN" sz="2000" spc="-1" strike="noStrike">
              <a:latin typeface="Arial"/>
            </a:endParaRPr>
          </a:p>
          <a:p>
            <a:pPr marL="285840" indent="-285480">
              <a:lnSpc>
                <a:spcPct val="150000"/>
              </a:lnSpc>
              <a:buClr>
                <a:srgbClr val="000000"/>
              </a:buClr>
              <a:buFont typeface="Arial"/>
              <a:buChar char="•"/>
            </a:pPr>
            <a:r>
              <a:rPr b="0" lang="en-IN" sz="2000" spc="-1" strike="noStrike">
                <a:solidFill>
                  <a:srgbClr val="000000"/>
                </a:solidFill>
                <a:latin typeface="Arial"/>
              </a:rPr>
              <a:t>if the subquery returns more than one row then MySQL returns an </a:t>
            </a:r>
            <a:r>
              <a:rPr b="1" lang="en-IN" sz="2000" spc="-1" strike="noStrike">
                <a:solidFill>
                  <a:srgbClr val="0089a4"/>
                </a:solidFill>
                <a:latin typeface="Arial"/>
              </a:rPr>
              <a:t>ERROR</a:t>
            </a:r>
            <a:r>
              <a:rPr b="0" lang="en-IN" sz="2000" spc="-1" strike="noStrike">
                <a:solidFill>
                  <a:srgbClr val="000000"/>
                </a:solidFill>
                <a:latin typeface="Arial"/>
              </a:rPr>
              <a:t>.</a:t>
            </a:r>
            <a:endParaRPr b="0" lang="en-IN" sz="2000" spc="-1" strike="noStrike">
              <a:latin typeface="Arial"/>
            </a:endParaRPr>
          </a:p>
        </p:txBody>
      </p:sp>
      <p:sp>
        <p:nvSpPr>
          <p:cNvPr id="1347" name="CustomShape 3"/>
          <p:cNvSpPr/>
          <p:nvPr/>
        </p:nvSpPr>
        <p:spPr>
          <a:xfrm>
            <a:off x="76320" y="3352680"/>
            <a:ext cx="8991360" cy="28335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ff0000"/>
              </a:buClr>
              <a:buFont typeface="Bookman Old Style"/>
              <a:buAutoNum type="arabicPeriod"/>
            </a:pPr>
            <a:r>
              <a:rPr b="0" lang="en-IN" sz="2000" spc="-1" strike="noStrike">
                <a:solidFill>
                  <a:srgbClr val="ff0000"/>
                </a:solidFill>
                <a:latin typeface="Arial"/>
              </a:rPr>
              <a:t>SELECT (SELECT 1, 2) ; </a:t>
            </a:r>
            <a:r>
              <a:rPr b="0" lang="en-IN" sz="2000" spc="-1" strike="noStrike">
                <a:solidFill>
                  <a:srgbClr val="92d050"/>
                </a:solidFill>
                <a:latin typeface="Arial"/>
              </a:rPr>
              <a:t>// error</a:t>
            </a:r>
            <a:endParaRPr b="0" lang="en-IN" sz="2000" spc="-1" strike="noStrike">
              <a:latin typeface="Arial"/>
            </a:endParaRPr>
          </a:p>
          <a:p>
            <a:pPr marL="343080" indent="-342720">
              <a:lnSpc>
                <a:spcPct val="150000"/>
              </a:lnSpc>
              <a:buClr>
                <a:srgbClr val="ff0000"/>
              </a:buClr>
              <a:buFont typeface="Bookman Old Style"/>
              <a:buAutoNum type="arabicPeriod"/>
            </a:pPr>
            <a:r>
              <a:rPr b="0" lang="en-IN" sz="2000" spc="-1" strike="noStrike">
                <a:solidFill>
                  <a:srgbClr val="ff0000"/>
                </a:solidFill>
                <a:latin typeface="Arial"/>
              </a:rPr>
              <a:t>SELECT (SELECT ename, sal FROM EMP);</a:t>
            </a:r>
            <a:r>
              <a:rPr b="0" lang="en-IN" sz="2000" spc="-1" strike="noStrike">
                <a:solidFill>
                  <a:srgbClr val="000000"/>
                </a:solidFill>
                <a:latin typeface="Arial"/>
              </a:rPr>
              <a:t> </a:t>
            </a:r>
            <a:r>
              <a:rPr b="0" lang="en-IN" sz="2000" spc="-1" strike="noStrike">
                <a:solidFill>
                  <a:srgbClr val="92d050"/>
                </a:solidFill>
                <a:latin typeface="Arial"/>
              </a:rPr>
              <a:t>// error</a:t>
            </a:r>
            <a:endParaRPr b="0" lang="en-IN" sz="2000" spc="-1" strike="noStrike">
              <a:latin typeface="Arial"/>
            </a:endParaRPr>
          </a:p>
          <a:p>
            <a:pPr marL="343080" indent="-342720">
              <a:lnSpc>
                <a:spcPct val="150000"/>
              </a:lnSpc>
              <a:buClr>
                <a:srgbClr val="ff0000"/>
              </a:buClr>
              <a:buFont typeface="Bookman Old Style"/>
              <a:buAutoNum type="arabicPeriod"/>
            </a:pPr>
            <a:r>
              <a:rPr b="0" lang="en-IN" sz="2000" spc="-1" strike="noStrike">
                <a:solidFill>
                  <a:srgbClr val="ff0000"/>
                </a:solidFill>
                <a:latin typeface="Arial"/>
              </a:rPr>
              <a:t>SELECT (SELECT * FROM EMP);</a:t>
            </a:r>
            <a:r>
              <a:rPr b="0" lang="en-IN" sz="2000" spc="-1" strike="noStrike">
                <a:solidFill>
                  <a:srgbClr val="000000"/>
                </a:solidFill>
                <a:latin typeface="Arial"/>
              </a:rPr>
              <a:t> </a:t>
            </a:r>
            <a:r>
              <a:rPr b="0" lang="en-IN" sz="2000" spc="-1" strike="noStrike">
                <a:solidFill>
                  <a:srgbClr val="92d050"/>
                </a:solidFill>
                <a:latin typeface="Arial"/>
              </a:rPr>
              <a:t>// error</a:t>
            </a:r>
            <a:endParaRPr b="0" lang="en-IN" sz="2000" spc="-1" strike="noStrike">
              <a:latin typeface="Arial"/>
            </a:endParaRPr>
          </a:p>
          <a:p>
            <a:pPr marL="343080" indent="-342720">
              <a:lnSpc>
                <a:spcPct val="150000"/>
              </a:lnSpc>
              <a:buClr>
                <a:srgbClr val="0077aa"/>
              </a:buClr>
              <a:buFont typeface="Bookman Old Style"/>
              <a:buAutoNum type="arabicPeriod"/>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NULL + 1</a:t>
            </a:r>
            <a:r>
              <a:rPr b="0" lang="en-IN" sz="2000" spc="-1" strike="noStrike">
                <a:solidFill>
                  <a:srgbClr val="a6a6a6"/>
                </a:solidFill>
                <a:latin typeface="Arial"/>
                <a:ea typeface="Times New Roman"/>
              </a:rPr>
              <a:t>)</a:t>
            </a:r>
            <a:r>
              <a:rPr b="0" lang="en-IN" sz="2000" spc="-1" strike="noStrike">
                <a:solidFill>
                  <a:srgbClr val="000000"/>
                </a:solidFill>
                <a:latin typeface="Arial"/>
                <a:ea typeface="Times New Roman"/>
              </a:rPr>
              <a:t>; </a:t>
            </a:r>
            <a:endParaRPr b="0" lang="en-IN" sz="2000" spc="-1" strike="noStrike">
              <a:latin typeface="Arial"/>
            </a:endParaRPr>
          </a:p>
          <a:p>
            <a:pPr marL="343080" indent="-342720">
              <a:lnSpc>
                <a:spcPct val="150000"/>
              </a:lnSpc>
              <a:buClr>
                <a:srgbClr val="0077aa"/>
              </a:buClr>
              <a:buFont typeface="Bookman Old Style"/>
              <a:buAutoNum type="arabicPeriod"/>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ENAME,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DNAME </a:t>
            </a:r>
            <a:r>
              <a:rPr b="0" lang="en-IN" sz="2000" spc="-1" strike="noStrike">
                <a:solidFill>
                  <a:srgbClr val="0077aa"/>
                </a:solidFill>
                <a:latin typeface="Arial"/>
                <a:ea typeface="Times New Roman"/>
              </a:rPr>
              <a:t>FROM </a:t>
            </a:r>
            <a:r>
              <a:rPr b="0" lang="en-IN" sz="2000" spc="-1" strike="noStrike">
                <a:solidFill>
                  <a:srgbClr val="ffc000"/>
                </a:solidFill>
                <a:latin typeface="Arial"/>
                <a:ea typeface="Times New Roman"/>
              </a:rPr>
              <a:t>DEPT</a:t>
            </a:r>
            <a:r>
              <a:rPr b="0" lang="en-IN" sz="2000" spc="-1" strike="noStrike">
                <a:solidFill>
                  <a:srgbClr val="000000"/>
                </a:solidFill>
                <a:latin typeface="Arial"/>
                <a:ea typeface="Times New Roman"/>
              </a:rPr>
              <a:t> </a:t>
            </a:r>
            <a:r>
              <a:rPr b="0" lang="en-IN" sz="2000" spc="-1" strike="noStrike">
                <a:solidFill>
                  <a:srgbClr val="0070c0"/>
                </a:solidFill>
                <a:latin typeface="Arial"/>
                <a:ea typeface="Times New Roman"/>
              </a:rPr>
              <a:t>WHERE</a:t>
            </a:r>
            <a:r>
              <a:rPr b="0" lang="en-IN" sz="2000" spc="-1" strike="noStrike">
                <a:solidFill>
                  <a:srgbClr val="dd4a68"/>
                </a:solidFill>
                <a:latin typeface="Arial"/>
                <a:ea typeface="Times New Roman"/>
              </a:rPr>
              <a:t> </a:t>
            </a:r>
            <a:r>
              <a:rPr b="0" lang="en-IN" sz="2000" spc="-1" strike="noStrike">
                <a:solidFill>
                  <a:srgbClr val="ffc000"/>
                </a:solidFill>
                <a:latin typeface="Arial"/>
                <a:ea typeface="Times New Roman"/>
              </a:rPr>
              <a:t>EMP</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DEPTNO</a:t>
            </a:r>
            <a:r>
              <a:rPr b="0" lang="en-IN" sz="2000" spc="-1" strike="noStrike">
                <a:solidFill>
                  <a:srgbClr val="dd4a68"/>
                </a:solidFill>
                <a:latin typeface="Arial"/>
                <a:ea typeface="Times New Roman"/>
              </a:rPr>
              <a:t> = </a:t>
            </a:r>
            <a:r>
              <a:rPr b="0" lang="en-IN" sz="2000" spc="-1" strike="noStrike">
                <a:solidFill>
                  <a:srgbClr val="ffc000"/>
                </a:solidFill>
                <a:latin typeface="Arial"/>
                <a:ea typeface="Times New Roman"/>
              </a:rPr>
              <a:t>DEPT</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DEPTNO</a:t>
            </a:r>
            <a:r>
              <a:rPr b="0" lang="en-IN" sz="2000" spc="-1" strike="noStrike">
                <a:solidFill>
                  <a:srgbClr val="a6a6a6"/>
                </a:solidFill>
                <a:latin typeface="Arial"/>
                <a:ea typeface="Times New Roman"/>
              </a:rPr>
              <a:t>)</a:t>
            </a:r>
            <a:r>
              <a:rPr b="0" lang="en-IN" sz="2000" spc="-1" strike="noStrike">
                <a:solidFill>
                  <a:srgbClr val="000000"/>
                </a:solidFill>
                <a:latin typeface="Arial"/>
                <a:ea typeface="Times New Roman"/>
              </a:rPr>
              <a:t>  R1 </a:t>
            </a:r>
            <a:r>
              <a:rPr b="0" lang="en-IN" sz="2000" spc="-1" strike="noStrike">
                <a:solidFill>
                  <a:srgbClr val="0077aa"/>
                </a:solidFill>
                <a:latin typeface="Arial"/>
                <a:ea typeface="Times New Roman"/>
              </a:rPr>
              <a:t>FROM </a:t>
            </a:r>
            <a:r>
              <a:rPr b="0" lang="en-IN" sz="2000" spc="-1" strike="noStrike">
                <a:solidFill>
                  <a:srgbClr val="ffc000"/>
                </a:solidFill>
                <a:latin typeface="Arial"/>
                <a:ea typeface="Times New Roman"/>
              </a:rPr>
              <a:t>EMP</a:t>
            </a:r>
            <a:r>
              <a:rPr b="0" lang="en-IN" sz="2000" spc="-1" strike="noStrike">
                <a:solidFill>
                  <a:srgbClr val="000000"/>
                </a:solidFill>
                <a:latin typeface="Arial"/>
                <a:ea typeface="Times New Roman"/>
              </a:rPr>
              <a:t> ;</a:t>
            </a:r>
            <a:endParaRPr b="0" lang="en-IN" sz="2000" spc="-1" strike="noStrike">
              <a:latin typeface="Arial"/>
            </a:endParaRPr>
          </a:p>
        </p:txBody>
      </p:sp>
    </p:spTree>
  </p:cSld>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The Subquery as Scalar Operand</a:t>
            </a:r>
            <a:endParaRPr b="0" lang="en-IN" sz="3200" spc="-1" strike="noStrike">
              <a:latin typeface="Arial"/>
            </a:endParaRPr>
          </a:p>
        </p:txBody>
      </p:sp>
      <p:sp>
        <p:nvSpPr>
          <p:cNvPr id="1349" name="CustomShape 2"/>
          <p:cNvSpPr/>
          <p:nvPr/>
        </p:nvSpPr>
        <p:spPr>
          <a:xfrm>
            <a:off x="76320" y="762120"/>
            <a:ext cx="8991360" cy="13100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Arial"/>
              <a:buChar char="•"/>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STDPRICE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PRICE </a:t>
            </a:r>
            <a:r>
              <a:rPr b="0" lang="en-IN" sz="2000" spc="-1" strike="noStrike">
                <a:solidFill>
                  <a:srgbClr val="0070c0"/>
                </a:solidFill>
                <a:latin typeface="Arial"/>
                <a:ea typeface="Times New Roman"/>
              </a:rPr>
              <a:t>WHERE</a:t>
            </a:r>
            <a:r>
              <a:rPr b="0" lang="en-IN" sz="2000" spc="-1" strike="noStrike">
                <a:solidFill>
                  <a:srgbClr val="000000"/>
                </a:solidFill>
                <a:latin typeface="Arial"/>
                <a:ea typeface="Times New Roman"/>
              </a:rPr>
              <a:t> PRODID </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 100890 AND ENDDATE IS NOT NULL</a:t>
            </a:r>
            <a:r>
              <a:rPr b="0" lang="en-IN" sz="2000" spc="-1" strike="noStrike">
                <a:solidFill>
                  <a:srgbClr val="a6a6a6"/>
                </a:solidFill>
                <a:latin typeface="Arial"/>
                <a:ea typeface="Times New Roman"/>
              </a:rPr>
              <a:t>)</a:t>
            </a:r>
            <a:r>
              <a:rPr b="0" lang="en-IN" sz="2000" spc="-1" strike="noStrike">
                <a:solidFill>
                  <a:srgbClr val="000000"/>
                </a:solidFill>
                <a:latin typeface="Arial"/>
                <a:ea typeface="Times New Roman"/>
              </a:rPr>
              <a:t> "STANDARD PRICE",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MINPRICE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PRICE </a:t>
            </a:r>
            <a:r>
              <a:rPr b="0" lang="en-IN" sz="2000" spc="-1" strike="noStrike">
                <a:solidFill>
                  <a:srgbClr val="0070c0"/>
                </a:solidFill>
                <a:latin typeface="Arial"/>
                <a:ea typeface="Times New Roman"/>
              </a:rPr>
              <a:t>WHERE</a:t>
            </a:r>
            <a:r>
              <a:rPr b="0" lang="en-IN" sz="2000" spc="-1" strike="noStrike">
                <a:solidFill>
                  <a:srgbClr val="000000"/>
                </a:solidFill>
                <a:latin typeface="Arial"/>
                <a:ea typeface="Times New Roman"/>
              </a:rPr>
              <a:t> PRODID </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 100890 AND ENDDATE IS NOT NULL</a:t>
            </a:r>
            <a:r>
              <a:rPr b="0" lang="en-IN" sz="2000" spc="-1" strike="noStrike">
                <a:solidFill>
                  <a:srgbClr val="a6a6a6"/>
                </a:solidFill>
                <a:latin typeface="Arial"/>
                <a:ea typeface="Times New Roman"/>
              </a:rPr>
              <a:t>)</a:t>
            </a:r>
            <a:r>
              <a:rPr b="0" lang="en-IN" sz="2000" spc="-1" strike="noStrike">
                <a:solidFill>
                  <a:srgbClr val="000000"/>
                </a:solidFill>
                <a:latin typeface="Arial"/>
                <a:ea typeface="Times New Roman"/>
              </a:rPr>
              <a:t> AS "MINIMUM PRICE";</a:t>
            </a:r>
            <a:endParaRPr b="0" lang="en-IN" sz="2000" spc="-1" strike="noStrike">
              <a:latin typeface="Arial"/>
            </a:endParaRPr>
          </a:p>
        </p:txBody>
      </p:sp>
      <p:pic>
        <p:nvPicPr>
          <p:cNvPr id="1350" name="Picture 5" descr=""/>
          <p:cNvPicPr/>
          <p:nvPr/>
        </p:nvPicPr>
        <p:blipFill>
          <a:blip r:embed="rId1"/>
          <a:stretch/>
        </p:blipFill>
        <p:spPr>
          <a:xfrm>
            <a:off x="228600" y="2333520"/>
            <a:ext cx="5638320" cy="942480"/>
          </a:xfrm>
          <a:prstGeom prst="rect">
            <a:avLst/>
          </a:prstGeom>
          <a:ln>
            <a:noFill/>
          </a:ln>
        </p:spPr>
      </p:pic>
      <p:sp>
        <p:nvSpPr>
          <p:cNvPr id="1351" name="CustomShape 3"/>
          <p:cNvSpPr/>
          <p:nvPr/>
        </p:nvSpPr>
        <p:spPr>
          <a:xfrm>
            <a:off x="76320" y="3629520"/>
            <a:ext cx="8991360" cy="13100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Arial"/>
              <a:buChar char="•"/>
            </a:pP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STDPRICE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PRICE </a:t>
            </a:r>
            <a:r>
              <a:rPr b="0" lang="en-IN" sz="2000" spc="-1" strike="noStrike">
                <a:solidFill>
                  <a:srgbClr val="0070c0"/>
                </a:solidFill>
                <a:latin typeface="Arial"/>
                <a:ea typeface="Times New Roman"/>
              </a:rPr>
              <a:t>WHERE</a:t>
            </a:r>
            <a:r>
              <a:rPr b="0" lang="en-IN" sz="2000" spc="-1" strike="noStrike">
                <a:solidFill>
                  <a:srgbClr val="000000"/>
                </a:solidFill>
                <a:latin typeface="Arial"/>
                <a:ea typeface="Times New Roman"/>
              </a:rPr>
              <a:t> PRODID </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 100890 AND ENDDATE IS NOT NULL</a:t>
            </a:r>
            <a:r>
              <a:rPr b="0" lang="en-IN" sz="2000" spc="-1" strike="noStrike">
                <a:solidFill>
                  <a:srgbClr val="a6a6a6"/>
                </a:solidFill>
                <a:latin typeface="Arial"/>
                <a:ea typeface="Times New Roman"/>
              </a:rPr>
              <a:t>) </a:t>
            </a:r>
            <a:r>
              <a:rPr b="0" lang="en-IN" sz="2000" spc="-1" strike="noStrike">
                <a:solidFill>
                  <a:srgbClr val="000000"/>
                </a:solidFill>
                <a:latin typeface="Arial"/>
                <a:ea typeface="Times New Roman"/>
              </a:rPr>
              <a:t>-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a:t>
            </a:r>
            <a:r>
              <a:rPr b="0" lang="en-IN" sz="2000" spc="-1" strike="noStrike">
                <a:solidFill>
                  <a:srgbClr val="000000"/>
                </a:solidFill>
                <a:latin typeface="Arial"/>
                <a:ea typeface="Times New Roman"/>
              </a:rPr>
              <a:t> MINPRICE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PRICE </a:t>
            </a:r>
            <a:r>
              <a:rPr b="0" lang="en-IN" sz="2000" spc="-1" strike="noStrike">
                <a:solidFill>
                  <a:srgbClr val="0070c0"/>
                </a:solidFill>
                <a:latin typeface="Arial"/>
                <a:ea typeface="Times New Roman"/>
              </a:rPr>
              <a:t>WHERE</a:t>
            </a:r>
            <a:r>
              <a:rPr b="0" lang="en-IN" sz="2000" spc="-1" strike="noStrike">
                <a:solidFill>
                  <a:srgbClr val="000000"/>
                </a:solidFill>
                <a:latin typeface="Arial"/>
                <a:ea typeface="Times New Roman"/>
              </a:rPr>
              <a:t> PRODID </a:t>
            </a:r>
            <a:r>
              <a:rPr b="0" lang="en-IN" sz="2000" spc="-1" strike="noStrike">
                <a:solidFill>
                  <a:srgbClr val="dd4a68"/>
                </a:solidFill>
                <a:latin typeface="Arial"/>
                <a:ea typeface="Times New Roman"/>
              </a:rPr>
              <a:t>=</a:t>
            </a:r>
            <a:r>
              <a:rPr b="0" lang="en-IN" sz="2000" spc="-1" strike="noStrike">
                <a:solidFill>
                  <a:srgbClr val="000000"/>
                </a:solidFill>
                <a:latin typeface="Arial"/>
                <a:ea typeface="Times New Roman"/>
              </a:rPr>
              <a:t> 100890 AND ENDDATE IS NOT NULL</a:t>
            </a:r>
            <a:r>
              <a:rPr b="0" lang="en-IN" sz="2000" spc="-1" strike="noStrike">
                <a:solidFill>
                  <a:srgbClr val="a6a6a6"/>
                </a:solidFill>
                <a:latin typeface="Arial"/>
                <a:ea typeface="Times New Roman"/>
              </a:rPr>
              <a:t>)</a:t>
            </a:r>
            <a:r>
              <a:rPr b="0" lang="en-IN" sz="2000" spc="-1" strike="noStrike">
                <a:solidFill>
                  <a:srgbClr val="000000"/>
                </a:solidFill>
                <a:latin typeface="Arial"/>
                <a:ea typeface="Times New Roman"/>
              </a:rPr>
              <a:t> AS "PRICE DIFFERENCE";</a:t>
            </a:r>
            <a:endParaRPr b="0" lang="en-IN" sz="2000" spc="-1" strike="noStrike">
              <a:latin typeface="Arial"/>
            </a:endParaRPr>
          </a:p>
        </p:txBody>
      </p:sp>
      <p:pic>
        <p:nvPicPr>
          <p:cNvPr id="1352" name="Picture 7" descr=""/>
          <p:cNvPicPr/>
          <p:nvPr/>
        </p:nvPicPr>
        <p:blipFill>
          <a:blip r:embed="rId2"/>
          <a:stretch/>
        </p:blipFill>
        <p:spPr>
          <a:xfrm>
            <a:off x="228600" y="5241240"/>
            <a:ext cx="4419360" cy="854280"/>
          </a:xfrm>
          <a:prstGeom prst="rect">
            <a:avLst/>
          </a:prstGeom>
          <a:ln>
            <a:noFill/>
          </a:ln>
        </p:spPr>
      </p:pic>
    </p:spTree>
  </p:cSld>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Comparisons using Subquery</a:t>
            </a:r>
            <a:endParaRPr b="0" lang="en-IN" sz="4800" spc="-1" strike="noStrike">
              <a:latin typeface="Arial"/>
            </a:endParaRPr>
          </a:p>
        </p:txBody>
      </p:sp>
    </p:spTree>
  </p:cSld>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Comparisons using Subqueries</a:t>
            </a:r>
            <a:endParaRPr b="0" lang="en-IN" sz="3200" spc="-1" strike="noStrike">
              <a:latin typeface="Arial"/>
            </a:endParaRPr>
          </a:p>
        </p:txBody>
      </p:sp>
      <p:sp>
        <p:nvSpPr>
          <p:cNvPr id="1355" name="CustomShape 2"/>
          <p:cNvSpPr/>
          <p:nvPr/>
        </p:nvSpPr>
        <p:spPr>
          <a:xfrm>
            <a:off x="76320" y="685800"/>
            <a:ext cx="8991360" cy="12790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subquery can be used before or after any of the comparison operators. The subquery can return </a:t>
            </a:r>
            <a:r>
              <a:rPr b="1" lang="en-IN" sz="2400" spc="-1" strike="noStrike">
                <a:solidFill>
                  <a:srgbClr val="0089a4"/>
                </a:solidFill>
                <a:latin typeface="Arial"/>
              </a:rPr>
              <a:t>at most one value</a:t>
            </a:r>
            <a:r>
              <a:rPr b="0" lang="en-IN" sz="1800" spc="-1" strike="noStrike">
                <a:solidFill>
                  <a:srgbClr val="000000"/>
                </a:solidFill>
                <a:latin typeface="Arial"/>
              </a:rPr>
              <a:t>. The value can be the result of an </a:t>
            </a:r>
            <a:r>
              <a:rPr b="1" lang="en-IN" sz="1800" spc="-1" strike="noStrike">
                <a:solidFill>
                  <a:srgbClr val="000000"/>
                </a:solidFill>
                <a:latin typeface="Arial"/>
              </a:rPr>
              <a:t>arithmetic expression or a column function</a:t>
            </a:r>
            <a:r>
              <a:rPr b="0" lang="en-IN" sz="1800" spc="-1" strike="noStrike">
                <a:solidFill>
                  <a:srgbClr val="000000"/>
                </a:solidFill>
                <a:latin typeface="Arial"/>
              </a:rPr>
              <a:t>. SQL then compares the value with the value on the other side of the comparison operator.</a:t>
            </a:r>
            <a:endParaRPr b="0" lang="en-IN" sz="1800" spc="-1" strike="noStrike">
              <a:latin typeface="Arial"/>
            </a:endParaRPr>
          </a:p>
        </p:txBody>
      </p:sp>
      <p:sp>
        <p:nvSpPr>
          <p:cNvPr id="1356" name="CustomShape 3"/>
          <p:cNvSpPr/>
          <p:nvPr/>
        </p:nvSpPr>
        <p:spPr>
          <a:xfrm>
            <a:off x="76320" y="1981080"/>
            <a:ext cx="8991360" cy="127836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ff0000"/>
                </a:solidFill>
                <a:latin typeface="Arial"/>
              </a:rPr>
              <a:t>SELECT * FROM EMP where deptno = (SELECT deptno FROM DEPT where deptno in (10, 20));</a:t>
            </a:r>
            <a:endParaRPr b="0" lang="en-IN" sz="1600" spc="-1" strike="noStrike">
              <a:latin typeface="Arial"/>
            </a:endParaRPr>
          </a:p>
          <a:p>
            <a:pPr>
              <a:lnSpc>
                <a:spcPct val="15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DEPTNO </a:t>
            </a:r>
            <a:r>
              <a:rPr b="0" lang="en-IN" sz="1800" spc="-1" strike="noStrike">
                <a:solidFill>
                  <a:srgbClr val="955e4b"/>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5 + 5</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5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SAL </a:t>
            </a:r>
            <a:r>
              <a:rPr b="0" lang="en-IN" sz="1800" spc="-1" strike="noStrike">
                <a:solidFill>
                  <a:srgbClr val="955e4b"/>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MAX</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SAL</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endParaRPr b="0" lang="en-IN" sz="1800" spc="-1" strike="noStrike">
              <a:latin typeface="Arial"/>
            </a:endParaRPr>
          </a:p>
        </p:txBody>
      </p:sp>
      <p:graphicFrame>
        <p:nvGraphicFramePr>
          <p:cNvPr id="1357" name="Table 4"/>
          <p:cNvGraphicFramePr/>
          <p:nvPr/>
        </p:nvGraphicFramePr>
        <p:xfrm>
          <a:off x="152280" y="3276720"/>
          <a:ext cx="8838720" cy="2966400"/>
        </p:xfrm>
        <a:graphic>
          <a:graphicData uri="http://schemas.openxmlformats.org/drawingml/2006/table">
            <a:tbl>
              <a:tblPr/>
              <a:tblGrid>
                <a:gridCol w="1676160"/>
                <a:gridCol w="7162560"/>
              </a:tblGrid>
              <a:tr h="370800">
                <a:tc gridSpan="2">
                  <a:txBody>
                    <a:bodyPr/>
                    <a:p>
                      <a:pPr>
                        <a:lnSpc>
                          <a:spcPct val="100000"/>
                        </a:lnSpc>
                      </a:pPr>
                      <a:r>
                        <a:rPr b="1" lang="en-IN" sz="1800" spc="-1" strike="noStrike">
                          <a:solidFill>
                            <a:srgbClr val="b7f7e2"/>
                          </a:solidFill>
                          <a:latin typeface="Arial"/>
                        </a:rPr>
                        <a:t>Comparison Functions and Operators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hMerge="1">
                  <a:tcPr>
                    <a:solidFill>
                      <a:srgbClr val="729fcf"/>
                    </a:solidFill>
                  </a:tcPr>
                </a:tc>
              </a:tr>
              <a:tr h="370800">
                <a:tc>
                  <a:txBody>
                    <a:bodyPr anchor="ctr"/>
                    <a:p>
                      <a:pPr>
                        <a:lnSpc>
                          <a:spcPct val="100000"/>
                        </a:lnSpc>
                      </a:pPr>
                      <a:r>
                        <a:rPr b="0" lang="en-IN" sz="1600" spc="-1" strike="noStrike">
                          <a:solidFill>
                            <a:srgbClr val="000000"/>
                          </a:solidFill>
                          <a:latin typeface="Arial"/>
                        </a:rPr>
                        <a: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Greater than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Greater than or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&lt;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Less than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&lt;=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Less than or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 &lt;&gt;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Not equal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&lt;=&gt;</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NULL-safe equal to operator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Comparisons using Subqueries</a:t>
            </a:r>
            <a:endParaRPr b="0" lang="en-IN" sz="3200" spc="-1" strike="noStrike">
              <a:latin typeface="Arial"/>
            </a:endParaRPr>
          </a:p>
        </p:txBody>
      </p:sp>
      <p:sp>
        <p:nvSpPr>
          <p:cNvPr id="1359" name="CustomShape 2"/>
          <p:cNvSpPr/>
          <p:nvPr/>
        </p:nvSpPr>
        <p:spPr>
          <a:xfrm>
            <a:off x="0" y="2895480"/>
            <a:ext cx="9143640" cy="1187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A.ACTORID, A.NAME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ACTOR</a:t>
            </a:r>
            <a:r>
              <a:rPr b="0" lang="en-IN" sz="1800" spc="-1" strike="noStrike">
                <a:solidFill>
                  <a:srgbClr val="fe1212"/>
                </a:solidFill>
                <a:latin typeface="Arial"/>
                <a:ea typeface="Times New Roman"/>
              </a:rPr>
              <a:t> </a:t>
            </a:r>
            <a:r>
              <a:rPr b="0" lang="en-IN" sz="1800" spc="-1" strike="noStrike">
                <a:solidFill>
                  <a:srgbClr val="000000"/>
                </a:solidFill>
                <a:latin typeface="Arial"/>
                <a:ea typeface="Times New Roman"/>
              </a:rPr>
              <a:t>A, ACTOR_MOVIE</a:t>
            </a:r>
            <a:r>
              <a:rPr b="0" lang="en-IN" sz="1800" spc="-1" strike="noStrike">
                <a:solidFill>
                  <a:srgbClr val="fe1212"/>
                </a:solidFill>
                <a:latin typeface="Arial"/>
                <a:ea typeface="Times New Roman"/>
              </a:rPr>
              <a:t> </a:t>
            </a:r>
            <a:r>
              <a:rPr b="0" lang="en-IN" sz="1800" spc="-1" strike="noStrike">
                <a:solidFill>
                  <a:srgbClr val="000000"/>
                </a:solidFill>
                <a:latin typeface="Arial"/>
                <a:ea typeface="Times New Roman"/>
              </a:rPr>
              <a:t>AM</a:t>
            </a:r>
            <a:r>
              <a:rPr b="0" lang="en-IN" sz="1800" spc="-1" strike="noStrike">
                <a:solidFill>
                  <a:srgbClr val="fe1212"/>
                </a:solidFill>
                <a:latin typeface="Arial"/>
                <a:ea typeface="Times New Roman"/>
              </a:rPr>
              <a:t>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A.ACTORID = AM.ACTORID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000000"/>
                </a:solidFill>
                <a:latin typeface="Arial"/>
                <a:ea typeface="Times New Roman"/>
              </a:rPr>
              <a:t> AM.ACTORID </a:t>
            </a:r>
            <a:r>
              <a:rPr b="0" lang="en-IN" sz="1800" spc="-1" strike="noStrike">
                <a:solidFill>
                  <a:srgbClr val="0077aa"/>
                </a:solidFill>
                <a:latin typeface="Arial"/>
                <a:ea typeface="Times New Roman"/>
              </a:rPr>
              <a:t>HAVING</a:t>
            </a:r>
            <a:r>
              <a:rPr b="0" lang="en-IN" sz="1800" spc="-1" strike="noStrike">
                <a:solidFill>
                  <a:srgbClr val="000000"/>
                </a:solidFill>
                <a:latin typeface="Arial"/>
                <a:ea typeface="Times New Roman"/>
              </a:rPr>
              <a:t> COUNT(*) =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MAX(R1)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COUNT(*) 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ACTOR_MOVIE </a:t>
            </a:r>
            <a:r>
              <a:rPr b="0" lang="en-IN" sz="1800" spc="-1" strike="noStrike">
                <a:solidFill>
                  <a:srgbClr val="0077aa"/>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BY</a:t>
            </a:r>
            <a:r>
              <a:rPr b="0" lang="en-IN" sz="1800" spc="-1" strike="noStrike">
                <a:solidFill>
                  <a:srgbClr val="000000"/>
                </a:solidFill>
                <a:latin typeface="Arial"/>
                <a:ea typeface="Times New Roman"/>
              </a:rPr>
              <a:t> ACTORID) M);</a:t>
            </a:r>
            <a:endParaRPr b="0" lang="en-IN" sz="1800" spc="-1" strike="noStrike">
              <a:latin typeface="Arial"/>
            </a:endParaRPr>
          </a:p>
        </p:txBody>
      </p:sp>
      <p:pic>
        <p:nvPicPr>
          <p:cNvPr id="1360" name="Picture 6" descr=""/>
          <p:cNvPicPr/>
          <p:nvPr/>
        </p:nvPicPr>
        <p:blipFill>
          <a:blip r:embed="rId1"/>
          <a:stretch/>
        </p:blipFill>
        <p:spPr>
          <a:xfrm>
            <a:off x="152280" y="4284000"/>
            <a:ext cx="3785400" cy="1659240"/>
          </a:xfrm>
          <a:prstGeom prst="rect">
            <a:avLst/>
          </a:prstGeom>
          <a:ln>
            <a:noFill/>
          </a:ln>
        </p:spPr>
      </p:pic>
      <p:grpSp>
        <p:nvGrpSpPr>
          <p:cNvPr id="1361" name="Group 3"/>
          <p:cNvGrpSpPr/>
          <p:nvPr/>
        </p:nvGrpSpPr>
        <p:grpSpPr>
          <a:xfrm>
            <a:off x="5410080" y="676080"/>
            <a:ext cx="1676160" cy="990360"/>
            <a:chOff x="5410080" y="676080"/>
            <a:chExt cx="1676160" cy="990360"/>
          </a:xfrm>
        </p:grpSpPr>
        <p:sp>
          <p:nvSpPr>
            <p:cNvPr id="1362" name="CustomShape 4"/>
            <p:cNvSpPr/>
            <p:nvPr/>
          </p:nvSpPr>
          <p:spPr>
            <a:xfrm>
              <a:off x="5410080" y="67608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363" name="CustomShape 5"/>
            <p:cNvSpPr/>
            <p:nvPr/>
          </p:nvSpPr>
          <p:spPr>
            <a:xfrm>
              <a:off x="5890680" y="938520"/>
              <a:ext cx="7146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fe1212"/>
                  </a:solidFill>
                  <a:latin typeface="Arial"/>
                </a:rPr>
                <a:t>Actor</a:t>
              </a:r>
              <a:endParaRPr b="0" lang="en-IN" sz="1800" spc="-1" strike="noStrike">
                <a:latin typeface="Arial"/>
              </a:endParaRPr>
            </a:p>
          </p:txBody>
        </p:sp>
      </p:grpSp>
      <p:grpSp>
        <p:nvGrpSpPr>
          <p:cNvPr id="1364" name="Group 6"/>
          <p:cNvGrpSpPr/>
          <p:nvPr/>
        </p:nvGrpSpPr>
        <p:grpSpPr>
          <a:xfrm>
            <a:off x="7315200" y="676080"/>
            <a:ext cx="1676160" cy="990360"/>
            <a:chOff x="7315200" y="676080"/>
            <a:chExt cx="1676160" cy="990360"/>
          </a:xfrm>
        </p:grpSpPr>
        <p:sp>
          <p:nvSpPr>
            <p:cNvPr id="1365" name="CustomShape 7"/>
            <p:cNvSpPr/>
            <p:nvPr/>
          </p:nvSpPr>
          <p:spPr>
            <a:xfrm>
              <a:off x="7315200" y="67608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366" name="CustomShape 8"/>
            <p:cNvSpPr/>
            <p:nvPr/>
          </p:nvSpPr>
          <p:spPr>
            <a:xfrm>
              <a:off x="7758720" y="938520"/>
              <a:ext cx="7891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fe1212"/>
                  </a:solidFill>
                  <a:latin typeface="Arial"/>
                </a:rPr>
                <a:t>Movie</a:t>
              </a:r>
              <a:endParaRPr b="0" lang="en-IN" sz="1800" spc="-1" strike="noStrike">
                <a:latin typeface="Arial"/>
              </a:endParaRPr>
            </a:p>
          </p:txBody>
        </p:sp>
      </p:grpSp>
      <p:grpSp>
        <p:nvGrpSpPr>
          <p:cNvPr id="1367" name="Group 9"/>
          <p:cNvGrpSpPr/>
          <p:nvPr/>
        </p:nvGrpSpPr>
        <p:grpSpPr>
          <a:xfrm>
            <a:off x="6267240" y="1716840"/>
            <a:ext cx="1828440" cy="990360"/>
            <a:chOff x="6267240" y="1716840"/>
            <a:chExt cx="1828440" cy="990360"/>
          </a:xfrm>
        </p:grpSpPr>
        <p:sp>
          <p:nvSpPr>
            <p:cNvPr id="1368" name="CustomShape 10"/>
            <p:cNvSpPr/>
            <p:nvPr/>
          </p:nvSpPr>
          <p:spPr>
            <a:xfrm>
              <a:off x="6267240" y="1716840"/>
              <a:ext cx="182844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369" name="CustomShape 11"/>
            <p:cNvSpPr/>
            <p:nvPr/>
          </p:nvSpPr>
          <p:spPr>
            <a:xfrm>
              <a:off x="6504480" y="1979280"/>
              <a:ext cx="15130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fe1212"/>
                  </a:solidFill>
                  <a:latin typeface="Arial"/>
                </a:rPr>
                <a:t>Movie _Actor</a:t>
              </a:r>
              <a:endParaRPr b="0" lang="en-IN" sz="1800" spc="-1" strike="noStrike">
                <a:latin typeface="Arial"/>
              </a:endParaRPr>
            </a:p>
          </p:txBody>
        </p:sp>
      </p:grpSp>
      <p:sp>
        <p:nvSpPr>
          <p:cNvPr id="1370" name="CustomShape 12"/>
          <p:cNvSpPr/>
          <p:nvPr/>
        </p:nvSpPr>
        <p:spPr>
          <a:xfrm>
            <a:off x="42840" y="732600"/>
            <a:ext cx="4561920" cy="1126440"/>
          </a:xfrm>
          <a:prstGeom prst="rect">
            <a:avLst/>
          </a:prstGeom>
          <a:noFill/>
          <a:ln>
            <a:noFill/>
          </a:ln>
        </p:spPr>
        <p:style>
          <a:lnRef idx="0"/>
          <a:fillRef idx="0"/>
          <a:effectRef idx="0"/>
          <a:fontRef idx="minor"/>
        </p:style>
        <p:txBody>
          <a:bodyPr lIns="90000" rIns="90000" tIns="45000" bIns="45000"/>
          <a:p>
            <a:pPr>
              <a:lnSpc>
                <a:spcPct val="100000"/>
              </a:lnSpc>
            </a:pPr>
            <a:r>
              <a:rPr b="0" lang="en-IN" sz="1700" spc="-1" strike="noStrike">
                <a:solidFill>
                  <a:srgbClr val="000000"/>
                </a:solidFill>
                <a:latin typeface="Gill Sans MT"/>
              </a:rPr>
              <a:t>movie           : (movieid, name, release_date)</a:t>
            </a:r>
            <a:endParaRPr b="0" lang="en-IN" sz="1700" spc="-1" strike="noStrike">
              <a:latin typeface="Arial"/>
            </a:endParaRPr>
          </a:p>
          <a:p>
            <a:pPr>
              <a:lnSpc>
                <a:spcPct val="100000"/>
              </a:lnSpc>
            </a:pPr>
            <a:r>
              <a:rPr b="0" lang="en-IN" sz="1700" spc="-1" strike="noStrike">
                <a:solidFill>
                  <a:srgbClr val="000000"/>
                </a:solidFill>
                <a:latin typeface="Gill Sans MT"/>
              </a:rPr>
              <a:t>actor            : (actorid, name)</a:t>
            </a:r>
            <a:endParaRPr b="0" lang="en-IN" sz="1700" spc="-1" strike="noStrike">
              <a:latin typeface="Arial"/>
            </a:endParaRPr>
          </a:p>
          <a:p>
            <a:pPr>
              <a:lnSpc>
                <a:spcPct val="100000"/>
              </a:lnSpc>
            </a:pPr>
            <a:r>
              <a:rPr b="0" lang="en-IN" sz="1700" spc="-1" strike="noStrike">
                <a:solidFill>
                  <a:srgbClr val="000000"/>
                </a:solidFill>
                <a:latin typeface="Gill Sans MT"/>
              </a:rPr>
              <a:t>actor_movie : (actorid, movieid)</a:t>
            </a:r>
            <a:endParaRPr b="0" lang="en-IN" sz="1700" spc="-1" strike="noStrike">
              <a:latin typeface="Arial"/>
            </a:endParaRPr>
          </a:p>
        </p:txBody>
      </p:sp>
    </p:spTree>
  </p:cSld>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Subquery in the FROM Clause</a:t>
            </a:r>
            <a:endParaRPr b="0" lang="en-IN" sz="4800" spc="-1" strike="noStrike">
              <a:latin typeface="Arial"/>
            </a:endParaRPr>
          </a:p>
        </p:txBody>
      </p:sp>
    </p:spTree>
  </p:cSld>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in the FROM Clause</a:t>
            </a:r>
            <a:endParaRPr b="0" lang="en-IN" sz="3200" spc="-1" strike="noStrike">
              <a:latin typeface="Arial"/>
            </a:endParaRPr>
          </a:p>
        </p:txBody>
      </p:sp>
      <p:sp>
        <p:nvSpPr>
          <p:cNvPr id="1373" name="CustomShape 2"/>
          <p:cNvSpPr/>
          <p:nvPr/>
        </p:nvSpPr>
        <p:spPr>
          <a:xfrm>
            <a:off x="76320" y="77364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Subqueries work in a SELECT statement's FROM clause.</a:t>
            </a:r>
            <a:endParaRPr b="0" lang="en-IN" sz="1800" spc="-1" strike="noStrike">
              <a:latin typeface="Arial"/>
            </a:endParaRPr>
          </a:p>
        </p:txBody>
      </p:sp>
      <p:sp>
        <p:nvSpPr>
          <p:cNvPr id="1374" name="CustomShape 3"/>
          <p:cNvSpPr/>
          <p:nvPr/>
        </p:nvSpPr>
        <p:spPr>
          <a:xfrm>
            <a:off x="76320" y="2362320"/>
            <a:ext cx="8991360" cy="29242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800" spc="-1" strike="noStrike">
                <a:solidFill>
                  <a:srgbClr val="000000"/>
                </a:solidFill>
                <a:latin typeface="Arial"/>
              </a:rPr>
              <a:t>SET @x :=0;</a:t>
            </a:r>
            <a:endParaRPr b="0" lang="en-IN" sz="1800" spc="-1" strike="noStrike">
              <a:latin typeface="Arial"/>
            </a:endParaRPr>
          </a:p>
          <a:p>
            <a:pPr>
              <a:lnSpc>
                <a:spcPct val="100000"/>
              </a:lnSpc>
            </a:pPr>
            <a:r>
              <a:rPr b="0" lang="en-IN" sz="1800" spc="-1" strike="noStrike">
                <a:solidFill>
                  <a:srgbClr val="000000"/>
                </a:solidFill>
                <a:latin typeface="Arial"/>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@x := @x + 1 as R1,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E </a:t>
            </a:r>
            <a:endParaRPr b="0" lang="en-IN" sz="1800" spc="-1" strike="noStrike">
              <a:latin typeface="Arial"/>
            </a:endParaRPr>
          </a:p>
          <a:p>
            <a:pPr>
              <a:lnSpc>
                <a:spcPct val="100000"/>
              </a:lnSpc>
            </a:pPr>
            <a:r>
              <a:rPr b="0" lang="en-IN" sz="1800" spc="-1" strike="noStrike">
                <a:solidFill>
                  <a:srgbClr val="dd4a68"/>
                </a:solidFill>
                <a:latin typeface="Arial"/>
                <a:ea typeface="Times New Roman"/>
              </a:rPr>
              <a:t>     </a:t>
            </a:r>
            <a:r>
              <a:rPr b="0" lang="en-IN" sz="1800" spc="-1" strike="noStrike">
                <a:solidFill>
                  <a:srgbClr val="dd4a68"/>
                </a:solidFill>
                <a:latin typeface="Arial"/>
                <a:ea typeface="Times New Roman"/>
              </a:rPr>
              <a:t>WHERE R1 = 5;</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@cnt := @cnt + 1 R1, mod(@cnt,2) R2, EMP.*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@cnt:=0) E</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E1 </a:t>
            </a:r>
            <a:r>
              <a:rPr b="0" lang="en-IN" sz="1800" spc="-1" strike="noStrike">
                <a:solidFill>
                  <a:srgbClr val="dd4a68"/>
                </a:solidFill>
                <a:latin typeface="Arial"/>
                <a:ea typeface="Times New Roman"/>
              </a:rPr>
              <a:t>WHERE R2 = 0;</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MIN</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R1</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JOB</a:t>
            </a:r>
            <a:r>
              <a:rPr b="0" lang="en-IN" sz="1800" spc="-1" strike="noStrike">
                <a:solidFill>
                  <a:srgbClr val="a6a6a6"/>
                </a:solidFill>
                <a:latin typeface="Arial"/>
                <a:ea typeface="Times New Roman"/>
              </a:rPr>
              <a:t>)</a:t>
            </a:r>
            <a:r>
              <a:rPr b="0" lang="en-IN" sz="1800" spc="-1" strike="noStrike">
                <a:solidFill>
                  <a:srgbClr val="dd4a68"/>
                </a:solidFill>
                <a:latin typeface="Arial"/>
                <a:ea typeface="Times New Roman"/>
              </a:rPr>
              <a:t> 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dd4a68"/>
                </a:solidFill>
                <a:latin typeface="Arial"/>
                <a:ea typeface="Times New Roman"/>
              </a:rPr>
              <a:t>GROUP BY </a:t>
            </a:r>
            <a:r>
              <a:rPr b="0" lang="en-IN" sz="1800" spc="-1" strike="noStrike">
                <a:solidFill>
                  <a:srgbClr val="000000"/>
                </a:solidFill>
                <a:latin typeface="Arial"/>
                <a:ea typeface="Times New Roman"/>
              </a:rPr>
              <a:t>JOB</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MAX</a:t>
            </a:r>
            <a:r>
              <a:rPr b="0" lang="en-IN" sz="1800" spc="-1" strike="noStrike">
                <a:solidFill>
                  <a:srgbClr val="000000"/>
                </a:solidFill>
                <a:latin typeface="Arial"/>
                <a:ea typeface="Times New Roman"/>
              </a:rPr>
              <a:t>(R1)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COUNT</a:t>
            </a:r>
            <a:r>
              <a:rPr b="0" lang="en-IN" sz="1800" spc="-1" strike="noStrike">
                <a:solidFill>
                  <a:srgbClr val="000000"/>
                </a:solidFill>
                <a:latin typeface="Arial"/>
                <a:ea typeface="Times New Roman"/>
              </a:rPr>
              <a:t>(*) R1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ACTOR_MOVIE </a:t>
            </a:r>
            <a:r>
              <a:rPr b="0" lang="en-IN" sz="1800" spc="-1" strike="noStrike">
                <a:solidFill>
                  <a:srgbClr val="dd4a68"/>
                </a:solidFill>
                <a:latin typeface="Arial"/>
                <a:ea typeface="Times New Roman"/>
              </a:rPr>
              <a:t>GROUP</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BY</a:t>
            </a:r>
            <a:r>
              <a:rPr b="0" lang="en-IN" sz="1800" spc="-1" strike="noStrike">
                <a:solidFill>
                  <a:srgbClr val="000000"/>
                </a:solidFill>
                <a:latin typeface="Arial"/>
                <a:ea typeface="Times New Roman"/>
              </a:rPr>
              <a:t> ACTORID) M</a:t>
            </a:r>
            <a:endParaRPr b="0" lang="en-IN" sz="1800" spc="-1" strike="noStrike">
              <a:latin typeface="Arial"/>
            </a:endParaRPr>
          </a:p>
        </p:txBody>
      </p:sp>
      <p:sp>
        <p:nvSpPr>
          <p:cNvPr id="1375" name="CustomShape 4"/>
          <p:cNvSpPr/>
          <p:nvPr/>
        </p:nvSpPr>
        <p:spPr>
          <a:xfrm>
            <a:off x="0" y="13320"/>
            <a:ext cx="360" cy="430560"/>
          </a:xfrm>
          <a:prstGeom prst="rect">
            <a:avLst/>
          </a:prstGeom>
          <a:solidFill>
            <a:srgbClr val="f4f7f9"/>
          </a:solidFill>
          <a:ln>
            <a:noFill/>
          </a:ln>
        </p:spPr>
        <p:style>
          <a:lnRef idx="0"/>
          <a:fillRef idx="0"/>
          <a:effectRef idx="0"/>
          <a:fontRef idx="minor"/>
        </p:style>
      </p:sp>
      <p:sp>
        <p:nvSpPr>
          <p:cNvPr id="1376" name="CustomShape 5"/>
          <p:cNvSpPr/>
          <p:nvPr/>
        </p:nvSpPr>
        <p:spPr>
          <a:xfrm>
            <a:off x="76320" y="1219320"/>
            <a:ext cx="89913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 FROM (subquery) [AS] name ... </a:t>
            </a:r>
            <a:endParaRPr b="0" lang="en-IN" sz="2000" spc="-1" strike="noStrike">
              <a:latin typeface="Arial"/>
            </a:endParaRPr>
          </a:p>
        </p:txBody>
      </p:sp>
      <p:sp>
        <p:nvSpPr>
          <p:cNvPr id="1377" name="CustomShape 6"/>
          <p:cNvSpPr/>
          <p:nvPr/>
        </p:nvSpPr>
        <p:spPr>
          <a:xfrm>
            <a:off x="108720" y="1676520"/>
            <a:ext cx="888228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Every table in a FROM clause must have a name, therefore the [AS] name clause is mandatory.</a:t>
            </a:r>
            <a:endParaRPr b="0" lang="en-IN" sz="1800" spc="-1" strike="noStrike">
              <a:latin typeface="Arial"/>
            </a:endParaRPr>
          </a:p>
        </p:txBody>
      </p:sp>
      <p:pic>
        <p:nvPicPr>
          <p:cNvPr id="1378" name="Picture 7" descr=""/>
          <p:cNvPicPr/>
          <p:nvPr/>
        </p:nvPicPr>
        <p:blipFill>
          <a:blip r:embed="rId1"/>
          <a:stretch/>
        </p:blipFill>
        <p:spPr>
          <a:xfrm>
            <a:off x="380880" y="5353200"/>
            <a:ext cx="2003400" cy="894960"/>
          </a:xfrm>
          <a:prstGeom prst="rect">
            <a:avLst/>
          </a:prstGeom>
          <a:ln>
            <a:noFill/>
          </a:ln>
        </p:spPr>
      </p:pic>
    </p:spTree>
  </p:cSld>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Subquery with IN,  ALL, ANY, or SOME</a:t>
            </a:r>
            <a:endParaRPr b="0" lang="en-IN" sz="4800" spc="-1" strike="noStrike">
              <a:latin typeface="Arial"/>
            </a:endParaRPr>
          </a:p>
        </p:txBody>
      </p:sp>
      <p:sp>
        <p:nvSpPr>
          <p:cNvPr id="1380" name="CustomShape 2"/>
          <p:cNvSpPr/>
          <p:nvPr/>
        </p:nvSpPr>
        <p:spPr>
          <a:xfrm>
            <a:off x="165240" y="147960"/>
            <a:ext cx="8826120" cy="8211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955e4b"/>
                </a:solidFill>
                <a:latin typeface="Gill Sans MT"/>
              </a:rPr>
              <a:t>When used with a subquery, the word IN is an alias for = ANY.</a:t>
            </a:r>
            <a:endParaRPr b="0" lang="en-IN" sz="2400" spc="-1" strike="noStrike">
              <a:latin typeface="Arial"/>
            </a:endParaRPr>
          </a:p>
        </p:txBody>
      </p:sp>
      <p:sp>
        <p:nvSpPr>
          <p:cNvPr id="1381" name="CustomShape 3"/>
          <p:cNvSpPr/>
          <p:nvPr/>
        </p:nvSpPr>
        <p:spPr>
          <a:xfrm>
            <a:off x="152280" y="762120"/>
            <a:ext cx="883872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955e4b"/>
                </a:solidFill>
                <a:latin typeface="Gill Sans MT"/>
              </a:rPr>
              <a:t>NOT IN is not an alias for &lt;&gt; ANY, but for &lt;&gt; ALL.</a:t>
            </a:r>
            <a:endParaRPr b="0" lang="en-IN" sz="2400" spc="-1" strike="noStrike">
              <a:latin typeface="Arial"/>
            </a:endParaRPr>
          </a:p>
        </p:txBody>
      </p:sp>
    </p:spTree>
  </p:cSld>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IN,  ALL, ANY, or SOME</a:t>
            </a:r>
            <a:endParaRPr b="0" lang="en-IN" sz="3200" spc="-1" strike="noStrike">
              <a:latin typeface="Arial"/>
            </a:endParaRPr>
          </a:p>
        </p:txBody>
      </p:sp>
      <p:sp>
        <p:nvSpPr>
          <p:cNvPr id="1383" name="CustomShape 2"/>
          <p:cNvSpPr/>
          <p:nvPr/>
        </p:nvSpPr>
        <p:spPr>
          <a:xfrm>
            <a:off x="108720" y="727920"/>
            <a:ext cx="8882280" cy="191916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i="1" lang="en-IN" sz="2000" spc="-1" strike="noStrike">
                <a:solidFill>
                  <a:srgbClr val="000000"/>
                </a:solidFill>
                <a:latin typeface="Arial"/>
              </a:rPr>
              <a:t>operand</a:t>
            </a:r>
            <a:r>
              <a:rPr b="0" lang="en-IN" sz="2000" spc="-1" strike="noStrike">
                <a:solidFill>
                  <a:srgbClr val="000000"/>
                </a:solidFill>
                <a:latin typeface="Arial"/>
              </a:rPr>
              <a:t> </a:t>
            </a:r>
            <a:r>
              <a:rPr b="0" i="1" lang="en-IN" sz="2000" spc="-1" strike="noStrike">
                <a:solidFill>
                  <a:srgbClr val="000000"/>
                </a:solidFill>
                <a:latin typeface="Arial"/>
              </a:rPr>
              <a:t>comparison_operator</a:t>
            </a:r>
            <a:r>
              <a:rPr b="0" lang="en-IN" sz="2000" spc="-1" strike="noStrike">
                <a:solidFill>
                  <a:srgbClr val="000000"/>
                </a:solidFill>
                <a:latin typeface="Arial"/>
              </a:rPr>
              <a:t> </a:t>
            </a:r>
            <a:r>
              <a:rPr b="1" lang="en-IN" sz="2000" spc="-1" strike="noStrike">
                <a:solidFill>
                  <a:srgbClr val="e0d612"/>
                </a:solidFill>
                <a:latin typeface="Arial"/>
              </a:rPr>
              <a:t>ANY</a:t>
            </a:r>
            <a:r>
              <a:rPr b="0" lang="en-IN" sz="2000" spc="-1" strike="noStrike">
                <a:solidFill>
                  <a:srgbClr val="000000"/>
                </a:solidFill>
                <a:latin typeface="Arial"/>
              </a:rPr>
              <a:t> </a:t>
            </a:r>
            <a:r>
              <a:rPr b="0" lang="en-IN" sz="2000" spc="-1" strike="noStrike">
                <a:solidFill>
                  <a:srgbClr val="999999"/>
                </a:solidFill>
                <a:latin typeface="Arial"/>
              </a:rPr>
              <a:t>(</a:t>
            </a:r>
            <a:r>
              <a:rPr b="0" i="1" lang="en-IN" sz="2000" spc="-1" strike="noStrike">
                <a:solidFill>
                  <a:srgbClr val="000000"/>
                </a:solidFill>
                <a:latin typeface="Arial"/>
              </a:rPr>
              <a:t>subquery</a:t>
            </a:r>
            <a:r>
              <a:rPr b="0" lang="en-IN" sz="2000" spc="-1" strike="noStrike">
                <a:solidFill>
                  <a:srgbClr val="999999"/>
                </a:solidFill>
                <a:latin typeface="Arial"/>
              </a:rPr>
              <a:t>)</a:t>
            </a:r>
            <a:endParaRPr b="0" lang="en-IN" sz="2000" spc="-1" strike="noStrike">
              <a:latin typeface="Arial"/>
            </a:endParaRPr>
          </a:p>
          <a:p>
            <a:pPr marL="343080" indent="-342720">
              <a:lnSpc>
                <a:spcPct val="150000"/>
              </a:lnSpc>
              <a:buClr>
                <a:srgbClr val="000000"/>
              </a:buClr>
              <a:buFont typeface="Arial"/>
              <a:buChar char="•"/>
            </a:pPr>
            <a:r>
              <a:rPr b="0" i="1" lang="en-IN" sz="2000" spc="-1" strike="noStrike">
                <a:solidFill>
                  <a:srgbClr val="000000"/>
                </a:solidFill>
                <a:latin typeface="Arial"/>
              </a:rPr>
              <a:t>operand</a:t>
            </a:r>
            <a:r>
              <a:rPr b="0" lang="en-IN" sz="2000" spc="-1" strike="noStrike">
                <a:solidFill>
                  <a:srgbClr val="000000"/>
                </a:solidFill>
                <a:latin typeface="Arial"/>
              </a:rPr>
              <a:t> </a:t>
            </a:r>
            <a:r>
              <a:rPr b="1" lang="en-IN" sz="2000" spc="-1" strike="noStrike">
                <a:solidFill>
                  <a:srgbClr val="e0d612"/>
                </a:solidFill>
                <a:latin typeface="Arial"/>
              </a:rPr>
              <a:t>IN</a:t>
            </a:r>
            <a:r>
              <a:rPr b="0" lang="en-IN" sz="2000" spc="-1" strike="noStrike">
                <a:solidFill>
                  <a:srgbClr val="000000"/>
                </a:solidFill>
                <a:latin typeface="Arial"/>
              </a:rPr>
              <a:t> </a:t>
            </a:r>
            <a:r>
              <a:rPr b="0" lang="en-IN" sz="2000" spc="-1" strike="noStrike">
                <a:solidFill>
                  <a:srgbClr val="999999"/>
                </a:solidFill>
                <a:latin typeface="Arial"/>
              </a:rPr>
              <a:t>(</a:t>
            </a:r>
            <a:r>
              <a:rPr b="0" i="1" lang="en-IN" sz="2000" spc="-1" strike="noStrike">
                <a:solidFill>
                  <a:srgbClr val="000000"/>
                </a:solidFill>
                <a:latin typeface="Arial"/>
              </a:rPr>
              <a:t>subquery</a:t>
            </a:r>
            <a:r>
              <a:rPr b="0" lang="en-IN" sz="2000" spc="-1" strike="noStrike">
                <a:solidFill>
                  <a:srgbClr val="999999"/>
                </a:solidFill>
                <a:latin typeface="Arial"/>
              </a:rPr>
              <a:t>)</a:t>
            </a:r>
            <a:r>
              <a:rPr b="0" lang="en-IN" sz="2000" spc="-1" strike="noStrike">
                <a:solidFill>
                  <a:srgbClr val="000000"/>
                </a:solidFill>
                <a:latin typeface="Arial"/>
              </a:rPr>
              <a:t> </a:t>
            </a:r>
            <a:endParaRPr b="0" lang="en-IN" sz="2000" spc="-1" strike="noStrike">
              <a:latin typeface="Arial"/>
            </a:endParaRPr>
          </a:p>
          <a:p>
            <a:pPr marL="343080" indent="-342720">
              <a:lnSpc>
                <a:spcPct val="150000"/>
              </a:lnSpc>
              <a:buClr>
                <a:srgbClr val="000000"/>
              </a:buClr>
              <a:buFont typeface="Arial"/>
              <a:buChar char="•"/>
            </a:pPr>
            <a:r>
              <a:rPr b="0" i="1" lang="en-IN" sz="2000" spc="-1" strike="noStrike">
                <a:solidFill>
                  <a:srgbClr val="000000"/>
                </a:solidFill>
                <a:latin typeface="Arial"/>
              </a:rPr>
              <a:t>operand</a:t>
            </a:r>
            <a:r>
              <a:rPr b="0" lang="en-IN" sz="2000" spc="-1" strike="noStrike">
                <a:solidFill>
                  <a:srgbClr val="000000"/>
                </a:solidFill>
                <a:latin typeface="Arial"/>
              </a:rPr>
              <a:t> </a:t>
            </a:r>
            <a:r>
              <a:rPr b="0" i="1" lang="en-IN" sz="2000" spc="-1" strike="noStrike">
                <a:solidFill>
                  <a:srgbClr val="000000"/>
                </a:solidFill>
                <a:latin typeface="Arial"/>
              </a:rPr>
              <a:t>comparison_operator</a:t>
            </a:r>
            <a:r>
              <a:rPr b="0" lang="en-IN" sz="2000" spc="-1" strike="noStrike">
                <a:solidFill>
                  <a:srgbClr val="000000"/>
                </a:solidFill>
                <a:latin typeface="Arial"/>
              </a:rPr>
              <a:t> </a:t>
            </a:r>
            <a:r>
              <a:rPr b="1" lang="en-IN" sz="2000" spc="-1" strike="noStrike">
                <a:solidFill>
                  <a:srgbClr val="e0d612"/>
                </a:solidFill>
                <a:latin typeface="Arial"/>
              </a:rPr>
              <a:t>SOME</a:t>
            </a:r>
            <a:r>
              <a:rPr b="0" lang="en-IN" sz="2000" spc="-1" strike="noStrike">
                <a:solidFill>
                  <a:srgbClr val="000000"/>
                </a:solidFill>
                <a:latin typeface="Arial"/>
              </a:rPr>
              <a:t> </a:t>
            </a:r>
            <a:r>
              <a:rPr b="0" lang="en-IN" sz="2000" spc="-1" strike="noStrike">
                <a:solidFill>
                  <a:srgbClr val="999999"/>
                </a:solidFill>
                <a:latin typeface="Arial"/>
              </a:rPr>
              <a:t>(</a:t>
            </a:r>
            <a:r>
              <a:rPr b="0" i="1" lang="en-IN" sz="2000" spc="-1" strike="noStrike">
                <a:solidFill>
                  <a:srgbClr val="000000"/>
                </a:solidFill>
                <a:latin typeface="Arial"/>
              </a:rPr>
              <a:t>subquery</a:t>
            </a:r>
            <a:r>
              <a:rPr b="0" lang="en-IN" sz="2000" spc="-1" strike="noStrike">
                <a:solidFill>
                  <a:srgbClr val="999999"/>
                </a:solidFill>
                <a:latin typeface="Arial"/>
              </a:rPr>
              <a:t>)</a:t>
            </a:r>
            <a:endParaRPr b="0" lang="en-IN" sz="2000" spc="-1" strike="noStrike">
              <a:latin typeface="Arial"/>
            </a:endParaRPr>
          </a:p>
          <a:p>
            <a:pPr marL="343080" indent="-342720">
              <a:lnSpc>
                <a:spcPct val="150000"/>
              </a:lnSpc>
              <a:buClr>
                <a:srgbClr val="000000"/>
              </a:buClr>
              <a:buFont typeface="Arial"/>
              <a:buChar char="•"/>
            </a:pPr>
            <a:r>
              <a:rPr b="0" i="1" lang="en-IN" sz="2000" spc="-1" strike="noStrike">
                <a:solidFill>
                  <a:srgbClr val="000000"/>
                </a:solidFill>
                <a:latin typeface="Arial"/>
              </a:rPr>
              <a:t>operand</a:t>
            </a:r>
            <a:r>
              <a:rPr b="0" lang="en-IN" sz="2000" spc="-1" strike="noStrike">
                <a:solidFill>
                  <a:srgbClr val="000000"/>
                </a:solidFill>
                <a:latin typeface="Arial"/>
              </a:rPr>
              <a:t> </a:t>
            </a:r>
            <a:r>
              <a:rPr b="0" i="1" lang="en-IN" sz="2000" spc="-1" strike="noStrike">
                <a:solidFill>
                  <a:srgbClr val="000000"/>
                </a:solidFill>
                <a:latin typeface="Arial"/>
              </a:rPr>
              <a:t>comparison_operator</a:t>
            </a:r>
            <a:r>
              <a:rPr b="0" lang="en-IN" sz="2000" spc="-1" strike="noStrike">
                <a:solidFill>
                  <a:srgbClr val="000000"/>
                </a:solidFill>
                <a:latin typeface="Arial"/>
              </a:rPr>
              <a:t> </a:t>
            </a:r>
            <a:r>
              <a:rPr b="1" lang="en-IN" sz="2000" spc="-1" strike="noStrike">
                <a:solidFill>
                  <a:srgbClr val="e0d612"/>
                </a:solidFill>
                <a:latin typeface="Arial"/>
              </a:rPr>
              <a:t>ALL</a:t>
            </a:r>
            <a:r>
              <a:rPr b="0" lang="en-IN" sz="2000" spc="-1" strike="noStrike">
                <a:solidFill>
                  <a:srgbClr val="000000"/>
                </a:solidFill>
                <a:latin typeface="Arial"/>
              </a:rPr>
              <a:t> </a:t>
            </a:r>
            <a:r>
              <a:rPr b="0" lang="en-IN" sz="2000" spc="-1" strike="noStrike">
                <a:solidFill>
                  <a:srgbClr val="999999"/>
                </a:solidFill>
                <a:latin typeface="Arial"/>
              </a:rPr>
              <a:t>(</a:t>
            </a:r>
            <a:r>
              <a:rPr b="0" i="1" lang="en-IN" sz="2000" spc="-1" strike="noStrike">
                <a:solidFill>
                  <a:srgbClr val="000000"/>
                </a:solidFill>
                <a:latin typeface="Arial"/>
              </a:rPr>
              <a:t>subquery</a:t>
            </a:r>
            <a:r>
              <a:rPr b="0" lang="en-IN" sz="2000" spc="-1" strike="noStrike">
                <a:solidFill>
                  <a:srgbClr val="999999"/>
                </a:solidFill>
                <a:latin typeface="Arial"/>
              </a:rPr>
              <a:t>)</a:t>
            </a:r>
            <a:endParaRPr b="0" lang="en-IN" sz="2000" spc="-1" strike="noStrike">
              <a:latin typeface="Arial"/>
            </a:endParaRPr>
          </a:p>
        </p:txBody>
      </p:sp>
      <p:sp>
        <p:nvSpPr>
          <p:cNvPr id="1384" name="CustomShape 3"/>
          <p:cNvSpPr/>
          <p:nvPr/>
        </p:nvSpPr>
        <p:spPr>
          <a:xfrm>
            <a:off x="108720" y="2743200"/>
            <a:ext cx="8882280" cy="913320"/>
          </a:xfrm>
          <a:prstGeom prst="rect">
            <a:avLst/>
          </a:prstGeom>
          <a:solidFill>
            <a:srgbClr val="e1fbf9"/>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1" lang="en-IN" sz="1800" spc="-1" strike="noStrike">
                <a:solidFill>
                  <a:srgbClr val="000000"/>
                </a:solidFill>
                <a:latin typeface="Arial"/>
              </a:rPr>
              <a:t>ANY</a:t>
            </a:r>
            <a:r>
              <a:rPr b="0" lang="en-IN" sz="1800" spc="-1" strike="noStrike">
                <a:solidFill>
                  <a:srgbClr val="000000"/>
                </a:solidFill>
                <a:latin typeface="Arial"/>
              </a:rPr>
              <a:t> keyword, which must follow a comparison operator, means return TRUE if the comparison is TRUE for ANY of the values in the column that the subquery returns.</a:t>
            </a:r>
            <a:endParaRPr b="0" lang="en-IN" sz="1800" spc="-1" strike="noStrike">
              <a:latin typeface="Arial"/>
            </a:endParaRPr>
          </a:p>
        </p:txBody>
      </p:sp>
      <p:sp>
        <p:nvSpPr>
          <p:cNvPr id="1385" name="CustomShape 4"/>
          <p:cNvSpPr/>
          <p:nvPr/>
        </p:nvSpPr>
        <p:spPr>
          <a:xfrm>
            <a:off x="132480" y="4433760"/>
            <a:ext cx="8882280" cy="639000"/>
          </a:xfrm>
          <a:prstGeom prst="rect">
            <a:avLst/>
          </a:prstGeom>
          <a:solidFill>
            <a:srgbClr val="e1fbf9"/>
          </a:solid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IN</a:t>
            </a:r>
            <a:r>
              <a:rPr b="0" lang="en-IN" sz="1800" spc="-1" strike="noStrike">
                <a:solidFill>
                  <a:srgbClr val="000000"/>
                </a:solidFill>
                <a:latin typeface="Arial"/>
              </a:rPr>
              <a:t> and </a:t>
            </a:r>
            <a:r>
              <a:rPr b="1" lang="en-IN" sz="1800" spc="-1" strike="noStrike">
                <a:solidFill>
                  <a:srgbClr val="000000"/>
                </a:solidFill>
                <a:latin typeface="Arial"/>
              </a:rPr>
              <a:t>=ANY</a:t>
            </a:r>
            <a:r>
              <a:rPr b="0" lang="en-IN" sz="1800" spc="-1" strike="noStrike">
                <a:solidFill>
                  <a:srgbClr val="000000"/>
                </a:solidFill>
                <a:latin typeface="Arial"/>
              </a:rPr>
              <a:t> are not synonyms when used with an expression list. </a:t>
            </a:r>
            <a:r>
              <a:rPr b="1" lang="en-IN" sz="1800" spc="-1" strike="noStrike">
                <a:solidFill>
                  <a:srgbClr val="000000"/>
                </a:solidFill>
                <a:latin typeface="Arial"/>
              </a:rPr>
              <a:t>IN</a:t>
            </a:r>
            <a:r>
              <a:rPr b="0" lang="en-IN" sz="1800" spc="-1" strike="noStrike">
                <a:solidFill>
                  <a:srgbClr val="000000"/>
                </a:solidFill>
                <a:latin typeface="Arial"/>
              </a:rPr>
              <a:t> can take an expression list, but </a:t>
            </a:r>
            <a:r>
              <a:rPr b="1" lang="en-IN" sz="1800" spc="-1" strike="noStrike">
                <a:solidFill>
                  <a:srgbClr val="000000"/>
                </a:solidFill>
                <a:latin typeface="Arial"/>
              </a:rPr>
              <a:t>= ANY </a:t>
            </a:r>
            <a:r>
              <a:rPr b="0" lang="en-IN" sz="1800" spc="-1" strike="noStrike">
                <a:solidFill>
                  <a:srgbClr val="000000"/>
                </a:solidFill>
                <a:latin typeface="Arial"/>
              </a:rPr>
              <a:t>cannot.</a:t>
            </a:r>
            <a:endParaRPr b="0" lang="en-IN" sz="1800" spc="-1" strike="noStrike">
              <a:latin typeface="Arial"/>
            </a:endParaRPr>
          </a:p>
        </p:txBody>
      </p:sp>
      <p:sp>
        <p:nvSpPr>
          <p:cNvPr id="1386" name="CustomShape 5"/>
          <p:cNvSpPr/>
          <p:nvPr/>
        </p:nvSpPr>
        <p:spPr>
          <a:xfrm>
            <a:off x="6095880" y="757800"/>
            <a:ext cx="2895120" cy="700200"/>
          </a:xfrm>
          <a:prstGeom prst="rect">
            <a:avLst/>
          </a:prstGeom>
          <a:solidFill>
            <a:schemeClr val="accent1">
              <a:lumMod val="75000"/>
            </a:schemeClr>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ff"/>
                </a:solidFill>
                <a:latin typeface="Arial"/>
              </a:rPr>
              <a:t>The word SOME is an alias for ANY.</a:t>
            </a:r>
            <a:endParaRPr b="0" lang="en-IN" sz="2000" spc="-1" strike="noStrike">
              <a:latin typeface="Arial"/>
            </a:endParaRPr>
          </a:p>
        </p:txBody>
      </p:sp>
      <p:sp>
        <p:nvSpPr>
          <p:cNvPr id="1387" name="CustomShape 6"/>
          <p:cNvSpPr/>
          <p:nvPr/>
        </p:nvSpPr>
        <p:spPr>
          <a:xfrm>
            <a:off x="108720" y="3722400"/>
            <a:ext cx="8882280" cy="639000"/>
          </a:xfrm>
          <a:prstGeom prst="rect">
            <a:avLst/>
          </a:prstGeom>
          <a:solidFill>
            <a:srgbClr val="e1fbf9"/>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word </a:t>
            </a:r>
            <a:r>
              <a:rPr b="1" lang="en-IN" sz="1800" spc="-1" strike="noStrike">
                <a:solidFill>
                  <a:srgbClr val="000000"/>
                </a:solidFill>
                <a:latin typeface="Arial"/>
              </a:rPr>
              <a:t>ALL</a:t>
            </a:r>
            <a:r>
              <a:rPr b="0" lang="en-IN" sz="1800" spc="-1" strike="noStrike">
                <a:solidFill>
                  <a:srgbClr val="000000"/>
                </a:solidFill>
                <a:latin typeface="Arial"/>
              </a:rPr>
              <a:t>, which must follow a comparison operator, means return TRUE if the comparison is TRUE for ALL of the values in the column that the subquery returns.</a:t>
            </a:r>
            <a:endParaRPr b="0" lang="en-IN" sz="1800" spc="-1" strike="noStrike">
              <a:latin typeface="Arial"/>
            </a:endParaRPr>
          </a:p>
        </p:txBody>
      </p:sp>
      <p:sp>
        <p:nvSpPr>
          <p:cNvPr id="1388" name="CustomShape 7"/>
          <p:cNvSpPr/>
          <p:nvPr/>
        </p:nvSpPr>
        <p:spPr>
          <a:xfrm>
            <a:off x="152280" y="5257800"/>
            <a:ext cx="886248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EMP </a:t>
            </a:r>
            <a:r>
              <a:rPr b="0" lang="en-IN" sz="2000" spc="-1" strike="noStrike">
                <a:solidFill>
                  <a:srgbClr val="0077aa"/>
                </a:solidFill>
                <a:latin typeface="Arial"/>
                <a:ea typeface="Times New Roman"/>
              </a:rPr>
              <a:t>WHERE</a:t>
            </a:r>
            <a:r>
              <a:rPr b="0" lang="en-IN" sz="2000" spc="-1" strike="noStrike">
                <a:solidFill>
                  <a:srgbClr val="000000"/>
                </a:solidFill>
                <a:latin typeface="Arial"/>
                <a:ea typeface="Times New Roman"/>
              </a:rPr>
              <a:t> DEPTNO </a:t>
            </a:r>
            <a:r>
              <a:rPr b="0" lang="en-IN" sz="2000" spc="-1" strike="noStrike">
                <a:solidFill>
                  <a:srgbClr val="955e4b"/>
                </a:solidFill>
                <a:latin typeface="Arial"/>
                <a:ea typeface="Times New Roman"/>
              </a:rPr>
              <a:t>IN</a:t>
            </a:r>
            <a:r>
              <a:rPr b="0" lang="en-IN" sz="2000" spc="-1" strike="noStrike">
                <a:solidFill>
                  <a:srgbClr val="000000"/>
                </a:solidFill>
                <a:latin typeface="Arial"/>
                <a:ea typeface="Times New Roman"/>
              </a:rPr>
              <a:t> (5+5, 10+10)</a:t>
            </a:r>
            <a:endParaRPr b="0" lang="en-IN" sz="2000" spc="-1" strike="noStrike">
              <a:latin typeface="Arial"/>
            </a:endParaRPr>
          </a:p>
        </p:txBody>
      </p:sp>
      <p:sp>
        <p:nvSpPr>
          <p:cNvPr id="1389" name="CustomShape 8"/>
          <p:cNvSpPr/>
          <p:nvPr/>
        </p:nvSpPr>
        <p:spPr>
          <a:xfrm>
            <a:off x="152280" y="577224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 </a:t>
            </a:r>
            <a:r>
              <a:rPr b="0" lang="en-IN" sz="2000" spc="-1" strike="noStrike">
                <a:solidFill>
                  <a:srgbClr val="0077aa"/>
                </a:solidFill>
                <a:latin typeface="Arial"/>
                <a:ea typeface="Times New Roman"/>
              </a:rPr>
              <a:t>FROM</a:t>
            </a:r>
            <a:r>
              <a:rPr b="0" lang="en-IN" sz="2000" spc="-1" strike="noStrike">
                <a:solidFill>
                  <a:srgbClr val="000000"/>
                </a:solidFill>
                <a:latin typeface="Arial"/>
                <a:ea typeface="Times New Roman"/>
              </a:rPr>
              <a:t> EMP </a:t>
            </a:r>
            <a:r>
              <a:rPr b="0" lang="en-IN" sz="2000" spc="-1" strike="noStrike">
                <a:solidFill>
                  <a:srgbClr val="0077aa"/>
                </a:solidFill>
                <a:latin typeface="Arial"/>
                <a:ea typeface="Times New Roman"/>
              </a:rPr>
              <a:t>WHERE</a:t>
            </a:r>
            <a:r>
              <a:rPr b="0" lang="en-IN" sz="2000" spc="-1" strike="noStrike">
                <a:solidFill>
                  <a:srgbClr val="000000"/>
                </a:solidFill>
                <a:latin typeface="Arial"/>
                <a:ea typeface="Times New Roman"/>
              </a:rPr>
              <a:t> DEPTNO </a:t>
            </a:r>
            <a:r>
              <a:rPr b="0" lang="en-IN" sz="2000" spc="-1" strike="noStrike">
                <a:solidFill>
                  <a:srgbClr val="955e4b"/>
                </a:solidFill>
                <a:latin typeface="Arial"/>
                <a:ea typeface="Times New Roman"/>
              </a:rPr>
              <a:t>=ANY</a:t>
            </a:r>
            <a:r>
              <a:rPr b="0" lang="en-IN" sz="2000" spc="-1" strike="noStrike">
                <a:solidFill>
                  <a:srgbClr val="000000"/>
                </a:solidFill>
                <a:latin typeface="Arial"/>
                <a:ea typeface="Times New Roman"/>
              </a:rPr>
              <a:t> (10, 20) </a:t>
            </a:r>
            <a:r>
              <a:rPr b="0" lang="en-IN" sz="2000" spc="-1" strike="noStrike">
                <a:solidFill>
                  <a:srgbClr val="92d050"/>
                </a:solidFill>
                <a:latin typeface="Arial"/>
                <a:ea typeface="Times New Roman"/>
              </a:rPr>
              <a:t>//error</a:t>
            </a:r>
            <a:endParaRPr b="0" lang="en-IN" sz="2000" spc="-1" strike="noStrike">
              <a:latin typeface="Arial"/>
            </a:endParaRPr>
          </a:p>
        </p:txBody>
      </p:sp>
      <p:sp>
        <p:nvSpPr>
          <p:cNvPr id="1390" name="CustomShape 9"/>
          <p:cNvSpPr/>
          <p:nvPr/>
        </p:nvSpPr>
        <p:spPr>
          <a:xfrm flipV="1" rot="10800000">
            <a:off x="7874280" y="5673600"/>
            <a:ext cx="863640" cy="719640"/>
          </a:xfrm>
          <a:prstGeom prst="bentConnector3">
            <a:avLst>
              <a:gd name="adj1" fmla="val 0"/>
            </a:avLst>
          </a:prstGeom>
          <a:noFill/>
          <a:ln w="2844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CustomShape 1"/>
          <p:cNvSpPr/>
          <p:nvPr/>
        </p:nvSpPr>
        <p:spPr>
          <a:xfrm>
            <a:off x="0" y="727920"/>
            <a:ext cx="9143640" cy="22806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 ANY (...)": The value must match one or more values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 ANY (...)": The value must not match one or more values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&gt; ANY (...)": The value must be greater than the smallest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&lt; ANY (...)": The value must be smaller than the biggest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&gt;= ANY (...)": The value must be greater than or equal to the smallest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&lt;= ANY (...)": The value must be smaller than or equal to the biggest value in the list to evaluate to TRUE.</a:t>
            </a:r>
            <a:endParaRPr b="0" lang="en-IN" sz="1600" spc="-1" strike="noStrike">
              <a:latin typeface="Arial"/>
            </a:endParaRPr>
          </a:p>
        </p:txBody>
      </p:sp>
      <p:sp>
        <p:nvSpPr>
          <p:cNvPr id="1392"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any / some</a:t>
            </a:r>
            <a:endParaRPr b="0" lang="en-IN" sz="3200" spc="-1" strike="noStrike">
              <a:latin typeface="Arial"/>
            </a:endParaRPr>
          </a:p>
        </p:txBody>
      </p:sp>
      <p:pic>
        <p:nvPicPr>
          <p:cNvPr id="1393" name="Picture 2" descr=""/>
          <p:cNvPicPr/>
          <p:nvPr/>
        </p:nvPicPr>
        <p:blipFill>
          <a:blip r:embed="rId1"/>
          <a:stretch/>
        </p:blipFill>
        <p:spPr>
          <a:xfrm>
            <a:off x="205200" y="3124080"/>
            <a:ext cx="4366440" cy="2867040"/>
          </a:xfrm>
          <a:prstGeom prst="rect">
            <a:avLst/>
          </a:prstGeom>
          <a:ln>
            <a:noFill/>
          </a:ln>
        </p:spPr>
      </p:pic>
      <p:pic>
        <p:nvPicPr>
          <p:cNvPr id="1394" name="Picture 4" descr=""/>
          <p:cNvPicPr/>
          <p:nvPr/>
        </p:nvPicPr>
        <p:blipFill>
          <a:blip r:embed="rId2"/>
          <a:stretch/>
        </p:blipFill>
        <p:spPr>
          <a:xfrm>
            <a:off x="4545360" y="3124080"/>
            <a:ext cx="4436640" cy="286884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Entity Relationship Diagram?</a:t>
            </a:r>
            <a:endParaRPr b="0" lang="en-IN" sz="4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15480" y="722160"/>
            <a:ext cx="9143640" cy="20372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 ALL (...)": The value must match all the values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 ALL (...)": The value must not match any values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&gt; ALL (...)": The value must be greater than the biggest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&lt; ALL (...)": The value must be smaller than the smallest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&gt;= ALL (...)": The value must be greater than or equal to the biggest value in the list to evaluate to TRUE.</a:t>
            </a:r>
            <a:endParaRPr b="0" lang="en-IN" sz="1600" spc="-1" strike="noStrike">
              <a:latin typeface="Arial"/>
            </a:endParaRPr>
          </a:p>
          <a:p>
            <a:pPr marL="343080" indent="-342720">
              <a:lnSpc>
                <a:spcPct val="100000"/>
              </a:lnSpc>
              <a:buClr>
                <a:srgbClr val="294349"/>
              </a:buClr>
              <a:buFont typeface="Symbol"/>
              <a:buChar char=""/>
            </a:pPr>
            <a:r>
              <a:rPr b="0" i="1" lang="en-IN" sz="1600" spc="-1" strike="noStrike">
                <a:solidFill>
                  <a:srgbClr val="294349"/>
                </a:solidFill>
                <a:latin typeface="Arial"/>
                <a:ea typeface="Times New Roman"/>
              </a:rPr>
              <a:t>"x &lt;= ALL (...)": The value must be smaller than or equal to the smallest value in the list to evaluate to TRUE.</a:t>
            </a:r>
            <a:endParaRPr b="0" lang="en-IN" sz="1600" spc="-1" strike="noStrike">
              <a:latin typeface="Arial"/>
            </a:endParaRPr>
          </a:p>
        </p:txBody>
      </p:sp>
      <p:sp>
        <p:nvSpPr>
          <p:cNvPr id="1396"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all</a:t>
            </a:r>
            <a:endParaRPr b="0" lang="en-IN" sz="3200" spc="-1" strike="noStrike">
              <a:latin typeface="Arial"/>
            </a:endParaRPr>
          </a:p>
        </p:txBody>
      </p:sp>
      <p:sp>
        <p:nvSpPr>
          <p:cNvPr id="1397" name="CustomShape 3"/>
          <p:cNvSpPr/>
          <p:nvPr/>
        </p:nvSpPr>
        <p:spPr>
          <a:xfrm>
            <a:off x="307800" y="7920"/>
            <a:ext cx="304560" cy="304560"/>
          </a:xfrm>
          <a:prstGeom prst="rect">
            <a:avLst/>
          </a:prstGeom>
          <a:noFill/>
          <a:ln>
            <a:noFill/>
          </a:ln>
        </p:spPr>
        <p:style>
          <a:lnRef idx="0"/>
          <a:fillRef idx="0"/>
          <a:effectRef idx="0"/>
          <a:fontRef idx="minor"/>
        </p:style>
      </p:sp>
      <p:sp>
        <p:nvSpPr>
          <p:cNvPr id="1398" name="CustomShape 4"/>
          <p:cNvSpPr/>
          <p:nvPr/>
        </p:nvSpPr>
        <p:spPr>
          <a:xfrm>
            <a:off x="460440" y="160200"/>
            <a:ext cx="304560" cy="304560"/>
          </a:xfrm>
          <a:prstGeom prst="rect">
            <a:avLst/>
          </a:prstGeom>
          <a:noFill/>
          <a:ln>
            <a:noFill/>
          </a:ln>
        </p:spPr>
        <p:style>
          <a:lnRef idx="0"/>
          <a:fillRef idx="0"/>
          <a:effectRef idx="0"/>
          <a:fontRef idx="minor"/>
        </p:style>
      </p:sp>
      <p:pic>
        <p:nvPicPr>
          <p:cNvPr id="1399" name="Picture 2" descr=""/>
          <p:cNvPicPr/>
          <p:nvPr/>
        </p:nvPicPr>
        <p:blipFill>
          <a:blip r:embed="rId1"/>
          <a:stretch/>
        </p:blipFill>
        <p:spPr>
          <a:xfrm>
            <a:off x="207000" y="3275640"/>
            <a:ext cx="4438440" cy="2481120"/>
          </a:xfrm>
          <a:prstGeom prst="rect">
            <a:avLst/>
          </a:prstGeom>
          <a:ln>
            <a:noFill/>
          </a:ln>
        </p:spPr>
      </p:pic>
      <p:pic>
        <p:nvPicPr>
          <p:cNvPr id="1400" name="Picture 6" descr=""/>
          <p:cNvPicPr/>
          <p:nvPr/>
        </p:nvPicPr>
        <p:blipFill>
          <a:blip r:embed="rId2"/>
          <a:stretch/>
        </p:blipFill>
        <p:spPr>
          <a:xfrm>
            <a:off x="4563000" y="3225240"/>
            <a:ext cx="4438440" cy="2582280"/>
          </a:xfrm>
          <a:prstGeom prst="rect">
            <a:avLst/>
          </a:prstGeom>
          <a:ln>
            <a:noFill/>
          </a:ln>
        </p:spPr>
      </p:pic>
    </p:spTree>
  </p:cSld>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all</a:t>
            </a:r>
            <a:endParaRPr b="0" lang="en-IN" sz="3200" spc="-1" strike="noStrike">
              <a:latin typeface="Arial"/>
            </a:endParaRPr>
          </a:p>
        </p:txBody>
      </p:sp>
      <p:grpSp>
        <p:nvGrpSpPr>
          <p:cNvPr id="1402" name="Group 2"/>
          <p:cNvGrpSpPr/>
          <p:nvPr/>
        </p:nvGrpSpPr>
        <p:grpSpPr>
          <a:xfrm>
            <a:off x="72720" y="1143000"/>
            <a:ext cx="9092160" cy="1551960"/>
            <a:chOff x="72720" y="1143000"/>
            <a:chExt cx="9092160" cy="1551960"/>
          </a:xfrm>
        </p:grpSpPr>
        <p:sp>
          <p:nvSpPr>
            <p:cNvPr id="1403" name="CustomShape 3"/>
            <p:cNvSpPr/>
            <p:nvPr/>
          </p:nvSpPr>
          <p:spPr>
            <a:xfrm>
              <a:off x="72720" y="1320840"/>
              <a:ext cx="6324120" cy="8211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955e4b"/>
                  </a:solidFill>
                  <a:latin typeface="Gill Sans MT"/>
                </a:rPr>
                <a:t>The expression is TRUE, if table T2 is empty.</a:t>
              </a:r>
              <a:endParaRPr b="0" lang="en-IN" sz="2400" spc="-1" strike="noStrike">
                <a:latin typeface="Arial"/>
              </a:endParaRPr>
            </a:p>
          </p:txBody>
        </p:sp>
        <p:sp>
          <p:nvSpPr>
            <p:cNvPr id="1404" name="CustomShape 4"/>
            <p:cNvSpPr/>
            <p:nvPr/>
          </p:nvSpPr>
          <p:spPr>
            <a:xfrm>
              <a:off x="72720" y="1994760"/>
              <a:ext cx="87627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Arial"/>
                  <a:ea typeface="Times New Roman"/>
                </a:rPr>
                <a:t> </a:t>
              </a: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a:t>
              </a:r>
              <a:r>
                <a:rPr b="0" lang="en-IN" sz="2000" spc="-1" strike="noStrike">
                  <a:solidFill>
                    <a:srgbClr val="0077aa"/>
                  </a:solidFill>
                  <a:latin typeface="Arial"/>
                  <a:ea typeface="Times New Roman"/>
                </a:rPr>
                <a:t> FROM </a:t>
              </a:r>
              <a:r>
                <a:rPr b="0" lang="en-IN" sz="2000" spc="-1" strike="noStrike">
                  <a:solidFill>
                    <a:srgbClr val="000000"/>
                  </a:solidFill>
                  <a:latin typeface="Arial"/>
                  <a:ea typeface="Times New Roman"/>
                </a:rPr>
                <a:t>EMP</a:t>
              </a:r>
              <a:r>
                <a:rPr b="0" lang="en-IN" sz="2000" spc="-1" strike="noStrike">
                  <a:solidFill>
                    <a:srgbClr val="0077aa"/>
                  </a:solidFill>
                  <a:latin typeface="Arial"/>
                  <a:ea typeface="Times New Roman"/>
                </a:rPr>
                <a:t> WHERE </a:t>
              </a:r>
              <a:r>
                <a:rPr b="0" lang="en-IN" sz="2000" spc="-1" strike="noStrike">
                  <a:solidFill>
                    <a:srgbClr val="000000"/>
                  </a:solidFill>
                  <a:latin typeface="Arial"/>
                  <a:ea typeface="Times New Roman"/>
                </a:rPr>
                <a:t>DEPTNO</a:t>
              </a:r>
              <a:r>
                <a:rPr b="0" lang="en-IN" sz="2000" spc="-1" strike="noStrike">
                  <a:solidFill>
                    <a:srgbClr val="0077aa"/>
                  </a:solidFill>
                  <a:latin typeface="Arial"/>
                  <a:ea typeface="Times New Roman"/>
                </a:rPr>
                <a:t> </a:t>
              </a:r>
              <a:r>
                <a:rPr b="0" lang="en-IN" sz="2000" spc="-1" strike="noStrike">
                  <a:solidFill>
                    <a:srgbClr val="955e4b"/>
                  </a:solidFill>
                  <a:latin typeface="Arial"/>
                  <a:ea typeface="Times New Roman"/>
                </a:rPr>
                <a:t>&gt;ALL </a:t>
              </a:r>
              <a:r>
                <a:rPr b="0" lang="en-IN" sz="2000" spc="-1" strike="noStrike">
                  <a:solidFill>
                    <a:srgbClr val="a6a6a6"/>
                  </a:solidFill>
                  <a:latin typeface="Arial"/>
                  <a:ea typeface="Times New Roman"/>
                </a:rPr>
                <a:t>(</a:t>
              </a: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C1</a:t>
              </a:r>
              <a:r>
                <a:rPr b="0" lang="en-IN" sz="2000" spc="-1" strike="noStrike">
                  <a:solidFill>
                    <a:srgbClr val="0077aa"/>
                  </a:solidFill>
                  <a:latin typeface="Arial"/>
                  <a:ea typeface="Times New Roman"/>
                </a:rPr>
                <a:t> FROM </a:t>
              </a:r>
              <a:r>
                <a:rPr b="0" lang="en-IN" sz="2000" spc="-1" strike="noStrike">
                  <a:solidFill>
                    <a:srgbClr val="000000"/>
                  </a:solidFill>
                  <a:latin typeface="Arial"/>
                  <a:ea typeface="Times New Roman"/>
                </a:rPr>
                <a:t>T2</a:t>
              </a:r>
              <a:r>
                <a:rPr b="0" lang="en-IN" sz="2000" spc="-1" strike="noStrike">
                  <a:solidFill>
                    <a:srgbClr val="a6a6a6"/>
                  </a:solidFill>
                  <a:latin typeface="Arial"/>
                  <a:ea typeface="Times New Roman"/>
                </a:rPr>
                <a:t>) </a:t>
              </a:r>
              <a:r>
                <a:rPr b="0" lang="en-IN" sz="2000" spc="-1" strike="noStrike">
                  <a:solidFill>
                    <a:srgbClr val="92d050"/>
                  </a:solidFill>
                  <a:latin typeface="Arial"/>
                  <a:ea typeface="Times New Roman"/>
                </a:rPr>
                <a:t>// This statement will return all rows from EMP table.</a:t>
              </a:r>
              <a:endParaRPr b="0" lang="en-IN" sz="2000" spc="-1" strike="noStrike">
                <a:latin typeface="Arial"/>
              </a:endParaRPr>
            </a:p>
          </p:txBody>
        </p:sp>
        <p:sp>
          <p:nvSpPr>
            <p:cNvPr id="1405" name="CustomShape 5"/>
            <p:cNvSpPr/>
            <p:nvPr/>
          </p:nvSpPr>
          <p:spPr>
            <a:xfrm flipH="1" flipV="1" rot="5400000">
              <a:off x="8084880" y="1550880"/>
              <a:ext cx="611640" cy="431640"/>
            </a:xfrm>
            <a:prstGeom prst="bentConnector3">
              <a:avLst>
                <a:gd name="adj1" fmla="val 50000"/>
              </a:avLst>
            </a:prstGeom>
            <a:noFill/>
            <a:ln w="2844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1406" name="CustomShape 6"/>
            <p:cNvSpPr/>
            <p:nvPr/>
          </p:nvSpPr>
          <p:spPr>
            <a:xfrm>
              <a:off x="7599960" y="1143000"/>
              <a:ext cx="15649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empty table</a:t>
              </a:r>
              <a:endParaRPr b="0" lang="en-IN" sz="1800" spc="-1" strike="noStrike">
                <a:latin typeface="Arial"/>
              </a:endParaRPr>
            </a:p>
          </p:txBody>
        </p:sp>
        <p:sp>
          <p:nvSpPr>
            <p:cNvPr id="1407" name="CustomShape 7"/>
            <p:cNvSpPr/>
            <p:nvPr/>
          </p:nvSpPr>
          <p:spPr>
            <a:xfrm flipV="1" rot="16200000">
              <a:off x="5017680" y="1760040"/>
              <a:ext cx="321120" cy="304560"/>
            </a:xfrm>
            <a:prstGeom prst="bentConnector3">
              <a:avLst>
                <a:gd name="adj1" fmla="val 50000"/>
              </a:avLst>
            </a:prstGeom>
            <a:noFill/>
            <a:ln w="2844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grpSp>
    </p:spTree>
  </p:cSld>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IN,  ALL, ANY, or SOME</a:t>
            </a:r>
            <a:endParaRPr b="0" lang="en-IN" sz="3200" spc="-1" strike="noStrike">
              <a:latin typeface="Arial"/>
            </a:endParaRPr>
          </a:p>
        </p:txBody>
      </p:sp>
      <p:sp>
        <p:nvSpPr>
          <p:cNvPr id="1409"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a subquery after a comparison operator, followed by the keyword IN, ALL, ANY, or SOME.</a:t>
            </a:r>
            <a:endParaRPr b="0" lang="en-IN" sz="1800" spc="-1" strike="noStrike">
              <a:latin typeface="Arial"/>
            </a:endParaRPr>
          </a:p>
        </p:txBody>
      </p:sp>
      <p:sp>
        <p:nvSpPr>
          <p:cNvPr id="1410" name="CustomShape 3"/>
          <p:cNvSpPr/>
          <p:nvPr/>
        </p:nvSpPr>
        <p:spPr>
          <a:xfrm>
            <a:off x="76320" y="1813680"/>
            <a:ext cx="8991360" cy="3107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DEPTNO </a:t>
            </a:r>
            <a:r>
              <a:rPr b="0" lang="en-IN" sz="1800" spc="-1" strike="noStrike">
                <a:solidFill>
                  <a:srgbClr val="955e4b"/>
                </a:solidFill>
                <a:latin typeface="Arial"/>
                <a:ea typeface="Times New Roman"/>
              </a:rPr>
              <a:t>IN</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DEPTNO </a:t>
            </a:r>
            <a:r>
              <a:rPr b="0" lang="en-IN" sz="1800" spc="-1" strike="noStrike">
                <a:solidFill>
                  <a:srgbClr val="955e4b"/>
                </a:solidFill>
                <a:latin typeface="Arial"/>
                <a:ea typeface="Times New Roman"/>
              </a:rPr>
              <a:t>= </a:t>
            </a:r>
            <a:r>
              <a:rPr b="0" lang="en-IN" sz="1800" spc="-1" strike="noStrike">
                <a:solidFill>
                  <a:srgbClr val="000000"/>
                </a:solidFill>
                <a:latin typeface="Arial"/>
                <a:ea typeface="Times New Roman"/>
              </a:rPr>
              <a:t>10 </a:t>
            </a:r>
            <a:r>
              <a:rPr b="0" lang="en-IN" sz="1800" spc="-1" strike="noStrike">
                <a:solidFill>
                  <a:srgbClr val="0077aa"/>
                </a:solidFill>
                <a:latin typeface="Arial"/>
                <a:ea typeface="Times New Roman"/>
              </a:rPr>
              <a:t>or</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DEPTNO </a:t>
            </a:r>
            <a:r>
              <a:rPr b="0" lang="en-IN" sz="1800" spc="-1" strike="noStrike">
                <a:solidFill>
                  <a:srgbClr val="955e4b"/>
                </a:solidFill>
                <a:latin typeface="Arial"/>
                <a:ea typeface="Times New Roman"/>
              </a:rPr>
              <a:t>= </a:t>
            </a:r>
            <a:r>
              <a:rPr b="0" lang="en-IN" sz="1800" spc="-1" strike="noStrike">
                <a:solidFill>
                  <a:srgbClr val="000000"/>
                </a:solidFill>
                <a:latin typeface="Arial"/>
                <a:ea typeface="Times New Roman"/>
              </a:rPr>
              <a:t>20</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SAL </a:t>
            </a:r>
            <a:r>
              <a:rPr b="0" lang="en-IN" sz="1800" spc="-1" strike="noStrike">
                <a:solidFill>
                  <a:srgbClr val="955e4b"/>
                </a:solidFill>
                <a:latin typeface="Arial"/>
                <a:ea typeface="Times New Roman"/>
              </a:rPr>
              <a:t>&gt;ALL</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'ADAMS'</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or</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'TURNER'</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SAL </a:t>
            </a:r>
            <a:r>
              <a:rPr b="0" lang="en-IN" sz="1800" spc="-1" strike="noStrike">
                <a:solidFill>
                  <a:srgbClr val="955e4b"/>
                </a:solidFill>
                <a:latin typeface="Arial"/>
                <a:ea typeface="Times New Roman"/>
              </a:rPr>
              <a:t>&gt;ANY</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'ADAMS'</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or</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'TURNER'</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SAL </a:t>
            </a:r>
            <a:r>
              <a:rPr b="0" lang="en-IN" sz="1800" spc="-1" strike="noStrike">
                <a:solidFill>
                  <a:srgbClr val="955e4b"/>
                </a:solidFill>
                <a:latin typeface="Arial"/>
                <a:ea typeface="Times New Roman"/>
              </a:rPr>
              <a:t>&gt;SOME</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SAL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'ADAMS'</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or</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ENAME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'TURNER'</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Tree>
  </p:cSld>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Row Subquery</a:t>
            </a:r>
            <a:endParaRPr b="0" lang="en-IN" sz="4800" spc="-1" strike="noStrike">
              <a:latin typeface="Arial"/>
            </a:endParaRPr>
          </a:p>
        </p:txBody>
      </p:sp>
    </p:spTree>
  </p:cSld>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Row Subqueries</a:t>
            </a:r>
            <a:endParaRPr b="0" lang="en-IN" sz="3200" spc="-1" strike="noStrike">
              <a:latin typeface="Arial"/>
            </a:endParaRPr>
          </a:p>
        </p:txBody>
      </p:sp>
      <p:sp>
        <p:nvSpPr>
          <p:cNvPr id="1413"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Scalar or column Subqueries return a single value or a column of values. A row subquery is a subquery variant that returns a single row and can thus return more than one column value. You can use = , &gt;, &lt;, &gt;=, &lt;=, &lt;&gt;, !=, &lt;=&gt;</a:t>
            </a:r>
            <a:endParaRPr b="0" lang="en-IN" sz="1800" spc="-1" strike="noStrike">
              <a:latin typeface="Arial"/>
            </a:endParaRPr>
          </a:p>
        </p:txBody>
      </p:sp>
      <p:sp>
        <p:nvSpPr>
          <p:cNvPr id="1414" name="CustomShape 3"/>
          <p:cNvSpPr/>
          <p:nvPr/>
        </p:nvSpPr>
        <p:spPr>
          <a:xfrm>
            <a:off x="76320" y="1981080"/>
            <a:ext cx="8991360" cy="146196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ff0000"/>
              </a:buClr>
              <a:buFont typeface="Bookman Old Style"/>
              <a:buAutoNum type="arabicPeriod"/>
            </a:pPr>
            <a:r>
              <a:rPr b="0" lang="en-IN" sz="1800" spc="-1" strike="noStrike">
                <a:solidFill>
                  <a:srgbClr val="ff0000"/>
                </a:solidFill>
                <a:latin typeface="Arial"/>
              </a:rPr>
              <a:t>SELECT * from EMP where deptno, 1 = (SELECT deptno, 1 from DEPT where deptno=10);</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1" lang="en-IN" sz="1800" spc="-1" strike="noStrike">
                <a:solidFill>
                  <a:srgbClr val="e0d612"/>
                </a:solidFill>
                <a:latin typeface="Arial"/>
                <a:ea typeface="Times New Roman"/>
              </a:rPr>
              <a:t>ROW</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(DEPTNO, 1</a:t>
            </a:r>
            <a:r>
              <a:rPr b="0" lang="en-IN" sz="1800" spc="-1" strike="noStrike">
                <a:solidFill>
                  <a:srgbClr val="955e4b"/>
                </a:solidFill>
                <a:latin typeface="Arial"/>
                <a:ea typeface="Times New Roman"/>
              </a:rPr>
              <a:t>) =</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DEPT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DEPTNO </a:t>
            </a:r>
            <a:r>
              <a:rPr b="0" lang="en-IN" sz="1800" spc="-1" strike="noStrike">
                <a:solidFill>
                  <a:srgbClr val="955e4b"/>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92d050"/>
                </a:solidFill>
                <a:latin typeface="Arial"/>
                <a:ea typeface="Times New Roman"/>
              </a:rPr>
              <a:t>10</a:t>
            </a:r>
            <a:r>
              <a:rPr b="0" lang="en-IN" sz="1800" spc="-1" strike="noStrike">
                <a:solidFill>
                  <a:srgbClr val="000000"/>
                </a:solidFill>
                <a:latin typeface="Arial"/>
                <a:ea typeface="Times New Roman"/>
              </a:rPr>
              <a:t>);</a:t>
            </a:r>
            <a:endParaRPr b="0" lang="en-IN" sz="1800" spc="-1" strike="noStrike">
              <a:latin typeface="Arial"/>
            </a:endParaRPr>
          </a:p>
        </p:txBody>
      </p:sp>
    </p:spTree>
  </p:cSld>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Subquery with EXISTS or NOT EXISTS</a:t>
            </a:r>
            <a:endParaRPr b="0" lang="en-IN" sz="4800" spc="-1" strike="noStrike">
              <a:latin typeface="Arial"/>
            </a:endParaRPr>
          </a:p>
        </p:txBody>
      </p:sp>
    </p:spTree>
  </p:cSld>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Subqueries with EXISTS or NOT EXISTS</a:t>
            </a:r>
            <a:endParaRPr b="0" lang="en-IN" sz="3200" spc="-1" strike="noStrike">
              <a:latin typeface="Arial"/>
            </a:endParaRPr>
          </a:p>
        </p:txBody>
      </p:sp>
      <p:sp>
        <p:nvSpPr>
          <p:cNvPr id="1417"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EXISTS operator tests for the existence of rows in the results set of the subquery. If a subquery row value is found, EXISTS subquery is TRUE and in this case NOT EXISTS subquery is FALSE.</a:t>
            </a:r>
            <a:endParaRPr b="0" lang="en-IN" sz="1800" spc="-1" strike="noStrike">
              <a:latin typeface="Arial"/>
            </a:endParaRPr>
          </a:p>
        </p:txBody>
      </p:sp>
      <p:sp>
        <p:nvSpPr>
          <p:cNvPr id="1418" name="CustomShape 3"/>
          <p:cNvSpPr/>
          <p:nvPr/>
        </p:nvSpPr>
        <p:spPr>
          <a:xfrm>
            <a:off x="76320" y="2027880"/>
            <a:ext cx="8991360" cy="31078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DEPT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EMP.DEPTNO</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DEPT.DEPTNO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NOT</a:t>
            </a:r>
            <a:r>
              <a:rPr b="1"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DEPTNO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EMP.DEPTNO</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DEPT.DEPTNO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M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E.MGR</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M.EMPNO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Bookman Old Style"/>
              <a:buAutoNum type="arabicPeriod"/>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M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NOT</a:t>
            </a:r>
            <a:r>
              <a:rPr b="1"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E.MGR</a:t>
            </a:r>
            <a:r>
              <a:rPr b="0" lang="en-IN" sz="1800" spc="-1" strike="noStrike">
                <a:solidFill>
                  <a:srgbClr val="dd4a68"/>
                </a:solidFill>
                <a:latin typeface="Arial"/>
                <a:ea typeface="Times New Roman"/>
              </a:rPr>
              <a:t> </a:t>
            </a:r>
            <a:r>
              <a:rPr b="0" lang="en-IN" sz="1800" spc="-1" strike="noStrike">
                <a:solidFill>
                  <a:srgbClr val="955e4b"/>
                </a:solidFill>
                <a:latin typeface="Arial"/>
                <a:ea typeface="Times New Roman"/>
              </a:rPr>
              <a:t>=</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M.EMPNO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Tree>
  </p:cSld>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Correlated Subquery</a:t>
            </a:r>
            <a:endParaRPr b="0" lang="en-IN" sz="4800" spc="-1" strike="noStrike">
              <a:latin typeface="Arial"/>
            </a:endParaRPr>
          </a:p>
        </p:txBody>
      </p:sp>
    </p:spTree>
  </p:cSld>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2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Correlated Subqueries</a:t>
            </a:r>
            <a:endParaRPr b="0" lang="en-IN" sz="3200" spc="-1" strike="noStrike">
              <a:latin typeface="Arial"/>
            </a:endParaRPr>
          </a:p>
        </p:txBody>
      </p:sp>
      <p:sp>
        <p:nvSpPr>
          <p:cNvPr id="1421"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correlated subquery (</a:t>
            </a:r>
            <a:r>
              <a:rPr b="1" lang="en-IN" sz="1800" spc="-1" strike="noStrike">
                <a:solidFill>
                  <a:srgbClr val="000000"/>
                </a:solidFill>
                <a:latin typeface="Arial"/>
              </a:rPr>
              <a:t>also known as a synchronized subquery</a:t>
            </a:r>
            <a:r>
              <a:rPr b="0" lang="en-IN" sz="1800" spc="-1" strike="noStrike">
                <a:solidFill>
                  <a:srgbClr val="000000"/>
                </a:solidFill>
                <a:latin typeface="Arial"/>
              </a:rPr>
              <a:t>) is a subquery that uses values from the outer query. The subquery is evaluated once for each row processed by the outer query.</a:t>
            </a:r>
            <a:endParaRPr b="0" lang="en-IN" sz="1800" spc="-1" strike="noStrike">
              <a:latin typeface="Arial"/>
            </a:endParaRPr>
          </a:p>
        </p:txBody>
      </p:sp>
      <p:sp>
        <p:nvSpPr>
          <p:cNvPr id="1422" name="CustomShape 3"/>
          <p:cNvSpPr/>
          <p:nvPr/>
        </p:nvSpPr>
        <p:spPr>
          <a:xfrm>
            <a:off x="76320" y="1841400"/>
            <a:ext cx="8991360" cy="398340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a:rPr>
              <a:t>Following query find all employees who earn more than the average salary in their department.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E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SAL </a:t>
            </a:r>
            <a:r>
              <a:rPr b="0" lang="en-IN" sz="1600" spc="-1" strike="noStrike">
                <a:solidFill>
                  <a:srgbClr val="955e4b"/>
                </a:solidFill>
                <a:latin typeface="Arial"/>
                <a:ea typeface="Times New Roman"/>
              </a:rPr>
              <a:t>&gt;</a:t>
            </a:r>
            <a:r>
              <a:rPr b="0"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c74c49"/>
                </a:solidFill>
                <a:latin typeface="Arial"/>
                <a:ea typeface="Times New Roman"/>
              </a:rPr>
              <a:t>AVG</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E.DEPTNO</a:t>
            </a:r>
            <a:r>
              <a:rPr b="0" lang="en-IN" sz="1600" spc="-1" strike="noStrike">
                <a:solidFill>
                  <a:srgbClr val="dd4a68"/>
                </a:solidFill>
                <a:latin typeface="Arial"/>
                <a:ea typeface="Times New Roman"/>
              </a:rPr>
              <a:t> </a:t>
            </a:r>
            <a:r>
              <a:rPr b="0" lang="en-IN" sz="1600" spc="-1" strike="noStrike">
                <a:solidFill>
                  <a:srgbClr val="955e4b"/>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EMP.DEPTNO</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ORDER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BY</a:t>
            </a:r>
            <a:r>
              <a:rPr b="0" lang="en-IN" sz="1600" spc="-1" strike="noStrike">
                <a:solidFill>
                  <a:srgbClr val="000000"/>
                </a:solidFill>
                <a:latin typeface="Arial"/>
                <a:ea typeface="Times New Roman"/>
              </a:rPr>
              <a:t> DEPTNO;</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ENAME, SAL, JOB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SAL </a:t>
            </a:r>
            <a:r>
              <a:rPr b="0" lang="en-IN" sz="1600" spc="-1" strike="noStrike">
                <a:solidFill>
                  <a:srgbClr val="955e4b"/>
                </a:solidFill>
                <a:latin typeface="Arial"/>
                <a:ea typeface="Times New Roman"/>
              </a:rPr>
              <a:t>&gt;</a:t>
            </a:r>
            <a:r>
              <a:rPr b="0"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c74c49"/>
                </a:solidFill>
                <a:latin typeface="Arial"/>
                <a:ea typeface="Times New Roman"/>
              </a:rPr>
              <a:t>AVG</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E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E.JOB</a:t>
            </a:r>
            <a:r>
              <a:rPr b="0" lang="en-IN" sz="1600" spc="-1" strike="noStrike">
                <a:solidFill>
                  <a:srgbClr val="dd4a68"/>
                </a:solidFill>
                <a:latin typeface="Arial"/>
                <a:ea typeface="Times New Roman"/>
              </a:rPr>
              <a:t> </a:t>
            </a:r>
            <a:r>
              <a:rPr b="0" lang="en-IN" sz="1600" spc="-1" strike="noStrike">
                <a:solidFill>
                  <a:srgbClr val="955e4b"/>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EMP.JOB</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JOB, </a:t>
            </a:r>
            <a:r>
              <a:rPr b="0" lang="en-IN" sz="1600" spc="-1" strike="noStrike">
                <a:solidFill>
                  <a:srgbClr val="c74c49"/>
                </a:solidFill>
                <a:latin typeface="Arial"/>
                <a:ea typeface="Times New Roman"/>
              </a:rPr>
              <a:t>MAX</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SAL </a:t>
            </a:r>
            <a:r>
              <a:rPr b="0" lang="en-IN" sz="1600" spc="-1" strike="noStrike">
                <a:solidFill>
                  <a:srgbClr val="955e4b"/>
                </a:solidFill>
                <a:latin typeface="Arial"/>
                <a:ea typeface="Times New Roman"/>
              </a:rPr>
              <a:t>&lt;</a:t>
            </a:r>
            <a:r>
              <a:rPr b="0"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c74c49"/>
                </a:solidFill>
                <a:latin typeface="Arial"/>
                <a:ea typeface="Times New Roman"/>
              </a:rPr>
              <a:t>MAX</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SAL</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E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EMP.JOB</a:t>
            </a:r>
            <a:r>
              <a:rPr b="0" lang="en-IN" sz="1600" spc="-1" strike="noStrike">
                <a:solidFill>
                  <a:srgbClr val="dd4a68"/>
                </a:solidFill>
                <a:latin typeface="Arial"/>
                <a:ea typeface="Times New Roman"/>
              </a:rPr>
              <a:t> </a:t>
            </a:r>
            <a:r>
              <a:rPr b="0" lang="en-IN" sz="1600" spc="-1" strike="noStrike">
                <a:solidFill>
                  <a:srgbClr val="955e4b"/>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E.JOB</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GROUP</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BY</a:t>
            </a:r>
            <a:r>
              <a:rPr b="0" lang="en-IN" sz="1600" spc="-1" strike="noStrike">
                <a:solidFill>
                  <a:srgbClr val="000000"/>
                </a:solidFill>
                <a:latin typeface="Arial"/>
                <a:ea typeface="Times New Roman"/>
              </a:rPr>
              <a:t> E.JOB</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GROUP BY JOB;</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DISTINCTROW DEPTNO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a:t>
            </a:r>
            <a:r>
              <a:rPr b="1" lang="en-IN" sz="1600" spc="-1" strike="noStrike">
                <a:solidFill>
                  <a:srgbClr val="e0d612"/>
                </a:solidFill>
                <a:latin typeface="Arial"/>
                <a:ea typeface="Times New Roman"/>
              </a:rPr>
              <a:t>EXISTS</a:t>
            </a:r>
            <a:r>
              <a:rPr b="1"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DEPTNO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EMP.DEPTNO</a:t>
            </a:r>
            <a:r>
              <a:rPr b="0" lang="en-IN" sz="1600" spc="-1" strike="noStrike">
                <a:solidFill>
                  <a:srgbClr val="dd4a68"/>
                </a:solidFill>
                <a:latin typeface="Arial"/>
                <a:ea typeface="Times New Roman"/>
              </a:rPr>
              <a:t> </a:t>
            </a:r>
            <a:r>
              <a:rPr b="0" lang="en-IN" sz="1600" spc="-1" strike="noStrike">
                <a:solidFill>
                  <a:srgbClr val="955e4b"/>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DEPT.DEPTNO</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(Intersect)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DISTINCTROW DEPTNO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a:t>
            </a:r>
            <a:r>
              <a:rPr b="1" lang="en-IN" sz="1600" spc="-1" strike="noStrike">
                <a:solidFill>
                  <a:srgbClr val="e0d612"/>
                </a:solidFill>
                <a:latin typeface="Arial"/>
                <a:ea typeface="Times New Roman"/>
              </a:rPr>
              <a:t>NOT</a:t>
            </a:r>
            <a:r>
              <a:rPr b="1" lang="en-IN" sz="1600" spc="-1" strike="noStrike">
                <a:solidFill>
                  <a:srgbClr val="000000"/>
                </a:solidFill>
                <a:latin typeface="Arial"/>
                <a:ea typeface="Times New Roman"/>
              </a:rPr>
              <a:t> </a:t>
            </a:r>
            <a:r>
              <a:rPr b="1" lang="en-IN" sz="1600" spc="-1" strike="noStrike">
                <a:solidFill>
                  <a:srgbClr val="e0d612"/>
                </a:solidFill>
                <a:latin typeface="Arial"/>
                <a:ea typeface="Times New Roman"/>
              </a:rPr>
              <a:t>EXISTS</a:t>
            </a:r>
            <a:r>
              <a:rPr b="1" lang="en-IN" sz="1600" spc="-1" strike="noStrike">
                <a:solidFill>
                  <a:srgbClr val="000000"/>
                </a:solidFill>
                <a:latin typeface="Arial"/>
                <a:ea typeface="Times New Roman"/>
              </a:rPr>
              <a:t> </a:t>
            </a:r>
            <a:r>
              <a:rPr b="0" lang="en-IN" sz="1600" spc="-1" strike="noStrike">
                <a:solidFill>
                  <a:srgbClr val="a6a6a6"/>
                </a:solidFill>
                <a:latin typeface="Arial"/>
                <a:ea typeface="Times New Roman"/>
              </a:rPr>
              <a:t>(</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DEPTNO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EMP </a:t>
            </a:r>
            <a:r>
              <a:rPr b="0" lang="en-IN" sz="1600" spc="-1" strike="noStrike">
                <a:solidFill>
                  <a:srgbClr val="0077aa"/>
                </a:solidFill>
                <a:latin typeface="Arial"/>
                <a:ea typeface="Times New Roman"/>
              </a:rPr>
              <a:t>WHERE</a:t>
            </a:r>
            <a:r>
              <a:rPr b="0" lang="en-IN" sz="1600" spc="-1" strike="noStrike">
                <a:solidFill>
                  <a:srgbClr val="000000"/>
                </a:solidFill>
                <a:latin typeface="Arial"/>
                <a:ea typeface="Times New Roman"/>
              </a:rPr>
              <a:t> EMP.DEPTNO</a:t>
            </a:r>
            <a:r>
              <a:rPr b="0" lang="en-IN" sz="1600" spc="-1" strike="noStrike">
                <a:solidFill>
                  <a:srgbClr val="dd4a68"/>
                </a:solidFill>
                <a:latin typeface="Arial"/>
                <a:ea typeface="Times New Roman"/>
              </a:rPr>
              <a:t> </a:t>
            </a:r>
            <a:r>
              <a:rPr b="0" lang="en-IN" sz="1600" spc="-1" strike="noStrike">
                <a:solidFill>
                  <a:srgbClr val="955e4b"/>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DEPT.DEPTNO</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JOINS</a:t>
            </a:r>
            <a:endParaRPr b="0" lang="en-IN" sz="48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0" lang="en-US" sz="3200" spc="-1" strike="noStrike">
                <a:solidFill>
                  <a:srgbClr val="464653"/>
                </a:solidFill>
                <a:latin typeface="Arial"/>
              </a:rPr>
              <a:t>Entity Relationship Diagram (ER Diagram)</a:t>
            </a:r>
            <a:endParaRPr b="0" lang="en-US" sz="3200" spc="-1" strike="noStrike">
              <a:solidFill>
                <a:srgbClr val="000000"/>
              </a:solidFill>
              <a:latin typeface="Gill Sans MT"/>
            </a:endParaRPr>
          </a:p>
        </p:txBody>
      </p:sp>
      <p:sp>
        <p:nvSpPr>
          <p:cNvPr id="227" name="CustomShape 2"/>
          <p:cNvSpPr/>
          <p:nvPr/>
        </p:nvSpPr>
        <p:spPr>
          <a:xfrm>
            <a:off x="228600" y="2307960"/>
            <a:ext cx="8686440" cy="945360"/>
          </a:xfrm>
          <a:prstGeom prst="rect">
            <a:avLst/>
          </a:prstGeom>
          <a:solidFill>
            <a:schemeClr val="bg1"/>
          </a:solidFill>
          <a:ln w="9360">
            <a:noFill/>
          </a:ln>
        </p:spPr>
        <p:style>
          <a:lnRef idx="0"/>
          <a:fillRef idx="0"/>
          <a:effectRef idx="0"/>
          <a:fontRef idx="minor"/>
        </p:style>
        <p:txBody>
          <a:bodyPr anchor="ctr"/>
          <a:p>
            <a:pPr algn="ctr">
              <a:lnSpc>
                <a:spcPct val="100000"/>
              </a:lnSpc>
            </a:pPr>
            <a:r>
              <a:rPr b="0" lang="en-IN" sz="2400" spc="-1" strike="noStrike">
                <a:solidFill>
                  <a:srgbClr val="000000"/>
                </a:solidFill>
                <a:latin typeface="Arial"/>
              </a:rPr>
              <a:t>Use E-R model to get a high-level graphical view to describe the </a:t>
            </a:r>
            <a:r>
              <a:rPr b="1" lang="en-IN" sz="3200" spc="-1" strike="noStrike">
                <a:solidFill>
                  <a:srgbClr val="000000"/>
                </a:solidFill>
                <a:latin typeface="Arial"/>
              </a:rPr>
              <a:t>"</a:t>
            </a:r>
            <a:r>
              <a:rPr b="1" lang="en-IN" sz="3200" spc="-1" strike="noStrike">
                <a:solidFill>
                  <a:srgbClr val="c00000"/>
                </a:solidFill>
                <a:latin typeface="Arial"/>
              </a:rPr>
              <a:t>ENTITIES</a:t>
            </a:r>
            <a:r>
              <a:rPr b="1" lang="en-IN" sz="3200" spc="-1" strike="noStrike">
                <a:solidFill>
                  <a:srgbClr val="000000"/>
                </a:solidFill>
                <a:latin typeface="Arial"/>
              </a:rPr>
              <a:t>" </a:t>
            </a:r>
            <a:r>
              <a:rPr b="0" lang="en-IN" sz="2400" spc="-1" strike="noStrike">
                <a:solidFill>
                  <a:srgbClr val="000000"/>
                </a:solidFill>
                <a:latin typeface="Arial"/>
              </a:rPr>
              <a:t>and</a:t>
            </a:r>
            <a:r>
              <a:rPr b="0" lang="en-IN" sz="3200" spc="-1" strike="noStrike">
                <a:solidFill>
                  <a:srgbClr val="000000"/>
                </a:solidFill>
                <a:latin typeface="Arial"/>
              </a:rPr>
              <a:t> </a:t>
            </a:r>
            <a:r>
              <a:rPr b="0" lang="en-IN" sz="2400" spc="-1" strike="noStrike">
                <a:solidFill>
                  <a:srgbClr val="000000"/>
                </a:solidFill>
                <a:latin typeface="Arial"/>
              </a:rPr>
              <a:t>their</a:t>
            </a:r>
            <a:r>
              <a:rPr b="0" lang="en-IN" sz="3200" spc="-1" strike="noStrike">
                <a:solidFill>
                  <a:srgbClr val="000000"/>
                </a:solidFill>
                <a:latin typeface="Arial"/>
              </a:rPr>
              <a:t> </a:t>
            </a:r>
            <a:r>
              <a:rPr b="1" lang="en-IN" sz="3200" spc="-1" strike="noStrike">
                <a:solidFill>
                  <a:srgbClr val="000000"/>
                </a:solidFill>
                <a:latin typeface="Arial"/>
              </a:rPr>
              <a:t>"</a:t>
            </a:r>
            <a:r>
              <a:rPr b="1" lang="en-IN" sz="3200" spc="-1" strike="noStrike">
                <a:solidFill>
                  <a:srgbClr val="c00000"/>
                </a:solidFill>
                <a:latin typeface="Arial"/>
              </a:rPr>
              <a:t>RELATIONSHIP</a:t>
            </a:r>
            <a:r>
              <a:rPr b="1" lang="en-IN" sz="3200" spc="-1" strike="noStrike">
                <a:solidFill>
                  <a:srgbClr val="000000"/>
                </a:solidFill>
                <a:latin typeface="Arial"/>
              </a:rPr>
              <a:t>"</a:t>
            </a:r>
            <a:endParaRPr b="0" lang="en-IN" sz="32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CustomShape 1"/>
          <p:cNvSpPr/>
          <p:nvPr/>
        </p:nvSpPr>
        <p:spPr>
          <a:xfrm>
            <a:off x="152280" y="762120"/>
            <a:ext cx="8838720" cy="3352320"/>
          </a:xfrm>
          <a:prstGeom prst="rect">
            <a:avLst/>
          </a:prstGeom>
          <a:solidFill>
            <a:schemeClr val="bg1"/>
          </a:solidFill>
          <a:ln>
            <a:noFill/>
          </a:ln>
        </p:spPr>
        <p:style>
          <a:lnRef idx="0"/>
          <a:fillRef idx="0"/>
          <a:effectRef idx="0"/>
          <a:fontRef idx="minor"/>
        </p:style>
        <p:txBody>
          <a:bodyPr lIns="90000" rIns="90000" tIns="45000" bIns="45000"/>
          <a:p>
            <a:pPr algn="ctr">
              <a:lnSpc>
                <a:spcPct val="100000"/>
              </a:lnSpc>
            </a:pPr>
            <a:endParaRPr b="0" lang="en-IN" sz="1800" spc="-1" strike="noStrike">
              <a:latin typeface="Arial"/>
            </a:endParaRPr>
          </a:p>
          <a:p>
            <a:pPr algn="ctr">
              <a:lnSpc>
                <a:spcPct val="100000"/>
              </a:lnSpc>
            </a:pPr>
            <a:r>
              <a:rPr b="1" lang="en-IN" sz="3600" spc="-1" strike="noStrike">
                <a:solidFill>
                  <a:srgbClr val="000000"/>
                </a:solidFill>
                <a:latin typeface="Arial"/>
              </a:rPr>
              <a:t>JOINS</a:t>
            </a:r>
            <a:r>
              <a:rPr b="0" lang="en-IN" sz="2800" spc="-1" strike="noStrike">
                <a:solidFill>
                  <a:srgbClr val="000000"/>
                </a:solidFill>
                <a:latin typeface="Arial"/>
              </a:rPr>
              <a:t> are used to </a:t>
            </a:r>
            <a:r>
              <a:rPr b="1" lang="en-IN" sz="3600" spc="-1" strike="noStrike">
                <a:solidFill>
                  <a:srgbClr val="000000"/>
                </a:solidFill>
                <a:latin typeface="Arial"/>
              </a:rPr>
              <a:t>retrieve data from multiple tables</a:t>
            </a:r>
            <a:r>
              <a:rPr b="0" lang="en-IN" sz="2800" spc="-1" strike="noStrike">
                <a:solidFill>
                  <a:srgbClr val="000000"/>
                </a:solidFill>
                <a:latin typeface="Arial"/>
              </a:rPr>
              <a:t>.</a:t>
            </a:r>
            <a:endParaRPr b="0" lang="en-IN" sz="2800" spc="-1" strike="noStrike">
              <a:latin typeface="Arial"/>
            </a:endParaRPr>
          </a:p>
          <a:p>
            <a:pPr algn="ctr">
              <a:lnSpc>
                <a:spcPct val="100000"/>
              </a:lnSpc>
            </a:pPr>
            <a:endParaRPr b="0" lang="en-IN" sz="2800" spc="-1" strike="noStrike">
              <a:latin typeface="Arial"/>
            </a:endParaRPr>
          </a:p>
          <a:p>
            <a:pPr algn="ctr">
              <a:lnSpc>
                <a:spcPct val="100000"/>
              </a:lnSpc>
            </a:pPr>
            <a:r>
              <a:rPr b="1" lang="en-IN" sz="3600" spc="-1" strike="noStrike">
                <a:solidFill>
                  <a:srgbClr val="000000"/>
                </a:solidFill>
                <a:latin typeface="Arial"/>
              </a:rPr>
              <a:t>JOIN</a:t>
            </a:r>
            <a:r>
              <a:rPr b="0" lang="en-IN" sz="2800" spc="-1" strike="noStrike">
                <a:solidFill>
                  <a:srgbClr val="000000"/>
                </a:solidFill>
                <a:latin typeface="Arial"/>
              </a:rPr>
              <a:t> is performed whenever </a:t>
            </a:r>
            <a:r>
              <a:rPr b="1" lang="en-IN" sz="2800" spc="-1" strike="noStrike">
                <a:solidFill>
                  <a:srgbClr val="000000"/>
                </a:solidFill>
                <a:latin typeface="Arial"/>
              </a:rPr>
              <a:t>two or more tables </a:t>
            </a:r>
            <a:r>
              <a:rPr b="0" lang="en-IN" sz="2800" spc="-1" strike="noStrike">
                <a:solidFill>
                  <a:srgbClr val="000000"/>
                </a:solidFill>
                <a:latin typeface="Arial"/>
              </a:rPr>
              <a:t>are joined in a SQL statement.</a:t>
            </a:r>
            <a:endParaRPr b="0" lang="en-IN" sz="2800" spc="-1" strike="noStrike">
              <a:latin typeface="Arial"/>
            </a:endParaRPr>
          </a:p>
        </p:txBody>
      </p:sp>
      <p:sp>
        <p:nvSpPr>
          <p:cNvPr id="1425"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a:t>
            </a:r>
            <a:endParaRPr b="0" lang="en-IN" sz="3200" spc="-1" strike="noStrike">
              <a:latin typeface="Arial"/>
            </a:endParaRPr>
          </a:p>
        </p:txBody>
      </p:sp>
    </p:spTree>
  </p:cSld>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a:t>
            </a:r>
            <a:endParaRPr b="0" lang="en-IN" sz="3200" spc="-1" strike="noStrike">
              <a:latin typeface="Arial"/>
            </a:endParaRPr>
          </a:p>
        </p:txBody>
      </p:sp>
      <p:sp>
        <p:nvSpPr>
          <p:cNvPr id="1427" name="CustomShape 2"/>
          <p:cNvSpPr/>
          <p:nvPr/>
        </p:nvSpPr>
        <p:spPr>
          <a:xfrm>
            <a:off x="152280" y="838080"/>
            <a:ext cx="8838720" cy="34444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5e74"/>
              </a:buClr>
              <a:buFont typeface="Arial"/>
              <a:buChar char="•"/>
            </a:pPr>
            <a:r>
              <a:rPr b="0" lang="en-IN" sz="2000" spc="-1" strike="noStrike">
                <a:solidFill>
                  <a:srgbClr val="005e74"/>
                </a:solidFill>
                <a:latin typeface="Arial"/>
              </a:rPr>
              <a:t>Cartesian or Product Join </a:t>
            </a:r>
            <a:r>
              <a:rPr b="0" lang="en-IN" sz="2000" spc="-1" strike="noStrike">
                <a:solidFill>
                  <a:srgbClr val="005e74"/>
                </a:solidFill>
                <a:latin typeface="Gill Sans MT"/>
              </a:rPr>
              <a:t>– </a:t>
            </a:r>
            <a:r>
              <a:rPr b="0" lang="en-IN" sz="2000" spc="-1" strike="noStrike">
                <a:solidFill>
                  <a:srgbClr val="005e74"/>
                </a:solidFill>
                <a:latin typeface="Arial"/>
              </a:rPr>
              <a:t>Cross Join</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5e74"/>
              </a:buClr>
              <a:buFont typeface="Arial"/>
              <a:buChar char="•"/>
            </a:pPr>
            <a:r>
              <a:rPr b="0" lang="en-IN" sz="2000" spc="-1" strike="noStrike">
                <a:solidFill>
                  <a:srgbClr val="005e74"/>
                </a:solidFill>
                <a:latin typeface="Gill Sans MT"/>
              </a:rPr>
              <a:t>Equijoin – Inner Join</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5e74"/>
              </a:buClr>
              <a:buFont typeface="Arial"/>
              <a:buChar char="•"/>
            </a:pPr>
            <a:r>
              <a:rPr b="0" lang="en-IN" sz="2000" spc="-1" strike="noStrike">
                <a:solidFill>
                  <a:srgbClr val="005e74"/>
                </a:solidFill>
                <a:latin typeface="Arial"/>
              </a:rPr>
              <a:t>Natural Join</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5e74"/>
              </a:buClr>
              <a:buFont typeface="Arial"/>
              <a:buChar char="•"/>
            </a:pPr>
            <a:r>
              <a:rPr b="0" lang="en-IN" sz="2000" spc="-1" strike="noStrike">
                <a:solidFill>
                  <a:srgbClr val="005e74"/>
                </a:solidFill>
                <a:latin typeface="Arial"/>
              </a:rPr>
              <a:t>Simple Join</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5e74"/>
              </a:buClr>
              <a:buFont typeface="Arial"/>
              <a:buChar char="•"/>
            </a:pPr>
            <a:r>
              <a:rPr b="0" lang="en-IN" sz="2000" spc="-1" strike="noStrike">
                <a:solidFill>
                  <a:srgbClr val="005e74"/>
                </a:solidFill>
                <a:latin typeface="Arial"/>
              </a:rPr>
              <a:t>Outer Join </a:t>
            </a:r>
            <a:r>
              <a:rPr b="0" lang="en-IN" sz="2000" spc="-1" strike="noStrike">
                <a:solidFill>
                  <a:srgbClr val="005e74"/>
                </a:solidFill>
                <a:latin typeface="Gill Sans MT"/>
              </a:rPr>
              <a:t>– Right Outer Join, Left Outer Join</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5e74"/>
              </a:buClr>
              <a:buFont typeface="Arial"/>
              <a:buChar char="•"/>
            </a:pPr>
            <a:r>
              <a:rPr b="0" lang="en-IN" sz="2000" spc="-1" strike="noStrike">
                <a:solidFill>
                  <a:srgbClr val="005e74"/>
                </a:solidFill>
                <a:latin typeface="Arial"/>
              </a:rPr>
              <a:t>Self Join</a:t>
            </a:r>
            <a:endParaRPr b="0" lang="en-IN" sz="2000" spc="-1" strike="noStrike">
              <a:latin typeface="Arial"/>
            </a:endParaRPr>
          </a:p>
        </p:txBody>
      </p:sp>
    </p:spTree>
  </p:cSld>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Cartesian or Product JOIN</a:t>
            </a:r>
            <a:endParaRPr b="0" lang="en-IN" sz="4800" spc="-1" strike="noStrike">
              <a:latin typeface="Arial"/>
            </a:endParaRPr>
          </a:p>
        </p:txBody>
      </p:sp>
      <p:sp>
        <p:nvSpPr>
          <p:cNvPr id="1429" name="CustomShape 2"/>
          <p:cNvSpPr/>
          <p:nvPr/>
        </p:nvSpPr>
        <p:spPr>
          <a:xfrm>
            <a:off x="1214280" y="3283920"/>
            <a:ext cx="6857640" cy="191916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528693"/>
                </a:solidFill>
                <a:latin typeface="Gill Sans MT"/>
              </a:rPr>
              <a:t>Cartesian/Product means</a:t>
            </a:r>
            <a:r>
              <a:rPr b="0" lang="en-IN" sz="2000" spc="-1" strike="noStrike">
                <a:solidFill>
                  <a:srgbClr val="528693"/>
                </a:solidFill>
                <a:latin typeface="Gill Sans MT"/>
              </a:rPr>
              <a:t> Number of Rows present in Table 1 Multiplied by Number of Rows present in Table 2.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e01e1e"/>
                </a:solidFill>
                <a:latin typeface="Gill Sans MT"/>
              </a:rPr>
              <a:t>TIP</a:t>
            </a:r>
            <a:r>
              <a:rPr b="0" lang="en-IN" sz="2000" spc="-1" strike="noStrike">
                <a:solidFill>
                  <a:srgbClr val="528693"/>
                </a:solidFill>
                <a:latin typeface="Gill Sans MT"/>
              </a:rPr>
              <a:t>: </a:t>
            </a:r>
            <a:r>
              <a:rPr b="1" lang="en-IN" sz="2000" spc="-1" strike="noStrike">
                <a:solidFill>
                  <a:srgbClr val="528693"/>
                </a:solidFill>
                <a:latin typeface="Gill Sans MT"/>
              </a:rPr>
              <a:t>Cross Join in MySQL</a:t>
            </a:r>
            <a:r>
              <a:rPr b="0" lang="en-IN" sz="2000" spc="-1" strike="noStrike">
                <a:solidFill>
                  <a:srgbClr val="528693"/>
                </a:solidFill>
                <a:latin typeface="Gill Sans MT"/>
              </a:rPr>
              <a:t> does not require any common column to </a:t>
            </a:r>
            <a:r>
              <a:rPr b="1" lang="en-IN" sz="2000" spc="-1" strike="noStrike">
                <a:solidFill>
                  <a:srgbClr val="528693"/>
                </a:solidFill>
                <a:latin typeface="Gill Sans MT"/>
              </a:rPr>
              <a:t>join</a:t>
            </a:r>
            <a:r>
              <a:rPr b="0" lang="en-IN" sz="2000" spc="-1" strike="noStrike">
                <a:solidFill>
                  <a:srgbClr val="528693"/>
                </a:solidFill>
                <a:latin typeface="Gill Sans MT"/>
              </a:rPr>
              <a:t> two table.</a:t>
            </a:r>
            <a:endParaRPr b="0" lang="en-IN" sz="2000" spc="-1" strike="noStrike">
              <a:latin typeface="Arial"/>
            </a:endParaRPr>
          </a:p>
        </p:txBody>
      </p:sp>
    </p:spTree>
  </p:cSld>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Cartesian or Product</a:t>
            </a:r>
            <a:endParaRPr b="0" lang="en-IN" sz="3200" spc="-1" strike="noStrike">
              <a:latin typeface="Arial"/>
            </a:endParaRPr>
          </a:p>
        </p:txBody>
      </p:sp>
      <p:sp>
        <p:nvSpPr>
          <p:cNvPr id="1431" name="CustomShape 2"/>
          <p:cNvSpPr/>
          <p:nvPr/>
        </p:nvSpPr>
        <p:spPr>
          <a:xfrm>
            <a:off x="76320" y="68580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Cartesian or Product joins are joins without a join condition. Each row of one table is combined with each row of another table. The result is referred to as a Cartesian product.</a:t>
            </a:r>
            <a:endParaRPr b="0" lang="en-IN" sz="1800" spc="-1" strike="noStrike">
              <a:latin typeface="Arial"/>
            </a:endParaRPr>
          </a:p>
        </p:txBody>
      </p:sp>
      <p:sp>
        <p:nvSpPr>
          <p:cNvPr id="1432" name="CustomShape 3"/>
          <p:cNvSpPr/>
          <p:nvPr/>
        </p:nvSpPr>
        <p:spPr>
          <a:xfrm>
            <a:off x="76320" y="1600200"/>
            <a:ext cx="899136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&lt;table_references&gt;</a:t>
            </a:r>
            <a:endParaRPr b="0" lang="en-IN" sz="2000" spc="-1" strike="noStrike">
              <a:latin typeface="Arial"/>
            </a:endParaRPr>
          </a:p>
        </p:txBody>
      </p:sp>
      <p:pic>
        <p:nvPicPr>
          <p:cNvPr id="1433" name="Picture 25" descr=""/>
          <p:cNvPicPr/>
          <p:nvPr/>
        </p:nvPicPr>
        <p:blipFill>
          <a:blip r:embed="rId1"/>
          <a:stretch/>
        </p:blipFill>
        <p:spPr>
          <a:xfrm>
            <a:off x="10800" y="2586960"/>
            <a:ext cx="9132840" cy="1979640"/>
          </a:xfrm>
          <a:prstGeom prst="rect">
            <a:avLst/>
          </a:prstGeom>
          <a:ln>
            <a:noFill/>
          </a:ln>
        </p:spPr>
      </p:pic>
    </p:spTree>
  </p:cSld>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Cartesian or Product</a:t>
            </a:r>
            <a:endParaRPr b="0" lang="en-IN" sz="3200" spc="-1" strike="noStrike">
              <a:latin typeface="Arial"/>
            </a:endParaRPr>
          </a:p>
        </p:txBody>
      </p:sp>
      <p:sp>
        <p:nvSpPr>
          <p:cNvPr id="1435" name="CustomShape 2"/>
          <p:cNvSpPr/>
          <p:nvPr/>
        </p:nvSpPr>
        <p:spPr>
          <a:xfrm>
            <a:off x="76320" y="68580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Cartesian or Product joins are joins without a join condition. Each row of one table is combined with each row of another table. The result is referred to as a Cartesian product.</a:t>
            </a:r>
            <a:endParaRPr b="0" lang="en-IN" sz="1800" spc="-1" strike="noStrike">
              <a:latin typeface="Arial"/>
            </a:endParaRPr>
          </a:p>
        </p:txBody>
      </p:sp>
      <p:sp>
        <p:nvSpPr>
          <p:cNvPr id="1436" name="CustomShape 3"/>
          <p:cNvSpPr/>
          <p:nvPr/>
        </p:nvSpPr>
        <p:spPr>
          <a:xfrm>
            <a:off x="76320" y="1523880"/>
            <a:ext cx="899136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&lt;table_references&gt;</a:t>
            </a:r>
            <a:endParaRPr b="0" lang="en-IN" sz="2000" spc="-1" strike="noStrike">
              <a:latin typeface="Arial"/>
            </a:endParaRPr>
          </a:p>
        </p:txBody>
      </p:sp>
      <p:sp>
        <p:nvSpPr>
          <p:cNvPr id="1437" name="CustomShape 4"/>
          <p:cNvSpPr/>
          <p:nvPr/>
        </p:nvSpPr>
        <p:spPr>
          <a:xfrm>
            <a:off x="162360" y="1981080"/>
            <a:ext cx="8818920" cy="1035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MENUCARD, SOFTDRINK;</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M.NAME, S.NAME, M.RATE, S.RATE, M.RATE + S.RATE AS "TOTAL"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MENUCARD M, SOFTDRINK S;</a:t>
            </a:r>
            <a:endParaRPr b="0" lang="en-IN" sz="1800" spc="-1" strike="noStrike">
              <a:latin typeface="Arial"/>
            </a:endParaRPr>
          </a:p>
        </p:txBody>
      </p:sp>
      <p:pic>
        <p:nvPicPr>
          <p:cNvPr id="1438" name="Picture 12" descr=""/>
          <p:cNvPicPr/>
          <p:nvPr/>
        </p:nvPicPr>
        <p:blipFill>
          <a:blip r:embed="rId1"/>
          <a:stretch/>
        </p:blipFill>
        <p:spPr>
          <a:xfrm>
            <a:off x="76320" y="3124080"/>
            <a:ext cx="4145040" cy="3184920"/>
          </a:xfrm>
          <a:prstGeom prst="rect">
            <a:avLst/>
          </a:prstGeom>
          <a:ln>
            <a:noFill/>
          </a:ln>
        </p:spPr>
      </p:pic>
      <p:pic>
        <p:nvPicPr>
          <p:cNvPr id="1439" name="Picture 13" descr=""/>
          <p:cNvPicPr/>
          <p:nvPr/>
        </p:nvPicPr>
        <p:blipFill>
          <a:blip r:embed="rId2"/>
          <a:stretch/>
        </p:blipFill>
        <p:spPr>
          <a:xfrm>
            <a:off x="4724280" y="3098880"/>
            <a:ext cx="3962160" cy="3321000"/>
          </a:xfrm>
          <a:prstGeom prst="rect">
            <a:avLst/>
          </a:prstGeom>
          <a:ln>
            <a:noFill/>
          </a:ln>
        </p:spPr>
      </p:pic>
    </p:spTree>
  </p:cSld>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Cartesian or Product</a:t>
            </a:r>
            <a:endParaRPr b="0" lang="en-IN" sz="3200" spc="-1" strike="noStrike">
              <a:latin typeface="Arial"/>
            </a:endParaRPr>
          </a:p>
        </p:txBody>
      </p:sp>
      <p:pic>
        <p:nvPicPr>
          <p:cNvPr id="1441" name="Picture 5" descr=""/>
          <p:cNvPicPr/>
          <p:nvPr/>
        </p:nvPicPr>
        <p:blipFill>
          <a:blip r:embed="rId1"/>
          <a:stretch/>
        </p:blipFill>
        <p:spPr>
          <a:xfrm>
            <a:off x="0" y="0"/>
            <a:ext cx="3395880" cy="574560"/>
          </a:xfrm>
          <a:prstGeom prst="rect">
            <a:avLst/>
          </a:prstGeom>
          <a:ln>
            <a:noFill/>
          </a:ln>
        </p:spPr>
      </p:pic>
      <p:sp>
        <p:nvSpPr>
          <p:cNvPr id="1442" name="CustomShape 2"/>
          <p:cNvSpPr/>
          <p:nvPr/>
        </p:nvSpPr>
        <p:spPr>
          <a:xfrm>
            <a:off x="162360" y="838080"/>
            <a:ext cx="8818920" cy="639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NAME, COUNT(*) "TOTAL EMPLOYEES", RATE * COUNT(*) "TOTAL COST"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N2EMPLOYEE, SOFTDRINK GROUP BY NAME;</a:t>
            </a:r>
            <a:endParaRPr b="0" lang="en-IN" sz="1800" spc="-1" strike="noStrike">
              <a:latin typeface="Arial"/>
            </a:endParaRPr>
          </a:p>
        </p:txBody>
      </p:sp>
      <p:pic>
        <p:nvPicPr>
          <p:cNvPr id="1443" name="Picture 10" descr=""/>
          <p:cNvPicPr/>
          <p:nvPr/>
        </p:nvPicPr>
        <p:blipFill>
          <a:blip r:embed="rId2"/>
          <a:stretch/>
        </p:blipFill>
        <p:spPr>
          <a:xfrm>
            <a:off x="209520" y="1600200"/>
            <a:ext cx="6619320" cy="1758960"/>
          </a:xfrm>
          <a:prstGeom prst="rect">
            <a:avLst/>
          </a:prstGeom>
          <a:ln>
            <a:noFill/>
          </a:ln>
        </p:spPr>
      </p:pic>
      <p:sp>
        <p:nvSpPr>
          <p:cNvPr id="1444" name="CustomShape 3"/>
          <p:cNvSpPr/>
          <p:nvPr/>
        </p:nvSpPr>
        <p:spPr>
          <a:xfrm>
            <a:off x="209520" y="3505320"/>
            <a:ext cx="862920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NAME, TYPE, COST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BOOK, AVAILABLEIN;</a:t>
            </a:r>
            <a:endParaRPr b="0" lang="en-IN" sz="1800" spc="-1" strike="noStrike">
              <a:latin typeface="Arial"/>
            </a:endParaRPr>
          </a:p>
        </p:txBody>
      </p:sp>
      <p:pic>
        <p:nvPicPr>
          <p:cNvPr id="1445" name="Picture 4" descr=""/>
          <p:cNvPicPr/>
          <p:nvPr/>
        </p:nvPicPr>
        <p:blipFill>
          <a:blip r:embed="rId3"/>
          <a:stretch/>
        </p:blipFill>
        <p:spPr>
          <a:xfrm>
            <a:off x="224640" y="3954240"/>
            <a:ext cx="3356640" cy="2674800"/>
          </a:xfrm>
          <a:prstGeom prst="rect">
            <a:avLst/>
          </a:prstGeom>
          <a:ln>
            <a:noFill/>
          </a:ln>
        </p:spPr>
      </p:pic>
    </p:spTree>
  </p:cSld>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Cross Join</a:t>
            </a:r>
            <a:endParaRPr b="0" lang="en-IN" sz="3200" spc="-1" strike="noStrike">
              <a:latin typeface="Arial"/>
            </a:endParaRPr>
          </a:p>
        </p:txBody>
      </p:sp>
      <p:sp>
        <p:nvSpPr>
          <p:cNvPr id="1447" name="CustomShape 2"/>
          <p:cNvSpPr/>
          <p:nvPr/>
        </p:nvSpPr>
        <p:spPr>
          <a:xfrm>
            <a:off x="76320" y="621360"/>
            <a:ext cx="899136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endParaRPr b="0" lang="en-IN" sz="1800" spc="-1" strike="noStrike">
              <a:latin typeface="Arial"/>
            </a:endParaRPr>
          </a:p>
        </p:txBody>
      </p:sp>
      <p:sp>
        <p:nvSpPr>
          <p:cNvPr id="1448" name="CustomShape 3"/>
          <p:cNvSpPr/>
          <p:nvPr/>
        </p:nvSpPr>
        <p:spPr>
          <a:xfrm>
            <a:off x="76320" y="1917000"/>
            <a:ext cx="90673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CROSS JOIN &lt;table_references&gt;</a:t>
            </a:r>
            <a:endParaRPr b="0" lang="en-IN" sz="2000" spc="-1" strike="noStrike">
              <a:latin typeface="Arial"/>
            </a:endParaRPr>
          </a:p>
        </p:txBody>
      </p:sp>
      <p:sp>
        <p:nvSpPr>
          <p:cNvPr id="1449" name="CustomShape 4"/>
          <p:cNvSpPr/>
          <p:nvPr/>
        </p:nvSpPr>
        <p:spPr>
          <a:xfrm>
            <a:off x="127800" y="2666880"/>
            <a:ext cx="6099480" cy="36468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BOOK</a:t>
            </a:r>
            <a:r>
              <a:rPr b="0" lang="en-IN" sz="1800" spc="-1" strike="noStrike">
                <a:solidFill>
                  <a:srgbClr val="e0d612"/>
                </a:solidFill>
                <a:latin typeface="Arial"/>
                <a:ea typeface="Times New Roman"/>
              </a:rPr>
              <a:t> CROSS</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Gill Sans MT"/>
                <a:ea typeface="Times New Roman"/>
              </a:rPr>
              <a:t> AVAILABLEIN;</a:t>
            </a:r>
            <a:endParaRPr b="0" lang="en-IN" sz="1800" spc="-1" strike="noStrike">
              <a:latin typeface="Arial"/>
            </a:endParaRPr>
          </a:p>
        </p:txBody>
      </p:sp>
      <p:pic>
        <p:nvPicPr>
          <p:cNvPr id="1450" name="Picture 10" descr=""/>
          <p:cNvPicPr/>
          <p:nvPr/>
        </p:nvPicPr>
        <p:blipFill>
          <a:blip r:embed="rId1"/>
          <a:stretch/>
        </p:blipFill>
        <p:spPr>
          <a:xfrm>
            <a:off x="181080" y="3124080"/>
            <a:ext cx="3704760" cy="3598560"/>
          </a:xfrm>
          <a:prstGeom prst="rect">
            <a:avLst/>
          </a:prstGeom>
          <a:ln>
            <a:noFill/>
          </a:ln>
        </p:spPr>
      </p:pic>
    </p:spTree>
  </p:cSld>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equi JOIN</a:t>
            </a:r>
            <a:endParaRPr b="0" lang="en-IN" sz="4800" spc="-1" strike="noStrike">
              <a:latin typeface="Arial"/>
            </a:endParaRPr>
          </a:p>
        </p:txBody>
      </p:sp>
      <p:sp>
        <p:nvSpPr>
          <p:cNvPr id="1452" name="CustomShape 2"/>
          <p:cNvSpPr/>
          <p:nvPr/>
        </p:nvSpPr>
        <p:spPr>
          <a:xfrm>
            <a:off x="214200" y="3283920"/>
            <a:ext cx="8786520" cy="16149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528693"/>
                </a:solidFill>
                <a:latin typeface="Gill Sans MT"/>
              </a:rPr>
              <a:t>An </a:t>
            </a:r>
            <a:r>
              <a:rPr b="1" lang="en-IN" sz="2000" spc="-1" strike="noStrike">
                <a:solidFill>
                  <a:srgbClr val="528693"/>
                </a:solidFill>
                <a:latin typeface="Gill Sans MT"/>
              </a:rPr>
              <a:t>equijoin</a:t>
            </a:r>
            <a:r>
              <a:rPr b="0" lang="en-IN" sz="2000" spc="-1" strike="noStrike">
                <a:solidFill>
                  <a:srgbClr val="528693"/>
                </a:solidFill>
                <a:latin typeface="Gill Sans MT"/>
              </a:rPr>
              <a:t> is a </a:t>
            </a:r>
            <a:r>
              <a:rPr b="1" lang="en-IN" sz="2000" spc="-1" strike="noStrike">
                <a:solidFill>
                  <a:srgbClr val="528693"/>
                </a:solidFill>
                <a:latin typeface="Gill Sans MT"/>
              </a:rPr>
              <a:t>join</a:t>
            </a:r>
            <a:r>
              <a:rPr b="0" lang="en-IN" sz="2000" spc="-1" strike="noStrike">
                <a:solidFill>
                  <a:srgbClr val="528693"/>
                </a:solidFill>
                <a:latin typeface="Gill Sans MT"/>
              </a:rPr>
              <a:t> with a </a:t>
            </a:r>
            <a:r>
              <a:rPr b="1" lang="en-IN" sz="2000" spc="-1" strike="noStrike">
                <a:solidFill>
                  <a:srgbClr val="528693"/>
                </a:solidFill>
                <a:latin typeface="Gill Sans MT"/>
              </a:rPr>
              <a:t>join</a:t>
            </a:r>
            <a:r>
              <a:rPr b="0" lang="en-IN" sz="2000" spc="-1" strike="noStrike">
                <a:solidFill>
                  <a:srgbClr val="528693"/>
                </a:solidFill>
                <a:latin typeface="Gill Sans MT"/>
              </a:rPr>
              <a:t> condition containing an equality operator. An </a:t>
            </a:r>
            <a:r>
              <a:rPr b="1" lang="en-IN" sz="2000" spc="-1" strike="noStrike">
                <a:solidFill>
                  <a:srgbClr val="528693"/>
                </a:solidFill>
                <a:latin typeface="Gill Sans MT"/>
              </a:rPr>
              <a:t>equijoin</a:t>
            </a:r>
            <a:r>
              <a:rPr b="0" lang="en-IN" sz="2000" spc="-1" strike="noStrike">
                <a:solidFill>
                  <a:srgbClr val="528693"/>
                </a:solidFill>
                <a:latin typeface="Gill Sans MT"/>
              </a:rPr>
              <a:t> returns only the rows that have equivalent values for the specified columns. An inner </a:t>
            </a:r>
            <a:r>
              <a:rPr b="1" lang="en-IN" sz="2000" spc="-1" strike="noStrike">
                <a:solidFill>
                  <a:srgbClr val="528693"/>
                </a:solidFill>
                <a:latin typeface="Gill Sans MT"/>
              </a:rPr>
              <a:t>join</a:t>
            </a:r>
            <a:r>
              <a:rPr b="0" lang="en-IN" sz="2000" spc="-1" strike="noStrike">
                <a:solidFill>
                  <a:srgbClr val="528693"/>
                </a:solidFill>
                <a:latin typeface="Gill Sans MT"/>
              </a:rPr>
              <a:t> is a </a:t>
            </a:r>
            <a:r>
              <a:rPr b="1" lang="en-IN" sz="2000" spc="-1" strike="noStrike">
                <a:solidFill>
                  <a:srgbClr val="528693"/>
                </a:solidFill>
                <a:latin typeface="Gill Sans MT"/>
              </a:rPr>
              <a:t>join</a:t>
            </a:r>
            <a:r>
              <a:rPr b="0" lang="en-IN" sz="2000" spc="-1" strike="noStrike">
                <a:solidFill>
                  <a:srgbClr val="528693"/>
                </a:solidFill>
                <a:latin typeface="Gill Sans MT"/>
              </a:rPr>
              <a:t> of two or more tables that returns only those rows (compared using a comparison operator) that satisfy the </a:t>
            </a:r>
            <a:r>
              <a:rPr b="1" lang="en-IN" sz="2000" spc="-1" strike="noStrike">
                <a:solidFill>
                  <a:srgbClr val="528693"/>
                </a:solidFill>
                <a:latin typeface="Gill Sans MT"/>
              </a:rPr>
              <a:t>join</a:t>
            </a:r>
            <a:r>
              <a:rPr b="0" lang="en-IN" sz="2000" spc="-1" strike="noStrike">
                <a:solidFill>
                  <a:srgbClr val="528693"/>
                </a:solidFill>
                <a:latin typeface="Gill Sans MT"/>
              </a:rPr>
              <a:t> condition.</a:t>
            </a:r>
            <a:endParaRPr b="0" lang="en-IN" sz="2000" spc="-1" strike="noStrike">
              <a:latin typeface="Arial"/>
            </a:endParaRPr>
          </a:p>
        </p:txBody>
      </p:sp>
    </p:spTree>
  </p:cSld>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equi join</a:t>
            </a:r>
            <a:endParaRPr b="0" lang="en-IN" sz="3200" spc="-1" strike="noStrike">
              <a:latin typeface="Arial"/>
            </a:endParaRPr>
          </a:p>
        </p:txBody>
      </p:sp>
      <p:sp>
        <p:nvSpPr>
          <p:cNvPr id="1454"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EQUI JOIN performs a JOIN against equality or matching column(s) values of the associated tables. An equal sign (=) is used as comparison operator in the where clause to refer equality.</a:t>
            </a:r>
            <a:endParaRPr b="0" lang="en-IN" sz="1800" spc="-1" strike="noStrike">
              <a:latin typeface="Arial"/>
            </a:endParaRPr>
          </a:p>
        </p:txBody>
      </p:sp>
      <p:sp>
        <p:nvSpPr>
          <p:cNvPr id="1455" name="CustomShape 3"/>
          <p:cNvSpPr/>
          <p:nvPr/>
        </p:nvSpPr>
        <p:spPr>
          <a:xfrm>
            <a:off x="76320" y="1923840"/>
            <a:ext cx="899136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&lt;table_references&gt; WHERE table1.column-name = table2.column-name</a:t>
            </a:r>
            <a:endParaRPr b="0" lang="en-IN" sz="2000" spc="-1" strike="noStrike">
              <a:latin typeface="Arial"/>
            </a:endParaRPr>
          </a:p>
        </p:txBody>
      </p:sp>
      <p:pic>
        <p:nvPicPr>
          <p:cNvPr id="1456" name="Picture 25" descr=""/>
          <p:cNvPicPr/>
          <p:nvPr/>
        </p:nvPicPr>
        <p:blipFill>
          <a:blip r:embed="rId1"/>
          <a:stretch/>
        </p:blipFill>
        <p:spPr>
          <a:xfrm>
            <a:off x="0" y="3581280"/>
            <a:ext cx="9143640" cy="1980720"/>
          </a:xfrm>
          <a:prstGeom prst="rect">
            <a:avLst/>
          </a:prstGeom>
          <a:ln>
            <a:noFill/>
          </a:ln>
        </p:spPr>
      </p:pic>
    </p:spTree>
  </p:cSld>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equi join</a:t>
            </a:r>
            <a:endParaRPr b="0" lang="en-IN" sz="3200" spc="-1" strike="noStrike">
              <a:latin typeface="Arial"/>
            </a:endParaRPr>
          </a:p>
        </p:txBody>
      </p:sp>
      <p:sp>
        <p:nvSpPr>
          <p:cNvPr id="1458"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EQUI JOIN performs a JOIN against equality or matching column(s) values of the associated tables. An equal sign (=) is used as comparison operator in the where clause to refer equality.</a:t>
            </a:r>
            <a:endParaRPr b="0" lang="en-IN" sz="1800" spc="-1" strike="noStrike">
              <a:latin typeface="Arial"/>
            </a:endParaRPr>
          </a:p>
        </p:txBody>
      </p:sp>
      <p:sp>
        <p:nvSpPr>
          <p:cNvPr id="1459" name="CustomShape 3"/>
          <p:cNvSpPr/>
          <p:nvPr/>
        </p:nvSpPr>
        <p:spPr>
          <a:xfrm>
            <a:off x="76320" y="1923840"/>
            <a:ext cx="899136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&lt;table_references&gt; WHERE table1.column-name = table2.column-name</a:t>
            </a:r>
            <a:endParaRPr b="0" lang="en-IN" sz="2000" spc="-1" strike="noStrike">
              <a:latin typeface="Arial"/>
            </a:endParaRPr>
          </a:p>
        </p:txBody>
      </p:sp>
      <p:sp>
        <p:nvSpPr>
          <p:cNvPr id="1460" name="CustomShape 4"/>
          <p:cNvSpPr/>
          <p:nvPr/>
        </p:nvSpPr>
        <p:spPr>
          <a:xfrm>
            <a:off x="228600" y="2669040"/>
            <a:ext cx="8762760" cy="6382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Gill Sans MT"/>
                <a:ea typeface="Times New Roman"/>
              </a:rPr>
              <a:t> EMPLOYEE E, ADDRESS A </a:t>
            </a:r>
            <a:r>
              <a:rPr b="0" lang="en-IN" sz="1800" spc="-1" strike="noStrike">
                <a:solidFill>
                  <a:srgbClr val="e0d612"/>
                </a:solidFill>
                <a:latin typeface="Arial"/>
                <a:ea typeface="Times New Roman"/>
              </a:rPr>
              <a:t>WHERE</a:t>
            </a:r>
            <a:r>
              <a:rPr b="0" lang="en-IN" sz="1800" spc="-1" strike="noStrike">
                <a:solidFill>
                  <a:srgbClr val="000000"/>
                </a:solidFill>
                <a:latin typeface="Gill Sans MT"/>
                <a:ea typeface="Times New Roman"/>
              </a:rPr>
              <a:t> E.ID = A.EMPLOYEEID;</a:t>
            </a:r>
            <a:endParaRPr b="0" lang="en-IN" sz="1800" spc="-1" strike="noStrike">
              <a:latin typeface="Arial"/>
            </a:endParaRPr>
          </a:p>
        </p:txBody>
      </p:sp>
      <p:pic>
        <p:nvPicPr>
          <p:cNvPr id="1461" name="Picture 1" descr=""/>
          <p:cNvPicPr/>
          <p:nvPr/>
        </p:nvPicPr>
        <p:blipFill>
          <a:blip r:embed="rId1"/>
          <a:stretch/>
        </p:blipFill>
        <p:spPr>
          <a:xfrm>
            <a:off x="228600" y="3200400"/>
            <a:ext cx="8686440" cy="306288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57" name="Table 2"/>
          <p:cNvGraphicFramePr/>
          <p:nvPr/>
        </p:nvGraphicFramePr>
        <p:xfrm>
          <a:off x="152280" y="1071720"/>
          <a:ext cx="8838720" cy="4820400"/>
        </p:xfrm>
        <a:graphic>
          <a:graphicData uri="http://schemas.openxmlformats.org/drawingml/2006/table">
            <a:tbl>
              <a:tblPr/>
              <a:tblGrid>
                <a:gridCol w="8839080"/>
              </a:tblGrid>
              <a:tr h="37080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p>
                      <a:pPr>
                        <a:lnSpc>
                          <a:spcPct val="100000"/>
                        </a:lnSpc>
                      </a:pPr>
                      <a:r>
                        <a:rPr b="1" i="1" lang="en-IN" sz="1200" spc="-1" strike="noStrike">
                          <a:solidFill>
                            <a:srgbClr val="000000"/>
                          </a:solidFill>
                          <a:latin typeface="Arial"/>
                        </a:rPr>
                        <a:t>Entity Relationship Diagram Symbols.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Common relationships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Data Modeling?</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What is Schema?</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SQL Structured Query Language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Login to MySQL</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SHOW DATABASES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Information Functions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Source Command</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Show Columns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Show Tables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Show Tables Status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pPr>
            <a:r>
              <a:rPr b="0" lang="en-US" sz="3200" spc="-1" strike="noStrike">
                <a:solidFill>
                  <a:srgbClr val="464653"/>
                </a:solidFill>
                <a:latin typeface="Arial"/>
              </a:rPr>
              <a:t>Entity Relationship Diagram (ER Diagram)</a:t>
            </a:r>
            <a:endParaRPr b="0" lang="en-US" sz="3200" spc="-1" strike="noStrike">
              <a:solidFill>
                <a:srgbClr val="000000"/>
              </a:solidFill>
              <a:latin typeface="Gill Sans MT"/>
            </a:endParaRPr>
          </a:p>
        </p:txBody>
      </p:sp>
      <p:sp>
        <p:nvSpPr>
          <p:cNvPr id="229" name="CustomShape 2"/>
          <p:cNvSpPr/>
          <p:nvPr/>
        </p:nvSpPr>
        <p:spPr>
          <a:xfrm>
            <a:off x="228600" y="2298960"/>
            <a:ext cx="8762760" cy="945360"/>
          </a:xfrm>
          <a:prstGeom prst="rect">
            <a:avLst/>
          </a:prstGeom>
          <a:solidFill>
            <a:schemeClr val="bg1"/>
          </a:solidFill>
          <a:ln w="9360">
            <a:noFill/>
          </a:ln>
        </p:spPr>
        <p:style>
          <a:lnRef idx="0"/>
          <a:fillRef idx="0"/>
          <a:effectRef idx="0"/>
          <a:fontRef idx="minor"/>
        </p:style>
        <p:txBody>
          <a:bodyPr anchor="ctr"/>
          <a:p>
            <a:pPr algn="ctr">
              <a:lnSpc>
                <a:spcPct val="100000"/>
              </a:lnSpc>
            </a:pPr>
            <a:r>
              <a:rPr b="0" lang="en-IN" sz="2400" spc="-1" strike="noStrike">
                <a:solidFill>
                  <a:srgbClr val="000000"/>
                </a:solidFill>
                <a:latin typeface="Arial"/>
              </a:rPr>
              <a:t>The basic constructs of  ER Model are</a:t>
            </a:r>
            <a:endParaRPr b="0" lang="en-IN" sz="2400" spc="-1" strike="noStrike">
              <a:latin typeface="Arial"/>
            </a:endParaRPr>
          </a:p>
          <a:p>
            <a:pPr algn="ctr">
              <a:lnSpc>
                <a:spcPct val="100000"/>
              </a:lnSpc>
            </a:pPr>
            <a:r>
              <a:rPr b="0" lang="en-IN" sz="2400" spc="-1" strike="noStrike">
                <a:solidFill>
                  <a:srgbClr val="000000"/>
                </a:solidFill>
                <a:latin typeface="Arial"/>
              </a:rPr>
              <a:t> </a:t>
            </a:r>
            <a:r>
              <a:rPr b="1" lang="en-IN" sz="3200" spc="-1" strike="noStrike">
                <a:solidFill>
                  <a:srgbClr val="c00000"/>
                </a:solidFill>
                <a:latin typeface="Arial"/>
              </a:rPr>
              <a:t>Entity</a:t>
            </a:r>
            <a:r>
              <a:rPr b="0" lang="en-IN" sz="2400" spc="-1" strike="noStrike">
                <a:solidFill>
                  <a:srgbClr val="000000"/>
                </a:solidFill>
                <a:latin typeface="Arial"/>
              </a:rPr>
              <a:t>,</a:t>
            </a:r>
            <a:r>
              <a:rPr b="1" lang="en-IN" sz="3200" spc="-1" strike="noStrike">
                <a:solidFill>
                  <a:srgbClr val="000000"/>
                </a:solidFill>
                <a:latin typeface="Arial"/>
              </a:rPr>
              <a:t> </a:t>
            </a:r>
            <a:r>
              <a:rPr b="1" lang="en-IN" sz="3200" spc="-1" strike="noStrike">
                <a:solidFill>
                  <a:srgbClr val="c00000"/>
                </a:solidFill>
                <a:latin typeface="Arial"/>
              </a:rPr>
              <a:t>Attributes</a:t>
            </a:r>
            <a:r>
              <a:rPr b="1" lang="en-IN" sz="3200" spc="-1" strike="noStrike">
                <a:solidFill>
                  <a:srgbClr val="000000"/>
                </a:solidFill>
                <a:latin typeface="Arial"/>
              </a:rPr>
              <a:t> </a:t>
            </a:r>
            <a:r>
              <a:rPr b="0" lang="en-IN" sz="2400" spc="-1" strike="noStrike">
                <a:solidFill>
                  <a:srgbClr val="000000"/>
                </a:solidFill>
                <a:latin typeface="Arial"/>
              </a:rPr>
              <a:t>and</a:t>
            </a:r>
            <a:r>
              <a:rPr b="1" lang="en-IN" sz="3200" spc="-1" strike="noStrike">
                <a:solidFill>
                  <a:srgbClr val="000000"/>
                </a:solidFill>
                <a:latin typeface="Arial"/>
              </a:rPr>
              <a:t> </a:t>
            </a:r>
            <a:r>
              <a:rPr b="1" lang="en-IN" sz="3200" spc="-1" strike="noStrike">
                <a:solidFill>
                  <a:srgbClr val="c00000"/>
                </a:solidFill>
                <a:latin typeface="Arial"/>
              </a:rPr>
              <a:t>Relationships</a:t>
            </a:r>
            <a:r>
              <a:rPr b="0" lang="en-IN" sz="3200" spc="-1" strike="noStrike">
                <a:solidFill>
                  <a:srgbClr val="000000"/>
                </a:solidFill>
                <a:latin typeface="Arial"/>
              </a:rPr>
              <a:t>.</a:t>
            </a:r>
            <a:endParaRPr b="0" lang="en-IN" sz="32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CustomShape 1"/>
          <p:cNvSpPr/>
          <p:nvPr/>
        </p:nvSpPr>
        <p:spPr>
          <a:xfrm>
            <a:off x="228600" y="304920"/>
            <a:ext cx="876276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600" spc="-1" strike="noStrike">
                <a:solidFill>
                  <a:srgbClr val="000000"/>
                </a:solidFill>
                <a:latin typeface="Calibri"/>
              </a:rPr>
              <a:t>Display how many employees are working from every department?</a:t>
            </a: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Calibri"/>
              </a:rPr>
              <a:t>Display the department name where less the 3 employees are working?</a:t>
            </a:r>
            <a:endParaRPr b="0" lang="en-IN" sz="1600" spc="-1" strike="noStrike">
              <a:latin typeface="Arial"/>
            </a:endParaRPr>
          </a:p>
          <a:p>
            <a:pPr>
              <a:lnSpc>
                <a:spcPct val="100000"/>
              </a:lnSpc>
            </a:pPr>
            <a:endParaRPr b="0" lang="en-IN" sz="1600" spc="-1" strike="noStrike">
              <a:latin typeface="Arial"/>
            </a:endParaRPr>
          </a:p>
        </p:txBody>
      </p:sp>
      <p:sp>
        <p:nvSpPr>
          <p:cNvPr id="1463" name="CustomShape 2"/>
          <p:cNvSpPr/>
          <p:nvPr/>
        </p:nvSpPr>
        <p:spPr>
          <a:xfrm>
            <a:off x="304920" y="434340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4" name="CustomShape 3"/>
          <p:cNvSpPr/>
          <p:nvPr/>
        </p:nvSpPr>
        <p:spPr>
          <a:xfrm>
            <a:off x="2057400" y="434340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5" name="CustomShape 4"/>
          <p:cNvSpPr/>
          <p:nvPr/>
        </p:nvSpPr>
        <p:spPr>
          <a:xfrm>
            <a:off x="3809880" y="434340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6" name="CustomShape 5"/>
          <p:cNvSpPr/>
          <p:nvPr/>
        </p:nvSpPr>
        <p:spPr>
          <a:xfrm>
            <a:off x="5715000" y="434340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7" name="CustomShape 6"/>
          <p:cNvSpPr/>
          <p:nvPr/>
        </p:nvSpPr>
        <p:spPr>
          <a:xfrm>
            <a:off x="304920" y="125352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8" name="CustomShape 7"/>
          <p:cNvSpPr/>
          <p:nvPr/>
        </p:nvSpPr>
        <p:spPr>
          <a:xfrm>
            <a:off x="2057400" y="125352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69" name="CustomShape 8"/>
          <p:cNvSpPr/>
          <p:nvPr/>
        </p:nvSpPr>
        <p:spPr>
          <a:xfrm>
            <a:off x="5562720" y="125352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70" name="CustomShape 9"/>
          <p:cNvSpPr/>
          <p:nvPr/>
        </p:nvSpPr>
        <p:spPr>
          <a:xfrm>
            <a:off x="7315200" y="1253520"/>
            <a:ext cx="1676160" cy="990360"/>
          </a:xfrm>
          <a:prstGeom prst="ellipse">
            <a:avLst/>
          </a:prstGeom>
          <a:noFill/>
          <a:ln w="57240">
            <a:solidFill>
              <a:schemeClr val="accent1">
                <a:lumMod val="75000"/>
              </a:schemeClr>
            </a:solidFill>
            <a:round/>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p:style>
      </p:sp>
      <p:sp>
        <p:nvSpPr>
          <p:cNvPr id="1471" name="CustomShape 10"/>
          <p:cNvSpPr/>
          <p:nvPr/>
        </p:nvSpPr>
        <p:spPr>
          <a:xfrm>
            <a:off x="3962520" y="1828800"/>
            <a:ext cx="1384920" cy="36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5400" spc="-1" strike="noStrike">
                <a:solidFill>
                  <a:srgbClr val="dc525c"/>
                </a:solidFill>
                <a:latin typeface="Segoe UI Light"/>
              </a:rPr>
              <a:t>ON condition and USING Attribute</a:t>
            </a:r>
            <a:endParaRPr b="0" lang="en-IN" sz="5400" spc="-1" strike="noStrike">
              <a:latin typeface="Arial"/>
            </a:endParaRPr>
          </a:p>
        </p:txBody>
      </p:sp>
      <p:sp>
        <p:nvSpPr>
          <p:cNvPr id="1473" name="CustomShape 2"/>
          <p:cNvSpPr/>
          <p:nvPr/>
        </p:nvSpPr>
        <p:spPr>
          <a:xfrm>
            <a:off x="142560" y="228600"/>
            <a:ext cx="8772480" cy="1645200"/>
          </a:xfrm>
          <a:prstGeom prst="rect">
            <a:avLst/>
          </a:prstGeom>
          <a:noFill/>
          <a:ln>
            <a:noFill/>
          </a:ln>
        </p:spPr>
        <p:style>
          <a:lnRef idx="0"/>
          <a:fillRef idx="0"/>
          <a:effectRef idx="0"/>
          <a:fontRef idx="minor"/>
        </p:style>
        <p:txBody>
          <a:bodyPr lIns="90000" rIns="90000" tIns="45000" bIns="45000"/>
          <a:p>
            <a:pPr algn="just">
              <a:lnSpc>
                <a:spcPct val="100000"/>
              </a:lnSpc>
            </a:pPr>
            <a:r>
              <a:rPr b="1" i="1" lang="en-IN" sz="2200" spc="-1" strike="noStrike">
                <a:solidFill>
                  <a:srgbClr val="dbc04d"/>
                </a:solidFill>
                <a:latin typeface="Gill Sans MT"/>
              </a:rPr>
              <a:t>ON Contrition</a:t>
            </a:r>
            <a:endParaRPr b="0" lang="en-IN" sz="2200" spc="-1" strike="noStrike">
              <a:latin typeface="Arial"/>
            </a:endParaRPr>
          </a:p>
          <a:p>
            <a:pPr marL="285840" indent="-285480" algn="just">
              <a:lnSpc>
                <a:spcPct val="100000"/>
              </a:lnSpc>
              <a:buClr>
                <a:srgbClr val="000000"/>
              </a:buClr>
              <a:buFont typeface="Arial"/>
              <a:buChar char="•"/>
            </a:pPr>
            <a:r>
              <a:rPr b="0" lang="en-IN" sz="2000" spc="-1" strike="noStrike">
                <a:solidFill>
                  <a:srgbClr val="000000"/>
                </a:solidFill>
                <a:latin typeface="Gill Sans MT"/>
              </a:rPr>
              <a:t>When this join condition gets applied none of the columns of the relation will get eliminated in the result set.</a:t>
            </a:r>
            <a:endParaRPr b="0" lang="en-IN" sz="2000" spc="-1" strike="noStrike">
              <a:latin typeface="Arial"/>
            </a:endParaRPr>
          </a:p>
          <a:p>
            <a:pPr marL="285840" indent="-285480" algn="just">
              <a:lnSpc>
                <a:spcPct val="100000"/>
              </a:lnSpc>
              <a:buClr>
                <a:srgbClr val="000000"/>
              </a:buClr>
              <a:buFont typeface="Arial"/>
              <a:buChar char="•"/>
            </a:pPr>
            <a:r>
              <a:rPr b="0" lang="en-IN" sz="2000" spc="-1" strike="noStrike">
                <a:solidFill>
                  <a:srgbClr val="000000"/>
                </a:solidFill>
                <a:latin typeface="Gill Sans MT"/>
              </a:rPr>
              <a:t>In order to apply this join condition, on any two tables they need not to have any common column.</a:t>
            </a:r>
            <a:endParaRPr b="0" lang="en-IN" sz="2000" spc="-1" strike="noStrike">
              <a:latin typeface="Arial"/>
            </a:endParaRPr>
          </a:p>
        </p:txBody>
      </p:sp>
      <p:sp>
        <p:nvSpPr>
          <p:cNvPr id="1474" name="CustomShape 3"/>
          <p:cNvSpPr/>
          <p:nvPr/>
        </p:nvSpPr>
        <p:spPr>
          <a:xfrm>
            <a:off x="109440" y="3505320"/>
            <a:ext cx="8838720" cy="1614960"/>
          </a:xfrm>
          <a:prstGeom prst="rect">
            <a:avLst/>
          </a:prstGeom>
          <a:noFill/>
          <a:ln>
            <a:noFill/>
          </a:ln>
        </p:spPr>
        <p:style>
          <a:lnRef idx="0"/>
          <a:fillRef idx="0"/>
          <a:effectRef idx="0"/>
          <a:fontRef idx="minor"/>
        </p:style>
        <p:txBody>
          <a:bodyPr lIns="90000" rIns="90000" tIns="45000" bIns="45000"/>
          <a:p>
            <a:pPr algn="just">
              <a:lnSpc>
                <a:spcPct val="100000"/>
              </a:lnSpc>
            </a:pPr>
            <a:r>
              <a:rPr b="1" i="1" lang="en-IN" sz="2000" spc="-1" strike="noStrike">
                <a:solidFill>
                  <a:srgbClr val="dbc04d"/>
                </a:solidFill>
                <a:latin typeface="Gill Sans MT"/>
              </a:rPr>
              <a:t>USING Attribute Contrition</a:t>
            </a:r>
            <a:endParaRPr b="0" lang="en-IN" sz="2000" spc="-1" strike="noStrike">
              <a:latin typeface="Arial"/>
            </a:endParaRPr>
          </a:p>
          <a:p>
            <a:pPr marL="343080" indent="-342720" algn="just">
              <a:lnSpc>
                <a:spcPct val="100000"/>
              </a:lnSpc>
              <a:buClr>
                <a:srgbClr val="000000"/>
              </a:buClr>
              <a:buFont typeface="Arial"/>
              <a:buChar char="•"/>
            </a:pPr>
            <a:r>
              <a:rPr b="0" lang="en-IN" sz="2000" spc="-1" strike="noStrike">
                <a:solidFill>
                  <a:srgbClr val="000000"/>
                </a:solidFill>
                <a:latin typeface="Gill Sans MT"/>
              </a:rPr>
              <a:t>When all the common columns are used in the join predicate then the result would be same as Natural join.</a:t>
            </a:r>
            <a:endParaRPr b="0" lang="en-IN" sz="2000" spc="-1" strike="noStrike">
              <a:latin typeface="Arial"/>
            </a:endParaRPr>
          </a:p>
          <a:p>
            <a:pPr marL="343080" indent="-342720" algn="just">
              <a:lnSpc>
                <a:spcPct val="100000"/>
              </a:lnSpc>
              <a:buClr>
                <a:srgbClr val="000000"/>
              </a:buClr>
              <a:buFont typeface="Arial"/>
              <a:buChar char="•"/>
            </a:pPr>
            <a:r>
              <a:rPr b="0" lang="en-IN" sz="2000" spc="-1" strike="noStrike">
                <a:solidFill>
                  <a:srgbClr val="000000"/>
                </a:solidFill>
                <a:latin typeface="Gill Sans MT"/>
              </a:rPr>
              <a:t>In the result set of the join the duplicates of the columns used in the predicate gets eliminated.</a:t>
            </a:r>
            <a:endParaRPr b="0" lang="en-IN" sz="2000" spc="-1" strike="noStrike">
              <a:latin typeface="Arial"/>
            </a:endParaRPr>
          </a:p>
        </p:txBody>
      </p:sp>
    </p:spTree>
  </p:cSld>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USING &amp; ON clause</a:t>
            </a:r>
            <a:endParaRPr b="0" lang="en-IN" sz="3200" spc="-1" strike="noStrike">
              <a:latin typeface="Arial"/>
            </a:endParaRPr>
          </a:p>
        </p:txBody>
      </p:sp>
      <p:sp>
        <p:nvSpPr>
          <p:cNvPr id="1476" name="CustomShape 2"/>
          <p:cNvSpPr/>
          <p:nvPr/>
        </p:nvSpPr>
        <p:spPr>
          <a:xfrm>
            <a:off x="76320" y="3441600"/>
            <a:ext cx="8991360" cy="12790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dbc04d"/>
                </a:solidFill>
                <a:latin typeface="Open Sans"/>
              </a:rPr>
              <a:t>The USING clause</a:t>
            </a:r>
            <a:endParaRPr b="0" lang="en-IN" sz="2400" spc="-1" strike="noStrike">
              <a:latin typeface="Arial"/>
            </a:endParaRPr>
          </a:p>
          <a:p>
            <a:pPr>
              <a:lnSpc>
                <a:spcPct val="100000"/>
              </a:lnSpc>
            </a:pPr>
            <a:r>
              <a:rPr b="0" lang="en-IN" sz="1800" spc="-1" strike="noStrike">
                <a:solidFill>
                  <a:srgbClr val="000000"/>
                </a:solidFill>
                <a:latin typeface="Arial"/>
              </a:rPr>
              <a:t>The USING clause is used if several columns share the same name but you don’t want to join using all of these common columns. </a:t>
            </a:r>
            <a:r>
              <a:rPr b="0" i="1" lang="en-IN" sz="1800" spc="-1" strike="noStrike">
                <a:solidFill>
                  <a:srgbClr val="0083a2"/>
                </a:solidFill>
                <a:latin typeface="Arial"/>
              </a:rPr>
              <a:t>The columns listed in the USING clause can’t have any qualifiers in the statement.</a:t>
            </a:r>
            <a:endParaRPr b="0" lang="en-IN" sz="1800" spc="-1" strike="noStrike">
              <a:latin typeface="Arial"/>
            </a:endParaRPr>
          </a:p>
        </p:txBody>
      </p:sp>
      <p:sp>
        <p:nvSpPr>
          <p:cNvPr id="1477" name="CustomShape 3"/>
          <p:cNvSpPr/>
          <p:nvPr/>
        </p:nvSpPr>
        <p:spPr>
          <a:xfrm>
            <a:off x="76320" y="825840"/>
            <a:ext cx="8991360" cy="10047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dbc04d"/>
                </a:solidFill>
                <a:latin typeface="Open Sans"/>
              </a:rPr>
              <a:t>The ON clause</a:t>
            </a:r>
            <a:endParaRPr b="0" lang="en-IN" sz="2400" spc="-1" strike="noStrike">
              <a:latin typeface="Arial"/>
            </a:endParaRPr>
          </a:p>
          <a:p>
            <a:pPr>
              <a:lnSpc>
                <a:spcPct val="100000"/>
              </a:lnSpc>
            </a:pPr>
            <a:r>
              <a:rPr b="0" lang="en-IN" sz="1800" spc="-1" strike="noStrike">
                <a:solidFill>
                  <a:srgbClr val="000000"/>
                </a:solidFill>
                <a:latin typeface="Arial"/>
              </a:rPr>
              <a:t>The ON clause is used to join tables where the column names don’t match in both tables.</a:t>
            </a:r>
            <a:endParaRPr b="0" lang="en-IN" sz="1800" spc="-1" strike="noStrike">
              <a:latin typeface="Arial"/>
            </a:endParaRPr>
          </a:p>
        </p:txBody>
      </p:sp>
      <p:grpSp>
        <p:nvGrpSpPr>
          <p:cNvPr id="1478" name="Group 4"/>
          <p:cNvGrpSpPr/>
          <p:nvPr/>
        </p:nvGrpSpPr>
        <p:grpSpPr>
          <a:xfrm>
            <a:off x="762120" y="1600200"/>
            <a:ext cx="8270640" cy="1523520"/>
            <a:chOff x="762120" y="1600200"/>
            <a:chExt cx="8270640" cy="1523520"/>
          </a:xfrm>
        </p:grpSpPr>
        <p:grpSp>
          <p:nvGrpSpPr>
            <p:cNvPr id="1479" name="Group 5"/>
            <p:cNvGrpSpPr/>
            <p:nvPr/>
          </p:nvGrpSpPr>
          <p:grpSpPr>
            <a:xfrm>
              <a:off x="762120" y="1752480"/>
              <a:ext cx="6923880" cy="1371240"/>
              <a:chOff x="762120" y="1752480"/>
              <a:chExt cx="6923880" cy="1371240"/>
            </a:xfrm>
          </p:grpSpPr>
          <p:pic>
            <p:nvPicPr>
              <p:cNvPr id="1480" name="Picture 1" descr=""/>
              <p:cNvPicPr/>
              <p:nvPr/>
            </p:nvPicPr>
            <p:blipFill>
              <a:blip r:embed="rId1"/>
              <a:stretch/>
            </p:blipFill>
            <p:spPr>
              <a:xfrm>
                <a:off x="950400" y="1752480"/>
                <a:ext cx="6610320" cy="1371240"/>
              </a:xfrm>
              <a:prstGeom prst="rect">
                <a:avLst/>
              </a:prstGeom>
              <a:ln>
                <a:noFill/>
              </a:ln>
            </p:spPr>
          </p:pic>
          <p:sp>
            <p:nvSpPr>
              <p:cNvPr id="1481" name="CustomShape 6"/>
              <p:cNvSpPr/>
              <p:nvPr/>
            </p:nvSpPr>
            <p:spPr>
              <a:xfrm>
                <a:off x="762120" y="2636640"/>
                <a:ext cx="6923880" cy="48456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grpSp>
        <p:sp>
          <p:nvSpPr>
            <p:cNvPr id="1482" name="CustomShape 7"/>
            <p:cNvSpPr/>
            <p:nvPr/>
          </p:nvSpPr>
          <p:spPr>
            <a:xfrm>
              <a:off x="6829200" y="1600200"/>
              <a:ext cx="22035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83a2"/>
                  </a:solidFill>
                  <a:latin typeface="Gill Sans MT"/>
                </a:rPr>
                <a:t>JOINING CONDITION</a:t>
              </a:r>
              <a:endParaRPr b="0" lang="en-IN" sz="1600" spc="-1" strike="noStrike">
                <a:latin typeface="Arial"/>
              </a:endParaRPr>
            </a:p>
          </p:txBody>
        </p:sp>
        <p:sp>
          <p:nvSpPr>
            <p:cNvPr id="1483" name="CustomShape 8"/>
            <p:cNvSpPr/>
            <p:nvPr/>
          </p:nvSpPr>
          <p:spPr>
            <a:xfrm rot="5400000">
              <a:off x="6425640" y="1328400"/>
              <a:ext cx="683640" cy="1836720"/>
            </a:xfrm>
            <a:prstGeom prst="bentConnector3">
              <a:avLst>
                <a:gd name="adj1" fmla="val 50000"/>
              </a:avLst>
            </a:prstGeom>
            <a:noFill/>
            <a:ln w="28440">
              <a:solidFill>
                <a:srgbClr val="92d050"/>
              </a:solidFill>
              <a:round/>
              <a:tailEnd len="med" type="triangle" w="med"/>
            </a:ln>
          </p:spPr>
          <p:style>
            <a:lnRef idx="1">
              <a:schemeClr val="accent1"/>
            </a:lnRef>
            <a:fillRef idx="0">
              <a:schemeClr val="accent1"/>
            </a:fillRef>
            <a:effectRef idx="0">
              <a:schemeClr val="accent1"/>
            </a:effectRef>
            <a:fontRef idx="minor"/>
          </p:style>
        </p:sp>
      </p:grpSp>
      <p:grpSp>
        <p:nvGrpSpPr>
          <p:cNvPr id="1484" name="Group 9"/>
          <p:cNvGrpSpPr/>
          <p:nvPr/>
        </p:nvGrpSpPr>
        <p:grpSpPr>
          <a:xfrm>
            <a:off x="1289880" y="4581720"/>
            <a:ext cx="7583040" cy="1590120"/>
            <a:chOff x="1289880" y="4581720"/>
            <a:chExt cx="7583040" cy="1590120"/>
          </a:xfrm>
        </p:grpSpPr>
        <p:grpSp>
          <p:nvGrpSpPr>
            <p:cNvPr id="1485" name="Group 10"/>
            <p:cNvGrpSpPr/>
            <p:nvPr/>
          </p:nvGrpSpPr>
          <p:grpSpPr>
            <a:xfrm>
              <a:off x="4553640" y="4581720"/>
              <a:ext cx="4319280" cy="1590120"/>
              <a:chOff x="4553640" y="4581720"/>
              <a:chExt cx="4319280" cy="1590120"/>
            </a:xfrm>
          </p:grpSpPr>
          <p:pic>
            <p:nvPicPr>
              <p:cNvPr id="1486" name="Picture 2" descr=""/>
              <p:cNvPicPr/>
              <p:nvPr/>
            </p:nvPicPr>
            <p:blipFill>
              <a:blip r:embed="rId2"/>
              <a:stretch/>
            </p:blipFill>
            <p:spPr>
              <a:xfrm>
                <a:off x="4606200" y="4581720"/>
                <a:ext cx="4266720" cy="1571400"/>
              </a:xfrm>
              <a:prstGeom prst="rect">
                <a:avLst/>
              </a:prstGeom>
              <a:ln>
                <a:noFill/>
              </a:ln>
            </p:spPr>
          </p:pic>
          <p:sp>
            <p:nvSpPr>
              <p:cNvPr id="1487" name="CustomShape 11"/>
              <p:cNvSpPr/>
              <p:nvPr/>
            </p:nvSpPr>
            <p:spPr>
              <a:xfrm>
                <a:off x="4553640" y="5638680"/>
                <a:ext cx="3480840" cy="53316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grpSp>
        <p:sp>
          <p:nvSpPr>
            <p:cNvPr id="1488" name="CustomShape 12"/>
            <p:cNvSpPr/>
            <p:nvPr/>
          </p:nvSpPr>
          <p:spPr>
            <a:xfrm>
              <a:off x="1289880" y="5708160"/>
              <a:ext cx="22035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83a2"/>
                  </a:solidFill>
                  <a:latin typeface="Gill Sans MT"/>
                </a:rPr>
                <a:t>JOINING CONDITION</a:t>
              </a:r>
              <a:endParaRPr b="0" lang="en-IN" sz="1600" spc="-1" strike="noStrike">
                <a:latin typeface="Arial"/>
              </a:endParaRPr>
            </a:p>
          </p:txBody>
        </p:sp>
        <p:sp>
          <p:nvSpPr>
            <p:cNvPr id="1489" name="CustomShape 13"/>
            <p:cNvSpPr/>
            <p:nvPr/>
          </p:nvSpPr>
          <p:spPr>
            <a:xfrm>
              <a:off x="3450600" y="5877360"/>
              <a:ext cx="1044000" cy="360"/>
            </a:xfrm>
            <a:custGeom>
              <a:avLst/>
              <a:gdLst/>
              <a:ahLst/>
              <a:rect l="l" t="t" r="r" b="b"/>
              <a:pathLst>
                <a:path w="21600" h="21600">
                  <a:moveTo>
                    <a:pt x="0" y="0"/>
                  </a:moveTo>
                  <a:lnTo>
                    <a:pt x="21600" y="21600"/>
                  </a:lnTo>
                </a:path>
              </a:pathLst>
            </a:custGeom>
            <a:noFill/>
            <a:ln w="28440">
              <a:solidFill>
                <a:srgbClr val="92d050"/>
              </a:solidFill>
              <a:round/>
              <a:tailEnd len="med" type="triangle" w="med"/>
            </a:ln>
          </p:spPr>
          <p:style>
            <a:lnRef idx="1">
              <a:schemeClr val="accent1"/>
            </a:lnRef>
            <a:fillRef idx="0">
              <a:schemeClr val="accent1"/>
            </a:fillRef>
            <a:effectRef idx="0">
              <a:schemeClr val="accent1"/>
            </a:effectRef>
            <a:fontRef idx="minor"/>
          </p:style>
        </p:sp>
      </p:grpSp>
    </p:spTree>
  </p:cSld>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Inner JOIN</a:t>
            </a:r>
            <a:endParaRPr b="0" lang="en-IN" sz="4800" spc="-1" strike="noStrike">
              <a:latin typeface="Arial"/>
            </a:endParaRPr>
          </a:p>
        </p:txBody>
      </p:sp>
      <p:sp>
        <p:nvSpPr>
          <p:cNvPr id="1491" name="CustomShape 2"/>
          <p:cNvSpPr/>
          <p:nvPr/>
        </p:nvSpPr>
        <p:spPr>
          <a:xfrm>
            <a:off x="1428840" y="3283920"/>
            <a:ext cx="6857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Arial"/>
              </a:rPr>
              <a:t>TODO</a:t>
            </a:r>
            <a:endParaRPr b="0" lang="en-IN" sz="2200" spc="-1" strike="noStrike">
              <a:latin typeface="Arial"/>
            </a:endParaRPr>
          </a:p>
        </p:txBody>
      </p:sp>
    </p:spTree>
  </p:cSld>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2" name="Picture 34" descr=""/>
          <p:cNvPicPr/>
          <p:nvPr/>
        </p:nvPicPr>
        <p:blipFill>
          <a:blip r:embed="rId1"/>
          <a:stretch/>
        </p:blipFill>
        <p:spPr>
          <a:xfrm>
            <a:off x="32760" y="5038560"/>
            <a:ext cx="9110880" cy="1819080"/>
          </a:xfrm>
          <a:prstGeom prst="rect">
            <a:avLst/>
          </a:prstGeom>
          <a:ln>
            <a:noFill/>
          </a:ln>
        </p:spPr>
      </p:pic>
      <p:sp>
        <p:nvSpPr>
          <p:cNvPr id="149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Inner Join</a:t>
            </a:r>
            <a:endParaRPr b="0" lang="en-IN" sz="3200" spc="-1" strike="noStrike">
              <a:latin typeface="Arial"/>
            </a:endParaRPr>
          </a:p>
        </p:txBody>
      </p:sp>
      <p:sp>
        <p:nvSpPr>
          <p:cNvPr id="1494"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INNER JOIN selects all rows from both participating tables as long as there is a match between the columns. An SQL INNER JOIN is same as JOIN clause, combining rows from two or more tables.</a:t>
            </a:r>
            <a:endParaRPr b="0" lang="en-IN" sz="1800" spc="-1" strike="noStrike">
              <a:latin typeface="Arial"/>
            </a:endParaRPr>
          </a:p>
        </p:txBody>
      </p:sp>
      <p:sp>
        <p:nvSpPr>
          <p:cNvPr id="1495" name="CustomShape 3"/>
          <p:cNvSpPr/>
          <p:nvPr/>
        </p:nvSpPr>
        <p:spPr>
          <a:xfrm>
            <a:off x="76320" y="1730880"/>
            <a:ext cx="899136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[INNER] JOIN &lt;table_references&gt; ON table1.column-name = table2.column-name</a:t>
            </a:r>
            <a:endParaRPr b="0" lang="en-IN" sz="2000" spc="-1" strike="noStrike">
              <a:latin typeface="Arial"/>
            </a:endParaRPr>
          </a:p>
        </p:txBody>
      </p:sp>
      <p:sp>
        <p:nvSpPr>
          <p:cNvPr id="1496" name="CustomShape 4"/>
          <p:cNvSpPr/>
          <p:nvPr/>
        </p:nvSpPr>
        <p:spPr>
          <a:xfrm>
            <a:off x="32760" y="76320"/>
            <a:ext cx="4615200" cy="70020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404040"/>
                </a:solidFill>
                <a:latin typeface="Arial"/>
              </a:rPr>
              <a:t>Inner join returns rows when there is at least one match in both tables.</a:t>
            </a:r>
            <a:endParaRPr b="0" lang="en-IN" sz="2000" spc="-1" strike="noStrike">
              <a:latin typeface="Arial"/>
            </a:endParaRPr>
          </a:p>
        </p:txBody>
      </p:sp>
      <p:sp>
        <p:nvSpPr>
          <p:cNvPr id="1497" name="CustomShape 5"/>
          <p:cNvSpPr/>
          <p:nvPr/>
        </p:nvSpPr>
        <p:spPr>
          <a:xfrm>
            <a:off x="76320" y="2438280"/>
            <a:ext cx="8991360" cy="639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EMPLOYEE E </a:t>
            </a:r>
            <a:r>
              <a:rPr b="0" lang="en-IN" sz="1800" spc="-1" strike="noStrike">
                <a:solidFill>
                  <a:srgbClr val="e0d612"/>
                </a:solidFill>
                <a:latin typeface="Arial"/>
                <a:ea typeface="Times New Roman"/>
              </a:rPr>
              <a:t>INNER</a:t>
            </a:r>
            <a:r>
              <a:rPr b="0" lang="en-IN" sz="1800" spc="-1" strike="noStrike">
                <a:solidFill>
                  <a:srgbClr val="dd4a68"/>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QUALIFICATION Q </a:t>
            </a:r>
            <a:r>
              <a:rPr b="0" lang="en-IN" sz="1800" spc="-1" strike="noStrike">
                <a:solidFill>
                  <a:srgbClr val="dd4a68"/>
                </a:solidFill>
                <a:latin typeface="Arial"/>
                <a:ea typeface="Times New Roman"/>
              </a:rPr>
              <a:t>ON</a:t>
            </a:r>
            <a:r>
              <a:rPr b="0" lang="en-IN" sz="1800" spc="-1" strike="noStrike">
                <a:solidFill>
                  <a:srgbClr val="000000"/>
                </a:solidFill>
                <a:latin typeface="Arial"/>
                <a:ea typeface="Times New Roman"/>
              </a:rPr>
              <a:t> E.ID = Q.EMPLOYEEID;</a:t>
            </a:r>
            <a:endParaRPr b="0" lang="en-IN" sz="1800" spc="-1" strike="noStrike">
              <a:latin typeface="Arial"/>
            </a:endParaRPr>
          </a:p>
        </p:txBody>
      </p:sp>
      <p:pic>
        <p:nvPicPr>
          <p:cNvPr id="1498" name="Picture 5" descr=""/>
          <p:cNvPicPr/>
          <p:nvPr/>
        </p:nvPicPr>
        <p:blipFill>
          <a:blip r:embed="rId2"/>
          <a:stretch/>
        </p:blipFill>
        <p:spPr>
          <a:xfrm>
            <a:off x="0" y="3142800"/>
            <a:ext cx="9143640" cy="2114640"/>
          </a:xfrm>
          <a:prstGeom prst="rect">
            <a:avLst/>
          </a:prstGeom>
          <a:ln>
            <a:noFill/>
          </a:ln>
        </p:spPr>
      </p:pic>
      <p:sp>
        <p:nvSpPr>
          <p:cNvPr id="1499" name="CustomShape 6"/>
          <p:cNvSpPr/>
          <p:nvPr/>
        </p:nvSpPr>
        <p:spPr>
          <a:xfrm>
            <a:off x="0" y="6098400"/>
            <a:ext cx="6500520" cy="82188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0d612"/>
                </a:solidFill>
                <a:latin typeface="Arial"/>
              </a:rPr>
              <a:t>ON</a:t>
            </a:r>
            <a:r>
              <a:rPr b="0" lang="en-IN" sz="2800" spc="-1" strike="noStrike">
                <a:solidFill>
                  <a:srgbClr val="006c86"/>
                </a:solidFill>
                <a:latin typeface="Arial"/>
              </a:rPr>
              <a:t> </a:t>
            </a:r>
            <a:r>
              <a:rPr b="0" lang="en-IN" sz="2000" spc="-1" strike="noStrike">
                <a:solidFill>
                  <a:srgbClr val="006c86"/>
                </a:solidFill>
                <a:latin typeface="Arial"/>
              </a:rPr>
              <a:t>clause is optional, If not given </a:t>
            </a:r>
            <a:r>
              <a:rPr b="0" lang="en-IN" sz="2000" spc="-1" strike="noStrike">
                <a:solidFill>
                  <a:srgbClr val="e0d612"/>
                </a:solidFill>
                <a:latin typeface="Arial"/>
              </a:rPr>
              <a:t>INNER</a:t>
            </a:r>
            <a:r>
              <a:rPr b="0" lang="en-IN" sz="2000" spc="-1" strike="noStrike">
                <a:solidFill>
                  <a:srgbClr val="dd4a68"/>
                </a:solidFill>
                <a:latin typeface="Arial"/>
                <a:ea typeface="Times New Roman"/>
              </a:rPr>
              <a:t> </a:t>
            </a:r>
            <a:r>
              <a:rPr b="0" lang="en-IN" sz="2000" spc="-1" strike="noStrike">
                <a:solidFill>
                  <a:srgbClr val="e0d612"/>
                </a:solidFill>
                <a:latin typeface="Arial"/>
                <a:ea typeface="Times New Roman"/>
              </a:rPr>
              <a:t>JOIN </a:t>
            </a:r>
            <a:r>
              <a:rPr b="0" lang="en-IN" sz="2000" spc="-1" strike="noStrike">
                <a:solidFill>
                  <a:srgbClr val="006c86"/>
                </a:solidFill>
                <a:latin typeface="Arial"/>
                <a:ea typeface="Times New Roman"/>
              </a:rPr>
              <a:t>works like </a:t>
            </a:r>
            <a:r>
              <a:rPr b="0" lang="en-IN" sz="2000" spc="-1" strike="noStrike">
                <a:solidFill>
                  <a:srgbClr val="e12f2b"/>
                </a:solidFill>
                <a:latin typeface="Arial"/>
                <a:ea typeface="Times New Roman"/>
              </a:rPr>
              <a:t>CROSS JOIN</a:t>
            </a:r>
            <a:endParaRPr b="0" lang="en-IN" sz="2000" spc="-1" strike="noStrike">
              <a:latin typeface="Arial"/>
            </a:endParaRPr>
          </a:p>
        </p:txBody>
      </p:sp>
    </p:spTree>
  </p:cSld>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Inner Join</a:t>
            </a:r>
            <a:endParaRPr b="0" lang="en-IN" sz="3200" spc="-1" strike="noStrike">
              <a:latin typeface="Arial"/>
            </a:endParaRPr>
          </a:p>
        </p:txBody>
      </p:sp>
      <p:sp>
        <p:nvSpPr>
          <p:cNvPr id="1501"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INNER JOIN selects all rows from both participating tables as long as there is a match between the columns. An SQL INNER JOIN is same as JOIN clause, combining rows from two or more tables.</a:t>
            </a:r>
            <a:endParaRPr b="0" lang="en-IN" sz="1800" spc="-1" strike="noStrike">
              <a:latin typeface="Arial"/>
            </a:endParaRPr>
          </a:p>
        </p:txBody>
      </p:sp>
      <p:sp>
        <p:nvSpPr>
          <p:cNvPr id="1502" name="CustomShape 3"/>
          <p:cNvSpPr/>
          <p:nvPr/>
        </p:nvSpPr>
        <p:spPr>
          <a:xfrm>
            <a:off x="71280" y="171432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[INNER] JOIN &lt;table_references&gt; USING (column-name)</a:t>
            </a:r>
            <a:endParaRPr b="0" lang="en-IN" sz="2000" spc="-1" strike="noStrike">
              <a:latin typeface="Arial"/>
            </a:endParaRPr>
          </a:p>
        </p:txBody>
      </p:sp>
      <p:sp>
        <p:nvSpPr>
          <p:cNvPr id="1503" name="CustomShape 4"/>
          <p:cNvSpPr/>
          <p:nvPr/>
        </p:nvSpPr>
        <p:spPr>
          <a:xfrm>
            <a:off x="76320" y="2514600"/>
            <a:ext cx="899136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CUSTOMER</a:t>
            </a:r>
            <a:r>
              <a:rPr b="0" lang="en-IN" sz="1800" spc="-1" strike="noStrike">
                <a:solidFill>
                  <a:srgbClr val="0077aa"/>
                </a:solidFill>
                <a:latin typeface="Arial"/>
                <a:ea typeface="Times New Roman"/>
              </a:rPr>
              <a:t> </a:t>
            </a:r>
            <a:r>
              <a:rPr b="0" lang="en-IN" sz="1800" spc="-1" strike="noStrike">
                <a:solidFill>
                  <a:srgbClr val="e0d612"/>
                </a:solidFill>
                <a:latin typeface="Arial"/>
                <a:ea typeface="Times New Roman"/>
              </a:rPr>
              <a:t>INNER</a:t>
            </a:r>
            <a:r>
              <a:rPr b="0" lang="en-IN" sz="1800" spc="-1" strike="noStrike">
                <a:solidFill>
                  <a:srgbClr val="0077aa"/>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ORD</a:t>
            </a:r>
            <a:r>
              <a:rPr b="0" lang="en-IN" sz="1800" spc="-1" strike="noStrike">
                <a:solidFill>
                  <a:srgbClr val="0077aa"/>
                </a:solidFill>
                <a:latin typeface="Arial"/>
                <a:ea typeface="Times New Roman"/>
              </a:rPr>
              <a:t> </a:t>
            </a:r>
            <a:r>
              <a:rPr b="0" lang="en-IN" sz="1800" spc="-1" strike="noStrike">
                <a:solidFill>
                  <a:srgbClr val="dd4a68"/>
                </a:solidFill>
                <a:latin typeface="Arial"/>
                <a:ea typeface="Times New Roman"/>
              </a:rPr>
              <a:t>USING</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(CUSTID);</a:t>
            </a:r>
            <a:endParaRPr b="0" lang="en-IN" sz="1800" spc="-1" strike="noStrike">
              <a:latin typeface="Arial"/>
            </a:endParaRPr>
          </a:p>
        </p:txBody>
      </p:sp>
      <p:sp>
        <p:nvSpPr>
          <p:cNvPr id="1504" name="CustomShape 5"/>
          <p:cNvSpPr/>
          <p:nvPr/>
        </p:nvSpPr>
        <p:spPr>
          <a:xfrm>
            <a:off x="32760" y="76320"/>
            <a:ext cx="4615200" cy="70020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404040"/>
                </a:solidFill>
                <a:latin typeface="Arial"/>
              </a:rPr>
              <a:t>Inner join returns rows when there is at least one match in both tables.</a:t>
            </a:r>
            <a:endParaRPr b="0" lang="en-IN" sz="2000" spc="-1" strike="noStrike">
              <a:latin typeface="Arial"/>
            </a:endParaRPr>
          </a:p>
        </p:txBody>
      </p:sp>
      <p:pic>
        <p:nvPicPr>
          <p:cNvPr id="1505" name="Picture 1" descr=""/>
          <p:cNvPicPr/>
          <p:nvPr/>
        </p:nvPicPr>
        <p:blipFill>
          <a:blip r:embed="rId1"/>
          <a:stretch/>
        </p:blipFill>
        <p:spPr>
          <a:xfrm>
            <a:off x="65160" y="2903400"/>
            <a:ext cx="8969760" cy="2133360"/>
          </a:xfrm>
          <a:prstGeom prst="rect">
            <a:avLst/>
          </a:prstGeom>
          <a:ln>
            <a:noFill/>
          </a:ln>
        </p:spPr>
      </p:pic>
      <p:pic>
        <p:nvPicPr>
          <p:cNvPr id="1506" name="Picture 27" descr=""/>
          <p:cNvPicPr/>
          <p:nvPr/>
        </p:nvPicPr>
        <p:blipFill>
          <a:blip r:embed="rId2"/>
          <a:stretch/>
        </p:blipFill>
        <p:spPr>
          <a:xfrm>
            <a:off x="76320" y="5018040"/>
            <a:ext cx="8999640" cy="1696680"/>
          </a:xfrm>
          <a:prstGeom prst="rect">
            <a:avLst/>
          </a:prstGeom>
          <a:ln>
            <a:noFill/>
          </a:ln>
        </p:spPr>
      </p:pic>
      <p:sp>
        <p:nvSpPr>
          <p:cNvPr id="1507" name="CustomShape 6"/>
          <p:cNvSpPr/>
          <p:nvPr/>
        </p:nvSpPr>
        <p:spPr>
          <a:xfrm>
            <a:off x="0" y="6000840"/>
            <a:ext cx="6429240" cy="82188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e0d612"/>
                </a:solidFill>
                <a:latin typeface="Arial"/>
              </a:rPr>
              <a:t>ON</a:t>
            </a:r>
            <a:r>
              <a:rPr b="0" lang="en-IN" sz="2800" spc="-1" strike="noStrike">
                <a:solidFill>
                  <a:srgbClr val="006c86"/>
                </a:solidFill>
                <a:latin typeface="Arial"/>
              </a:rPr>
              <a:t> </a:t>
            </a:r>
            <a:r>
              <a:rPr b="0" lang="en-IN" sz="2000" spc="-1" strike="noStrike">
                <a:solidFill>
                  <a:srgbClr val="006c86"/>
                </a:solidFill>
                <a:latin typeface="Arial"/>
              </a:rPr>
              <a:t>clause is optional, If not given </a:t>
            </a:r>
            <a:r>
              <a:rPr b="0" lang="en-IN" sz="2000" spc="-1" strike="noStrike">
                <a:solidFill>
                  <a:srgbClr val="e0d612"/>
                </a:solidFill>
                <a:latin typeface="Arial"/>
              </a:rPr>
              <a:t>INNER</a:t>
            </a:r>
            <a:r>
              <a:rPr b="0" lang="en-IN" sz="2000" spc="-1" strike="noStrike">
                <a:solidFill>
                  <a:srgbClr val="dd4a68"/>
                </a:solidFill>
                <a:latin typeface="Arial"/>
                <a:ea typeface="Times New Roman"/>
              </a:rPr>
              <a:t> </a:t>
            </a:r>
            <a:r>
              <a:rPr b="0" lang="en-IN" sz="2000" spc="-1" strike="noStrike">
                <a:solidFill>
                  <a:srgbClr val="e0d612"/>
                </a:solidFill>
                <a:latin typeface="Arial"/>
                <a:ea typeface="Times New Roman"/>
              </a:rPr>
              <a:t>JOIN </a:t>
            </a:r>
            <a:r>
              <a:rPr b="0" lang="en-IN" sz="2000" spc="-1" strike="noStrike">
                <a:solidFill>
                  <a:srgbClr val="006c86"/>
                </a:solidFill>
                <a:latin typeface="Arial"/>
                <a:ea typeface="Times New Roman"/>
              </a:rPr>
              <a:t>works like </a:t>
            </a:r>
            <a:r>
              <a:rPr b="0" lang="en-IN" sz="2000" spc="-1" strike="noStrike">
                <a:solidFill>
                  <a:srgbClr val="e12f2b"/>
                </a:solidFill>
                <a:latin typeface="Arial"/>
                <a:ea typeface="Times New Roman"/>
              </a:rPr>
              <a:t>CROSS JOIN</a:t>
            </a:r>
            <a:endParaRPr b="0" lang="en-IN" sz="2000" spc="-1" strike="noStrike">
              <a:latin typeface="Arial"/>
            </a:endParaRPr>
          </a:p>
        </p:txBody>
      </p:sp>
    </p:spTree>
  </p:cSld>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Natural JOIN</a:t>
            </a:r>
            <a:endParaRPr b="0" lang="en-IN" sz="4800" spc="-1" strike="noStrike">
              <a:latin typeface="Arial"/>
            </a:endParaRPr>
          </a:p>
        </p:txBody>
      </p:sp>
      <p:sp>
        <p:nvSpPr>
          <p:cNvPr id="1509" name="CustomShape 2"/>
          <p:cNvSpPr/>
          <p:nvPr/>
        </p:nvSpPr>
        <p:spPr>
          <a:xfrm>
            <a:off x="1428840" y="3283920"/>
            <a:ext cx="6857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Arial"/>
              </a:rPr>
              <a:t>TODO</a:t>
            </a:r>
            <a:endParaRPr b="0" lang="en-IN" sz="2200" spc="-1" strike="noStrike">
              <a:latin typeface="Arial"/>
            </a:endParaRPr>
          </a:p>
        </p:txBody>
      </p:sp>
    </p:spTree>
  </p:cSld>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0" name="CustomShape 1"/>
          <p:cNvSpPr/>
          <p:nvPr/>
        </p:nvSpPr>
        <p:spPr>
          <a:xfrm>
            <a:off x="0" y="0"/>
            <a:ext cx="9143640" cy="51696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2800" spc="-1" strike="noStrike">
                <a:solidFill>
                  <a:srgbClr val="ffff00"/>
                </a:solidFill>
                <a:latin typeface="Arial"/>
              </a:rPr>
              <a:t>JOINS – Natural Join</a:t>
            </a:r>
            <a:endParaRPr b="0" lang="en-IN" sz="2800" spc="-1" strike="noStrike">
              <a:latin typeface="Arial"/>
            </a:endParaRPr>
          </a:p>
        </p:txBody>
      </p:sp>
      <p:sp>
        <p:nvSpPr>
          <p:cNvPr id="1511" name="CustomShape 2"/>
          <p:cNvSpPr/>
          <p:nvPr/>
        </p:nvSpPr>
        <p:spPr>
          <a:xfrm>
            <a:off x="76320" y="107856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NATURAL JOIN </a:t>
            </a:r>
            <a:r>
              <a:rPr b="0" lang="en-IN" sz="1800" spc="-1" strike="noStrike">
                <a:solidFill>
                  <a:srgbClr val="000000"/>
                </a:solidFill>
                <a:latin typeface="Arial"/>
              </a:rPr>
              <a:t>is such a join that performs the same task as an </a:t>
            </a:r>
            <a:r>
              <a:rPr b="0" lang="en-IN" sz="1800" spc="-1" strike="noStrike">
                <a:solidFill>
                  <a:srgbClr val="c74c49"/>
                </a:solidFill>
                <a:latin typeface="Arial"/>
              </a:rPr>
              <a:t>INNER JOIN</a:t>
            </a:r>
            <a:r>
              <a:rPr b="0" lang="en-IN" sz="1800" spc="-1" strike="noStrike">
                <a:solidFill>
                  <a:srgbClr val="000000"/>
                </a:solidFill>
                <a:latin typeface="Arial"/>
              </a:rPr>
              <a:t>.</a:t>
            </a:r>
            <a:endParaRPr b="0" lang="en-IN" sz="1800" spc="-1" strike="noStrike">
              <a:latin typeface="Arial"/>
            </a:endParaRPr>
          </a:p>
        </p:txBody>
      </p:sp>
      <p:sp>
        <p:nvSpPr>
          <p:cNvPr id="1512" name="CustomShape 3"/>
          <p:cNvSpPr/>
          <p:nvPr/>
        </p:nvSpPr>
        <p:spPr>
          <a:xfrm>
            <a:off x="76320" y="140688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NATURAL JOIN &lt;table_references&gt; NATURAL JOIN &lt;table_references&gt;</a:t>
            </a:r>
            <a:endParaRPr b="0" lang="en-IN" sz="2000" spc="-1" strike="noStrike">
              <a:latin typeface="Arial"/>
            </a:endParaRPr>
          </a:p>
        </p:txBody>
      </p:sp>
      <p:sp>
        <p:nvSpPr>
          <p:cNvPr id="1513" name="CustomShape 4"/>
          <p:cNvSpPr/>
          <p:nvPr/>
        </p:nvSpPr>
        <p:spPr>
          <a:xfrm>
            <a:off x="76320" y="2101680"/>
            <a:ext cx="899136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NATURAL</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a:t>
            </a:r>
            <a:endParaRPr b="0" lang="en-IN" sz="1800" spc="-1" strike="noStrike">
              <a:latin typeface="Arial"/>
            </a:endParaRPr>
          </a:p>
        </p:txBody>
      </p:sp>
      <p:sp>
        <p:nvSpPr>
          <p:cNvPr id="1514" name="CustomShape 5"/>
          <p:cNvSpPr/>
          <p:nvPr/>
        </p:nvSpPr>
        <p:spPr>
          <a:xfrm>
            <a:off x="76320" y="2543760"/>
            <a:ext cx="8991360" cy="2376360"/>
          </a:xfrm>
          <a:prstGeom prst="rect">
            <a:avLst/>
          </a:prstGeom>
          <a:solidFill>
            <a:schemeClr val="bg2">
              <a:lumMod val="25000"/>
            </a:schemeClr>
          </a:solidFill>
          <a:ln>
            <a:noFill/>
          </a:ln>
        </p:spPr>
        <p:style>
          <a:lnRef idx="0"/>
          <a:fillRef idx="0"/>
          <a:effectRef idx="0"/>
          <a:fontRef idx="minor"/>
        </p:style>
        <p:txBody>
          <a:bodyPr lIns="90000" rIns="90000" tIns="45000" bIns="45000"/>
          <a:p>
            <a:pPr marL="285840" indent="-285480">
              <a:lnSpc>
                <a:spcPct val="150000"/>
              </a:lnSpc>
              <a:buClr>
                <a:srgbClr val="ffff00"/>
              </a:buClr>
              <a:buFont typeface="Arial"/>
              <a:buChar char="•"/>
            </a:pPr>
            <a:r>
              <a:rPr b="0" lang="en-IN" sz="2000" spc="-1" strike="noStrike">
                <a:solidFill>
                  <a:srgbClr val="ffff00"/>
                </a:solidFill>
                <a:latin typeface="Arial"/>
              </a:rPr>
              <a:t>The associated tables have one or more pairs of identically column-names.</a:t>
            </a:r>
            <a:endParaRPr b="0" lang="en-IN" sz="2000" spc="-1" strike="noStrike">
              <a:latin typeface="Arial"/>
            </a:endParaRPr>
          </a:p>
          <a:p>
            <a:pPr marL="285840" indent="-285480">
              <a:lnSpc>
                <a:spcPct val="150000"/>
              </a:lnSpc>
              <a:buClr>
                <a:srgbClr val="ffff00"/>
              </a:buClr>
              <a:buFont typeface="Arial"/>
              <a:buChar char="•"/>
            </a:pPr>
            <a:r>
              <a:rPr b="0" lang="en-IN" sz="2000" spc="-1" strike="noStrike">
                <a:solidFill>
                  <a:srgbClr val="ffff00"/>
                </a:solidFill>
                <a:latin typeface="Arial"/>
              </a:rPr>
              <a:t>The columns must be of the same name and data type.</a:t>
            </a:r>
            <a:endParaRPr b="0" lang="en-IN" sz="2000" spc="-1" strike="noStrike">
              <a:latin typeface="Arial"/>
            </a:endParaRPr>
          </a:p>
          <a:p>
            <a:pPr marL="285840" indent="-285480">
              <a:lnSpc>
                <a:spcPct val="150000"/>
              </a:lnSpc>
              <a:buClr>
                <a:srgbClr val="ffff00"/>
              </a:buClr>
              <a:buFont typeface="Arial"/>
              <a:buChar char="•"/>
            </a:pPr>
            <a:r>
              <a:rPr b="0" lang="en-IN" sz="2000" spc="-1" strike="noStrike">
                <a:solidFill>
                  <a:srgbClr val="ffff00"/>
                </a:solidFill>
                <a:latin typeface="Arial"/>
              </a:rPr>
              <a:t>Don't use ON / USING clause in a NATURAL JOIN.</a:t>
            </a:r>
            <a:endParaRPr b="0" lang="en-IN" sz="2000" spc="-1" strike="noStrike">
              <a:latin typeface="Arial"/>
            </a:endParaRPr>
          </a:p>
          <a:p>
            <a:pPr marL="285840" indent="-285480">
              <a:lnSpc>
                <a:spcPct val="150000"/>
              </a:lnSpc>
              <a:buClr>
                <a:srgbClr val="ffff00"/>
              </a:buClr>
              <a:buFont typeface="Arial"/>
              <a:buChar char="•"/>
            </a:pPr>
            <a:r>
              <a:rPr b="0" lang="en-IN" sz="2000" spc="-1" strike="noStrike">
                <a:solidFill>
                  <a:srgbClr val="ffff00"/>
                </a:solidFill>
                <a:latin typeface="Arial"/>
              </a:rPr>
              <a:t>When this join condition gets applied always the duplicates of the common columns get eliminated from the result.</a:t>
            </a:r>
            <a:endParaRPr b="0" lang="en-IN" sz="2000" spc="-1" strike="noStrike">
              <a:latin typeface="Arial"/>
            </a:endParaRPr>
          </a:p>
        </p:txBody>
      </p:sp>
      <p:sp>
        <p:nvSpPr>
          <p:cNvPr id="1515" name="CustomShape 6"/>
          <p:cNvSpPr/>
          <p:nvPr/>
        </p:nvSpPr>
        <p:spPr>
          <a:xfrm>
            <a:off x="0" y="5830560"/>
            <a:ext cx="5388120" cy="639000"/>
          </a:xfrm>
          <a:prstGeom prst="rect">
            <a:avLst/>
          </a:prstGeom>
          <a:solidFill>
            <a:srgbClr val="fe1212"/>
          </a:solid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Arial"/>
              </a:rPr>
              <a:t>If the column-names are not same, then NATURAL JOIN will work as CROSS JOIN.</a:t>
            </a:r>
            <a:endParaRPr b="0" lang="en-IN" sz="1800" spc="-1" strike="noStrike">
              <a:latin typeface="Arial"/>
            </a:endParaRPr>
          </a:p>
        </p:txBody>
      </p:sp>
      <p:sp>
        <p:nvSpPr>
          <p:cNvPr id="1516" name="CustomShape 7"/>
          <p:cNvSpPr/>
          <p:nvPr/>
        </p:nvSpPr>
        <p:spPr>
          <a:xfrm>
            <a:off x="76320" y="5068800"/>
            <a:ext cx="60955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Arial"/>
              </a:rPr>
              <a:t>A </a:t>
            </a:r>
            <a:r>
              <a:rPr b="1" lang="en-IN" sz="1800" spc="-1" strike="noStrike">
                <a:solidFill>
                  <a:srgbClr val="c74c49"/>
                </a:solidFill>
                <a:latin typeface="Arial"/>
              </a:rPr>
              <a:t>NATURAL JOIN </a:t>
            </a:r>
            <a:r>
              <a:rPr b="0" lang="en-IN" sz="1800" spc="-1" strike="noStrike">
                <a:solidFill>
                  <a:srgbClr val="006c86"/>
                </a:solidFill>
                <a:latin typeface="Arial"/>
              </a:rPr>
              <a:t>can be used with a </a:t>
            </a:r>
            <a:r>
              <a:rPr b="1" lang="en-IN" sz="1800" spc="-1" strike="noStrike">
                <a:solidFill>
                  <a:srgbClr val="c74c49"/>
                </a:solidFill>
                <a:latin typeface="Arial"/>
              </a:rPr>
              <a:t>LEFT OUTER</a:t>
            </a:r>
            <a:r>
              <a:rPr b="1" lang="en-IN" sz="1800" spc="-1" strike="noStrike">
                <a:solidFill>
                  <a:srgbClr val="006c86"/>
                </a:solidFill>
                <a:latin typeface="Arial"/>
              </a:rPr>
              <a:t> join, </a:t>
            </a:r>
            <a:r>
              <a:rPr b="0" lang="en-IN" sz="1800" spc="-1" strike="noStrike">
                <a:solidFill>
                  <a:srgbClr val="006c86"/>
                </a:solidFill>
                <a:latin typeface="Arial"/>
              </a:rPr>
              <a:t>or</a:t>
            </a:r>
            <a:r>
              <a:rPr b="1" lang="en-IN" sz="1800" spc="-1" strike="noStrike">
                <a:solidFill>
                  <a:srgbClr val="006c86"/>
                </a:solidFill>
                <a:latin typeface="Arial"/>
              </a:rPr>
              <a:t> a </a:t>
            </a:r>
            <a:r>
              <a:rPr b="1" lang="en-IN" sz="1800" spc="-1" strike="noStrike">
                <a:solidFill>
                  <a:srgbClr val="c74c49"/>
                </a:solidFill>
                <a:latin typeface="Arial"/>
              </a:rPr>
              <a:t>RIGHT OUTER </a:t>
            </a:r>
            <a:r>
              <a:rPr b="1" lang="en-IN" sz="1800" spc="-1" strike="noStrike">
                <a:solidFill>
                  <a:srgbClr val="006c86"/>
                </a:solidFill>
                <a:latin typeface="Arial"/>
              </a:rPr>
              <a:t>join</a:t>
            </a:r>
            <a:r>
              <a:rPr b="0" lang="en-IN" sz="1800" spc="-1" strike="noStrike">
                <a:solidFill>
                  <a:srgbClr val="006c86"/>
                </a:solidFill>
                <a:latin typeface="Arial"/>
              </a:rPr>
              <a:t>.</a:t>
            </a:r>
            <a:endParaRPr b="0" lang="en-IN" sz="1800" spc="-1" strike="noStrike">
              <a:latin typeface="Arial"/>
            </a:endParaRPr>
          </a:p>
        </p:txBody>
      </p:sp>
      <p:pic>
        <p:nvPicPr>
          <p:cNvPr id="1517" name="Picture 1" descr=""/>
          <p:cNvPicPr/>
          <p:nvPr/>
        </p:nvPicPr>
        <p:blipFill>
          <a:blip r:embed="rId1"/>
          <a:stretch/>
        </p:blipFill>
        <p:spPr>
          <a:xfrm>
            <a:off x="5527800" y="5540760"/>
            <a:ext cx="3539520" cy="935640"/>
          </a:xfrm>
          <a:prstGeom prst="rect">
            <a:avLst/>
          </a:prstGeom>
          <a:ln>
            <a:noFill/>
          </a:ln>
        </p:spPr>
      </p:pic>
      <p:sp>
        <p:nvSpPr>
          <p:cNvPr id="1518" name="CustomShape 8"/>
          <p:cNvSpPr/>
          <p:nvPr/>
        </p:nvSpPr>
        <p:spPr>
          <a:xfrm>
            <a:off x="21600" y="28800"/>
            <a:ext cx="5311800" cy="130932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404040"/>
                </a:solidFill>
                <a:latin typeface="Arial"/>
              </a:rPr>
              <a:t>Joins two tables based on common column names. Hence one must confirm the common columns before using a NATURAL JOIN</a:t>
            </a:r>
            <a:endParaRPr b="0" lang="en-IN" sz="2000" spc="-1" strike="noStrike">
              <a:latin typeface="Arial"/>
            </a:endParaRPr>
          </a:p>
        </p:txBody>
      </p:sp>
    </p:spTree>
  </p:cSld>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Simple JOIN</a:t>
            </a:r>
            <a:endParaRPr b="0" lang="en-IN" sz="4800" spc="-1" strike="noStrike">
              <a:latin typeface="Arial"/>
            </a:endParaRPr>
          </a:p>
        </p:txBody>
      </p:sp>
      <p:sp>
        <p:nvSpPr>
          <p:cNvPr id="1520" name="CustomShape 2"/>
          <p:cNvSpPr/>
          <p:nvPr/>
        </p:nvSpPr>
        <p:spPr>
          <a:xfrm>
            <a:off x="1428840" y="3283920"/>
            <a:ext cx="6857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Arial"/>
              </a:rPr>
              <a:t>TODO</a:t>
            </a:r>
            <a:endParaRPr b="0" lang="en-IN" sz="2200" spc="-1" strike="noStrike">
              <a:latin typeface="Arial"/>
            </a:endParaRPr>
          </a:p>
        </p:txBody>
      </p:sp>
    </p:spTree>
  </p:cSld>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Simple Join</a:t>
            </a:r>
            <a:endParaRPr b="0" lang="en-IN" sz="3200" spc="-1" strike="noStrike">
              <a:latin typeface="Arial"/>
            </a:endParaRPr>
          </a:p>
        </p:txBody>
      </p:sp>
      <p:sp>
        <p:nvSpPr>
          <p:cNvPr id="1522"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SIMPLE</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is such a join that performs the same task as an </a:t>
            </a:r>
            <a:r>
              <a:rPr b="0" lang="en-IN" sz="1800" spc="-1" strike="noStrike">
                <a:solidFill>
                  <a:srgbClr val="c74c49"/>
                </a:solidFill>
                <a:latin typeface="Arial"/>
              </a:rPr>
              <a:t>INNER</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a:t>
            </a:r>
            <a:endParaRPr b="0" lang="en-IN" sz="1800" spc="-1" strike="noStrike">
              <a:latin typeface="Arial"/>
            </a:endParaRPr>
          </a:p>
        </p:txBody>
      </p:sp>
      <p:sp>
        <p:nvSpPr>
          <p:cNvPr id="1523" name="CustomShape 3"/>
          <p:cNvSpPr/>
          <p:nvPr/>
        </p:nvSpPr>
        <p:spPr>
          <a:xfrm>
            <a:off x="76320" y="130716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SIMPLE JOIN &lt;table_references&gt; USING (column-list)</a:t>
            </a:r>
            <a:endParaRPr b="0" lang="en-IN" sz="2000" spc="-1" strike="noStrike">
              <a:latin typeface="Arial"/>
            </a:endParaRPr>
          </a:p>
        </p:txBody>
      </p:sp>
      <p:sp>
        <p:nvSpPr>
          <p:cNvPr id="1524" name="CustomShape 4"/>
          <p:cNvSpPr/>
          <p:nvPr/>
        </p:nvSpPr>
        <p:spPr>
          <a:xfrm>
            <a:off x="76320" y="2133720"/>
            <a:ext cx="899136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SIMPLE</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 </a:t>
            </a:r>
            <a:r>
              <a:rPr b="0" lang="en-IN" sz="1800" spc="-1" strike="noStrike">
                <a:solidFill>
                  <a:srgbClr val="dd4a68"/>
                </a:solidFill>
                <a:latin typeface="Arial"/>
                <a:ea typeface="Times New Roman"/>
              </a:rPr>
              <a:t>USING</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DEPTNO</a:t>
            </a:r>
            <a:r>
              <a:rPr b="0" lang="en-IN" sz="1800" spc="-1" strike="noStrike">
                <a:solidFill>
                  <a:srgbClr val="a6a6a6"/>
                </a:solidFill>
                <a:latin typeface="Arial"/>
                <a:ea typeface="Times New Roman"/>
              </a:rPr>
              <a:t>)</a:t>
            </a:r>
            <a:endParaRPr b="0" lang="en-IN" sz="1800" spc="-1" strike="noStrike">
              <a:latin typeface="Arial"/>
            </a:endParaRPr>
          </a:p>
        </p:txBody>
      </p:sp>
      <p:grpSp>
        <p:nvGrpSpPr>
          <p:cNvPr id="1525" name="Group 5"/>
          <p:cNvGrpSpPr/>
          <p:nvPr/>
        </p:nvGrpSpPr>
        <p:grpSpPr>
          <a:xfrm>
            <a:off x="228600" y="2971800"/>
            <a:ext cx="4353840" cy="2543400"/>
            <a:chOff x="228600" y="2971800"/>
            <a:chExt cx="4353840" cy="2543400"/>
          </a:xfrm>
        </p:grpSpPr>
        <p:grpSp>
          <p:nvGrpSpPr>
            <p:cNvPr id="1526" name="Group 6"/>
            <p:cNvGrpSpPr/>
            <p:nvPr/>
          </p:nvGrpSpPr>
          <p:grpSpPr>
            <a:xfrm>
              <a:off x="228600" y="2971800"/>
              <a:ext cx="4353840" cy="1609560"/>
              <a:chOff x="228600" y="2971800"/>
              <a:chExt cx="4353840" cy="1609560"/>
            </a:xfrm>
          </p:grpSpPr>
          <p:pic>
            <p:nvPicPr>
              <p:cNvPr id="1527" name="Picture 2" descr=""/>
              <p:cNvPicPr/>
              <p:nvPr/>
            </p:nvPicPr>
            <p:blipFill>
              <a:blip r:embed="rId1"/>
              <a:stretch/>
            </p:blipFill>
            <p:spPr>
              <a:xfrm>
                <a:off x="334080" y="2971800"/>
                <a:ext cx="4248360" cy="1609560"/>
              </a:xfrm>
              <a:prstGeom prst="rect">
                <a:avLst/>
              </a:prstGeom>
              <a:ln>
                <a:noFill/>
              </a:ln>
            </p:spPr>
          </p:pic>
          <p:sp>
            <p:nvSpPr>
              <p:cNvPr id="1528" name="CustomShape 7"/>
              <p:cNvSpPr/>
              <p:nvPr/>
            </p:nvSpPr>
            <p:spPr>
              <a:xfrm>
                <a:off x="228600" y="4052880"/>
                <a:ext cx="3480840" cy="484560"/>
              </a:xfrm>
              <a:prstGeom prst="rect">
                <a:avLst/>
              </a:prstGeom>
              <a:noFill/>
              <a:ln>
                <a:solidFill>
                  <a:srgbClr val="0083a2"/>
                </a:solidFill>
                <a:round/>
              </a:ln>
            </p:spPr>
            <p:style>
              <a:lnRef idx="2">
                <a:schemeClr val="accent1">
                  <a:shade val="50000"/>
                </a:schemeClr>
              </a:lnRef>
              <a:fillRef idx="1">
                <a:schemeClr val="accent1"/>
              </a:fillRef>
              <a:effectRef idx="0">
                <a:schemeClr val="accent1"/>
              </a:effectRef>
              <a:fontRef idx="minor"/>
            </p:style>
          </p:sp>
        </p:grpSp>
        <p:sp>
          <p:nvSpPr>
            <p:cNvPr id="1529" name="CustomShape 8"/>
            <p:cNvSpPr/>
            <p:nvPr/>
          </p:nvSpPr>
          <p:spPr>
            <a:xfrm flipV="1">
              <a:off x="1752480" y="3999960"/>
              <a:ext cx="360" cy="604800"/>
            </a:xfrm>
            <a:custGeom>
              <a:avLst/>
              <a:gdLst/>
              <a:ahLst/>
              <a:rect l="l" t="t" r="r" b="b"/>
              <a:pathLst>
                <a:path w="21600" h="21600">
                  <a:moveTo>
                    <a:pt x="0" y="0"/>
                  </a:moveTo>
                  <a:lnTo>
                    <a:pt x="21600" y="21600"/>
                  </a:lnTo>
                </a:path>
              </a:pathLst>
            </a:custGeom>
            <a:noFill/>
            <a:ln w="28440">
              <a:solidFill>
                <a:srgbClr val="92d050"/>
              </a:solidFill>
              <a:round/>
              <a:tailEnd len="med" type="triangle" w="med"/>
            </a:ln>
          </p:spPr>
          <p:style>
            <a:lnRef idx="1">
              <a:schemeClr val="accent1"/>
            </a:lnRef>
            <a:fillRef idx="0">
              <a:schemeClr val="accent1"/>
            </a:fillRef>
            <a:effectRef idx="0">
              <a:schemeClr val="accent1"/>
            </a:effectRef>
            <a:fontRef idx="minor"/>
          </p:style>
        </p:sp>
        <p:sp>
          <p:nvSpPr>
            <p:cNvPr id="1530" name="CustomShape 9"/>
            <p:cNvSpPr/>
            <p:nvPr/>
          </p:nvSpPr>
          <p:spPr>
            <a:xfrm>
              <a:off x="708120" y="5181480"/>
              <a:ext cx="22035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83a2"/>
                  </a:solidFill>
                  <a:latin typeface="Gill Sans MT"/>
                </a:rPr>
                <a:t>JOINING CONDITION</a:t>
              </a:r>
              <a:endParaRPr b="0" lang="en-IN" sz="1600" spc="-1" strike="noStrike">
                <a:latin typeface="Arial"/>
              </a:endParaRPr>
            </a:p>
          </p:txBody>
        </p:sp>
      </p:gr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What is Entity?</a:t>
            </a:r>
            <a:endParaRPr b="0" lang="en-IN" sz="4800" spc="-1" strike="noStrike">
              <a:latin typeface="Arial"/>
            </a:endParaRPr>
          </a:p>
        </p:txBody>
      </p:sp>
      <p:sp>
        <p:nvSpPr>
          <p:cNvPr id="231" name="CustomShape 2"/>
          <p:cNvSpPr/>
          <p:nvPr/>
        </p:nvSpPr>
        <p:spPr>
          <a:xfrm>
            <a:off x="304920" y="762120"/>
            <a:ext cx="8686440" cy="4863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600" spc="-1" strike="noStrike">
                <a:solidFill>
                  <a:srgbClr val="527e67"/>
                </a:solidFill>
                <a:latin typeface="Arial"/>
                <a:ea typeface="MS Mincho"/>
              </a:rPr>
              <a:t>An entity can be a </a:t>
            </a:r>
            <a:r>
              <a:rPr b="1" lang="en-IN" sz="2600" spc="-1" strike="noStrike">
                <a:solidFill>
                  <a:srgbClr val="527e67"/>
                </a:solidFill>
                <a:latin typeface="Arial"/>
                <a:ea typeface="MS Mincho"/>
              </a:rPr>
              <a:t>real-world object.</a:t>
            </a:r>
            <a:endParaRPr b="0" lang="en-IN" sz="2600" spc="-1" strike="noStrike">
              <a:latin typeface="Arial"/>
            </a:endParaRPr>
          </a:p>
        </p:txBody>
      </p:sp>
      <p:pic>
        <p:nvPicPr>
          <p:cNvPr id="232" name="Picture 4" descr=""/>
          <p:cNvPicPr/>
          <p:nvPr/>
        </p:nvPicPr>
        <p:blipFill>
          <a:blip r:embed="rId1"/>
          <a:stretch/>
        </p:blipFill>
        <p:spPr>
          <a:xfrm>
            <a:off x="304920" y="3124080"/>
            <a:ext cx="8534160" cy="327096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Outer JOINS</a:t>
            </a:r>
            <a:endParaRPr b="0" lang="en-IN" sz="4800" spc="-1" strike="noStrike">
              <a:latin typeface="Arial"/>
            </a:endParaRPr>
          </a:p>
        </p:txBody>
      </p:sp>
      <p:sp>
        <p:nvSpPr>
          <p:cNvPr id="1532" name="CustomShape 2"/>
          <p:cNvSpPr/>
          <p:nvPr/>
        </p:nvSpPr>
        <p:spPr>
          <a:xfrm>
            <a:off x="1428840" y="3283920"/>
            <a:ext cx="6857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Arial"/>
              </a:rPr>
              <a:t>TODO</a:t>
            </a:r>
            <a:endParaRPr b="0" lang="en-IN" sz="2200" spc="-1" strike="noStrike">
              <a:latin typeface="Arial"/>
            </a:endParaRPr>
          </a:p>
        </p:txBody>
      </p:sp>
      <p:sp>
        <p:nvSpPr>
          <p:cNvPr id="1533" name="CustomShape 3"/>
          <p:cNvSpPr/>
          <p:nvPr/>
        </p:nvSpPr>
        <p:spPr>
          <a:xfrm>
            <a:off x="142920" y="357120"/>
            <a:ext cx="6857640" cy="42552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b38807"/>
                </a:solidFill>
                <a:latin typeface="Arial"/>
              </a:rPr>
              <a:t>The ON clause is required for a right or left outer join.</a:t>
            </a:r>
            <a:endParaRPr b="0" lang="en-IN" sz="2200" spc="-1" strike="noStrike">
              <a:latin typeface="Arial"/>
            </a:endParaRPr>
          </a:p>
        </p:txBody>
      </p:sp>
    </p:spTree>
  </p:cSld>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Left Outer Join </a:t>
            </a:r>
            <a:endParaRPr b="0" lang="en-IN" sz="3200" spc="-1" strike="noStrike">
              <a:latin typeface="Arial"/>
            </a:endParaRPr>
          </a:p>
        </p:txBody>
      </p:sp>
      <p:pic>
        <p:nvPicPr>
          <p:cNvPr id="1535" name="Picture 40" descr=""/>
          <p:cNvPicPr/>
          <p:nvPr/>
        </p:nvPicPr>
        <p:blipFill>
          <a:blip r:embed="rId1"/>
          <a:stretch/>
        </p:blipFill>
        <p:spPr>
          <a:xfrm>
            <a:off x="23400" y="3028680"/>
            <a:ext cx="9096480" cy="1695600"/>
          </a:xfrm>
          <a:prstGeom prst="rect">
            <a:avLst/>
          </a:prstGeom>
          <a:ln>
            <a:noFill/>
          </a:ln>
        </p:spPr>
      </p:pic>
      <p:sp>
        <p:nvSpPr>
          <p:cNvPr id="1536"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LEFT</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keyword returns all rows from the left table (table1), with the matching rows in the right table (table2). The result is NULL in the right side when there is no match.</a:t>
            </a:r>
            <a:endParaRPr b="0" lang="en-IN" sz="1800" spc="-1" strike="noStrike">
              <a:latin typeface="Arial"/>
            </a:endParaRPr>
          </a:p>
        </p:txBody>
      </p:sp>
      <p:sp>
        <p:nvSpPr>
          <p:cNvPr id="1537" name="CustomShape 3"/>
          <p:cNvSpPr/>
          <p:nvPr/>
        </p:nvSpPr>
        <p:spPr>
          <a:xfrm>
            <a:off x="76320" y="1761480"/>
            <a:ext cx="899136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LEFT [OUTER ] JOIN &lt;table_references&gt; ON table1.column-name = table2.column-name</a:t>
            </a:r>
            <a:endParaRPr b="0" lang="en-IN" sz="2000" spc="-1" strike="noStrike">
              <a:latin typeface="Arial"/>
            </a:endParaRPr>
          </a:p>
        </p:txBody>
      </p:sp>
    </p:spTree>
  </p:cSld>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Left Outer Join</a:t>
            </a:r>
            <a:endParaRPr b="0" lang="en-IN" sz="3200" spc="-1" strike="noStrike">
              <a:latin typeface="Arial"/>
            </a:endParaRPr>
          </a:p>
        </p:txBody>
      </p:sp>
      <p:sp>
        <p:nvSpPr>
          <p:cNvPr id="1539"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 FROM </a:t>
            </a:r>
            <a:r>
              <a:rPr b="0" lang="en-IN" sz="1800" spc="-1" strike="noStrike">
                <a:solidFill>
                  <a:srgbClr val="000000"/>
                </a:solidFill>
                <a:latin typeface="Arial"/>
                <a:ea typeface="Times New Roman"/>
              </a:rPr>
              <a:t>ORDER</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O</a:t>
            </a:r>
            <a:r>
              <a:rPr b="0" lang="en-IN" sz="1800" spc="-1" strike="noStrike">
                <a:solidFill>
                  <a:srgbClr val="0077aa"/>
                </a:solidFill>
                <a:latin typeface="Arial"/>
                <a:ea typeface="Times New Roman"/>
              </a:rPr>
              <a:t> </a:t>
            </a:r>
            <a:r>
              <a:rPr b="0" lang="en-IN" sz="1800" spc="-1" strike="noStrike">
                <a:solidFill>
                  <a:srgbClr val="e0d612"/>
                </a:solidFill>
                <a:latin typeface="Arial"/>
                <a:ea typeface="Times New Roman"/>
              </a:rPr>
              <a:t>LEFT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OUTER</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EMPLOYEE</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E</a:t>
            </a:r>
            <a:r>
              <a:rPr b="0" lang="en-IN" sz="1800" spc="-1" strike="noStrike">
                <a:solidFill>
                  <a:srgbClr val="0077aa"/>
                </a:solidFill>
                <a:latin typeface="Arial"/>
                <a:ea typeface="Times New Roman"/>
              </a:rPr>
              <a:t> </a:t>
            </a:r>
            <a:r>
              <a:rPr b="0" lang="en-IN" sz="1800" spc="-1" strike="noStrike">
                <a:solidFill>
                  <a:srgbClr val="dd4a68"/>
                </a:solidFill>
                <a:latin typeface="Arial"/>
                <a:ea typeface="Times New Roman"/>
              </a:rPr>
              <a:t>ON</a:t>
            </a:r>
            <a:r>
              <a:rPr b="0" lang="en-IN" sz="1800" spc="-1" strike="noStrike">
                <a:solidFill>
                  <a:srgbClr val="0077aa"/>
                </a:solidFill>
                <a:latin typeface="Arial"/>
                <a:ea typeface="Times New Roman"/>
              </a:rPr>
              <a:t> </a:t>
            </a:r>
            <a:r>
              <a:rPr b="0" lang="en-IN" sz="1800" spc="-1" strike="noStrike">
                <a:solidFill>
                  <a:srgbClr val="000000"/>
                </a:solidFill>
                <a:latin typeface="Arial"/>
                <a:ea typeface="Times New Roman"/>
              </a:rPr>
              <a:t>E.ID</a:t>
            </a:r>
            <a:r>
              <a:rPr b="0" lang="en-IN" sz="1800" spc="-1" strike="noStrike">
                <a:solidFill>
                  <a:srgbClr val="0077aa"/>
                </a:solidFill>
                <a:latin typeface="Arial"/>
                <a:ea typeface="Times New Roman"/>
              </a:rPr>
              <a:t> = </a:t>
            </a:r>
            <a:r>
              <a:rPr b="0" lang="en-IN" sz="1800" spc="-1" strike="noStrike">
                <a:solidFill>
                  <a:srgbClr val="000000"/>
                </a:solidFill>
                <a:latin typeface="Arial"/>
                <a:ea typeface="Times New Roman"/>
              </a:rPr>
              <a:t>O.EMPLOYEEID</a:t>
            </a:r>
            <a:r>
              <a:rPr b="0" lang="en-IN" sz="1800" spc="-1" strike="noStrike">
                <a:solidFill>
                  <a:srgbClr val="0077aa"/>
                </a:solidFill>
                <a:latin typeface="Arial"/>
                <a:ea typeface="Times New Roman"/>
              </a:rPr>
              <a:t>;</a:t>
            </a:r>
            <a:endParaRPr b="0" lang="en-IN" sz="1800" spc="-1" strike="noStrike">
              <a:latin typeface="Arial"/>
            </a:endParaRPr>
          </a:p>
        </p:txBody>
      </p:sp>
      <p:sp>
        <p:nvSpPr>
          <p:cNvPr id="1540" name="CustomShape 3"/>
          <p:cNvSpPr/>
          <p:nvPr/>
        </p:nvSpPr>
        <p:spPr>
          <a:xfrm>
            <a:off x="468000" y="3873600"/>
            <a:ext cx="8599320" cy="222840"/>
          </a:xfrm>
          <a:prstGeom prst="rect">
            <a:avLst/>
          </a:prstGeom>
          <a:noFill/>
          <a:ln>
            <a:noFill/>
          </a:ln>
        </p:spPr>
        <p:style>
          <a:lnRef idx="2">
            <a:schemeClr val="accent1">
              <a:shade val="50000"/>
            </a:schemeClr>
          </a:lnRef>
          <a:fillRef idx="1">
            <a:schemeClr val="accent1"/>
          </a:fillRef>
          <a:effectRef idx="0">
            <a:schemeClr val="accent1"/>
          </a:effectRef>
          <a:fontRef idx="minor"/>
        </p:style>
      </p:sp>
      <p:grpSp>
        <p:nvGrpSpPr>
          <p:cNvPr id="1541" name="Group 4"/>
          <p:cNvGrpSpPr/>
          <p:nvPr/>
        </p:nvGrpSpPr>
        <p:grpSpPr>
          <a:xfrm>
            <a:off x="87120" y="1705680"/>
            <a:ext cx="8969400" cy="3628080"/>
            <a:chOff x="87120" y="1705680"/>
            <a:chExt cx="8969400" cy="3628080"/>
          </a:xfrm>
        </p:grpSpPr>
        <p:pic>
          <p:nvPicPr>
            <p:cNvPr id="1542" name="Picture 2" descr=""/>
            <p:cNvPicPr/>
            <p:nvPr/>
          </p:nvPicPr>
          <p:blipFill>
            <a:blip r:embed="rId1"/>
            <a:stretch/>
          </p:blipFill>
          <p:spPr>
            <a:xfrm>
              <a:off x="87120" y="1705680"/>
              <a:ext cx="8969400" cy="3628080"/>
            </a:xfrm>
            <a:prstGeom prst="rect">
              <a:avLst/>
            </a:prstGeom>
            <a:ln>
              <a:noFill/>
            </a:ln>
          </p:spPr>
        </p:pic>
        <p:sp>
          <p:nvSpPr>
            <p:cNvPr id="1543" name="CustomShape 5"/>
            <p:cNvSpPr/>
            <p:nvPr/>
          </p:nvSpPr>
          <p:spPr>
            <a:xfrm>
              <a:off x="429840" y="2524320"/>
              <a:ext cx="8626680" cy="237240"/>
            </a:xfrm>
            <a:prstGeom prst="rect">
              <a:avLst/>
            </a:prstGeom>
            <a:noFill/>
            <a:ln>
              <a:solidFill>
                <a:srgbClr val="e01e1e"/>
              </a:solidFill>
              <a:round/>
            </a:ln>
          </p:spPr>
          <p:style>
            <a:lnRef idx="2">
              <a:schemeClr val="accent1">
                <a:shade val="50000"/>
              </a:schemeClr>
            </a:lnRef>
            <a:fillRef idx="1">
              <a:schemeClr val="accent1"/>
            </a:fillRef>
            <a:effectRef idx="0">
              <a:schemeClr val="accent1"/>
            </a:effectRef>
            <a:fontRef idx="minor"/>
          </p:style>
        </p:sp>
        <p:sp>
          <p:nvSpPr>
            <p:cNvPr id="1544" name="CustomShape 6"/>
            <p:cNvSpPr/>
            <p:nvPr/>
          </p:nvSpPr>
          <p:spPr>
            <a:xfrm>
              <a:off x="429840" y="3277080"/>
              <a:ext cx="8626680" cy="237240"/>
            </a:xfrm>
            <a:prstGeom prst="rect">
              <a:avLst/>
            </a:prstGeom>
            <a:noFill/>
            <a:ln>
              <a:solidFill>
                <a:srgbClr val="e01e1e"/>
              </a:solidFill>
              <a:round/>
            </a:ln>
          </p:spPr>
          <p:style>
            <a:lnRef idx="2">
              <a:schemeClr val="accent1">
                <a:shade val="50000"/>
              </a:schemeClr>
            </a:lnRef>
            <a:fillRef idx="1">
              <a:schemeClr val="accent1"/>
            </a:fillRef>
            <a:effectRef idx="0">
              <a:schemeClr val="accent1"/>
            </a:effectRef>
            <a:fontRef idx="minor"/>
          </p:style>
        </p:sp>
        <p:sp>
          <p:nvSpPr>
            <p:cNvPr id="1545" name="CustomShape 7"/>
            <p:cNvSpPr/>
            <p:nvPr/>
          </p:nvSpPr>
          <p:spPr>
            <a:xfrm>
              <a:off x="429840" y="4601160"/>
              <a:ext cx="8626680" cy="237240"/>
            </a:xfrm>
            <a:prstGeom prst="rect">
              <a:avLst/>
            </a:prstGeom>
            <a:noFill/>
            <a:ln>
              <a:solidFill>
                <a:srgbClr val="e01e1e"/>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Left Outer Join</a:t>
            </a:r>
            <a:endParaRPr b="0" lang="en-IN" sz="3200" spc="-1" strike="noStrike">
              <a:latin typeface="Arial"/>
            </a:endParaRPr>
          </a:p>
        </p:txBody>
      </p:sp>
      <p:sp>
        <p:nvSpPr>
          <p:cNvPr id="1547"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LEFT</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keyword returns all rows from the left table (table1), with the matching rows in the right table (table2). The result is NULL in the right side when there is no match.</a:t>
            </a:r>
            <a:endParaRPr b="0" lang="en-IN" sz="1800" spc="-1" strike="noStrike">
              <a:latin typeface="Arial"/>
            </a:endParaRPr>
          </a:p>
        </p:txBody>
      </p:sp>
      <p:sp>
        <p:nvSpPr>
          <p:cNvPr id="1548" name="CustomShape 3"/>
          <p:cNvSpPr/>
          <p:nvPr/>
        </p:nvSpPr>
        <p:spPr>
          <a:xfrm>
            <a:off x="76320" y="202356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LEFT [OUTER ] JOIN &lt;table_references&gt; USING (column-name)</a:t>
            </a:r>
            <a:endParaRPr b="0" lang="en-IN" sz="2000" spc="-1" strike="noStrike">
              <a:latin typeface="Arial"/>
            </a:endParaRPr>
          </a:p>
        </p:txBody>
      </p:sp>
      <p:sp>
        <p:nvSpPr>
          <p:cNvPr id="1549" name="CustomShape 4"/>
          <p:cNvSpPr/>
          <p:nvPr/>
        </p:nvSpPr>
        <p:spPr>
          <a:xfrm>
            <a:off x="76320" y="3014280"/>
            <a:ext cx="899136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LEFT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OUTER</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 </a:t>
            </a:r>
            <a:r>
              <a:rPr b="0" lang="en-IN" sz="1800" spc="-1" strike="noStrike">
                <a:solidFill>
                  <a:srgbClr val="dd4a68"/>
                </a:solidFill>
                <a:latin typeface="Arial"/>
                <a:ea typeface="Times New Roman"/>
              </a:rPr>
              <a:t>USING</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DEPTNO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
        <p:nvSpPr>
          <p:cNvPr id="1550" name="CustomShape 5"/>
          <p:cNvSpPr/>
          <p:nvPr/>
        </p:nvSpPr>
        <p:spPr>
          <a:xfrm>
            <a:off x="76320" y="4812120"/>
            <a:ext cx="899136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NATURAL</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LEFT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OUTER</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a:t>
            </a:r>
            <a:endParaRPr b="0" lang="en-IN" sz="1800" spc="-1" strike="noStrike">
              <a:latin typeface="Arial"/>
            </a:endParaRPr>
          </a:p>
        </p:txBody>
      </p:sp>
      <p:sp>
        <p:nvSpPr>
          <p:cNvPr id="1551" name="CustomShape 6"/>
          <p:cNvSpPr/>
          <p:nvPr/>
        </p:nvSpPr>
        <p:spPr>
          <a:xfrm>
            <a:off x="76320" y="382176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NATURAL LEFT [OUTER ] JOIN &lt;table_references&gt;</a:t>
            </a:r>
            <a:endParaRPr b="0" lang="en-IN" sz="2000" spc="-1" strike="noStrike">
              <a:latin typeface="Arial"/>
            </a:endParaRPr>
          </a:p>
        </p:txBody>
      </p:sp>
    </p:spTree>
  </p:cSld>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Right Outer Join</a:t>
            </a:r>
            <a:endParaRPr b="0" lang="en-IN" sz="3200" spc="-1" strike="noStrike">
              <a:latin typeface="Arial"/>
            </a:endParaRPr>
          </a:p>
        </p:txBody>
      </p:sp>
      <p:pic>
        <p:nvPicPr>
          <p:cNvPr id="1553" name="Picture 31" descr=""/>
          <p:cNvPicPr/>
          <p:nvPr/>
        </p:nvPicPr>
        <p:blipFill>
          <a:blip r:embed="rId1"/>
          <a:stretch/>
        </p:blipFill>
        <p:spPr>
          <a:xfrm>
            <a:off x="76320" y="2995920"/>
            <a:ext cx="9067320" cy="1714320"/>
          </a:xfrm>
          <a:prstGeom prst="rect">
            <a:avLst/>
          </a:prstGeom>
          <a:ln>
            <a:noFill/>
          </a:ln>
        </p:spPr>
      </p:pic>
      <p:sp>
        <p:nvSpPr>
          <p:cNvPr id="1554"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RIGHT</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keyword returns all rows from the right table (table2), with the matching rows in the left table (table1). The result is NULL in the left side when there is no match.</a:t>
            </a:r>
            <a:endParaRPr b="0" lang="en-IN" sz="1800" spc="-1" strike="noStrike">
              <a:latin typeface="Arial"/>
            </a:endParaRPr>
          </a:p>
        </p:txBody>
      </p:sp>
      <p:sp>
        <p:nvSpPr>
          <p:cNvPr id="1555" name="CustomShape 3"/>
          <p:cNvSpPr/>
          <p:nvPr/>
        </p:nvSpPr>
        <p:spPr>
          <a:xfrm>
            <a:off x="76320" y="1923840"/>
            <a:ext cx="891504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RIGHT [OUTER ] JOIN &lt;table_references&gt; ON table1.column-name = table2.column-name</a:t>
            </a:r>
            <a:endParaRPr b="0" lang="en-IN" sz="2000" spc="-1" strike="noStrike">
              <a:latin typeface="Arial"/>
            </a:endParaRPr>
          </a:p>
        </p:txBody>
      </p:sp>
    </p:spTree>
  </p:cSld>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Right Outer Join</a:t>
            </a:r>
            <a:endParaRPr b="0" lang="en-IN" sz="3200" spc="-1" strike="noStrike">
              <a:latin typeface="Arial"/>
            </a:endParaRPr>
          </a:p>
        </p:txBody>
      </p:sp>
      <p:sp>
        <p:nvSpPr>
          <p:cNvPr id="1557" name="CustomShape 2"/>
          <p:cNvSpPr/>
          <p:nvPr/>
        </p:nvSpPr>
        <p:spPr>
          <a:xfrm>
            <a:off x="76320" y="88956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Gill Sans MT"/>
                <a:ea typeface="Times New Roman"/>
              </a:rPr>
              <a:t>ORDER </a:t>
            </a:r>
            <a:r>
              <a:rPr b="0" lang="en-IN" sz="1600" spc="-1" strike="noStrike">
                <a:solidFill>
                  <a:srgbClr val="e0d612"/>
                </a:solidFill>
                <a:latin typeface="Arial"/>
                <a:ea typeface="Times New Roman"/>
              </a:rPr>
              <a:t>RIGHT</a:t>
            </a:r>
            <a:r>
              <a:rPr b="0" lang="en-IN" sz="1800" spc="-1" strike="noStrike">
                <a:solidFill>
                  <a:srgbClr val="dd4a68"/>
                </a:solidFill>
                <a:latin typeface="Arial"/>
                <a:ea typeface="Times New Roman"/>
              </a:rPr>
              <a:t> </a:t>
            </a:r>
            <a:r>
              <a:rPr b="0" lang="en-IN" sz="1600" spc="-1" strike="noStrike">
                <a:solidFill>
                  <a:srgbClr val="e0d612"/>
                </a:solidFill>
                <a:latin typeface="Arial"/>
                <a:ea typeface="Times New Roman"/>
              </a:rPr>
              <a:t>OUTER</a:t>
            </a:r>
            <a:r>
              <a:rPr b="0" lang="en-IN" sz="1800" spc="-1" strike="noStrike">
                <a:solidFill>
                  <a:srgbClr val="dd4a68"/>
                </a:solidFill>
                <a:latin typeface="Arial"/>
                <a:ea typeface="Times New Roman"/>
              </a:rPr>
              <a:t> </a:t>
            </a:r>
            <a:r>
              <a:rPr b="0" lang="en-IN" sz="1600" spc="-1" strike="noStrike">
                <a:solidFill>
                  <a:srgbClr val="e0d612"/>
                </a:solidFill>
                <a:latin typeface="Arial"/>
                <a:ea typeface="Times New Roman"/>
              </a:rPr>
              <a:t>JOIN</a:t>
            </a:r>
            <a:r>
              <a:rPr b="0" lang="en-IN" sz="1800" spc="-1" strike="noStrike">
                <a:solidFill>
                  <a:srgbClr val="dd4a68"/>
                </a:solidFill>
                <a:latin typeface="Arial"/>
                <a:ea typeface="Times New Roman"/>
              </a:rPr>
              <a:t> </a:t>
            </a:r>
            <a:r>
              <a:rPr b="0" lang="en-IN" sz="1800" spc="-1" strike="noStrike">
                <a:solidFill>
                  <a:srgbClr val="000000"/>
                </a:solidFill>
                <a:latin typeface="Gill Sans MT"/>
                <a:ea typeface="Times New Roman"/>
              </a:rPr>
              <a:t>EMPLOYEE</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ON </a:t>
            </a:r>
            <a:r>
              <a:rPr b="0" lang="en-IN" sz="1800" spc="-1" strike="noStrike">
                <a:solidFill>
                  <a:srgbClr val="000000"/>
                </a:solidFill>
                <a:latin typeface="Gill Sans MT"/>
                <a:ea typeface="Times New Roman"/>
              </a:rPr>
              <a:t>ON E.ID = O.EMPLOYEEID</a:t>
            </a:r>
            <a:r>
              <a:rPr b="0" lang="en-IN" sz="1800" spc="-1" strike="noStrike">
                <a:solidFill>
                  <a:srgbClr val="000000"/>
                </a:solidFill>
                <a:latin typeface="Arial"/>
                <a:ea typeface="Times New Roman"/>
              </a:rPr>
              <a:t>;</a:t>
            </a:r>
            <a:endParaRPr b="0" lang="en-IN" sz="1800" spc="-1" strike="noStrike">
              <a:latin typeface="Arial"/>
            </a:endParaRPr>
          </a:p>
        </p:txBody>
      </p:sp>
      <p:pic>
        <p:nvPicPr>
          <p:cNvPr id="1558" name="Picture 15" descr=""/>
          <p:cNvPicPr/>
          <p:nvPr/>
        </p:nvPicPr>
        <p:blipFill>
          <a:blip r:embed="rId1"/>
          <a:stretch/>
        </p:blipFill>
        <p:spPr>
          <a:xfrm>
            <a:off x="48600" y="1823040"/>
            <a:ext cx="8991360" cy="2285640"/>
          </a:xfrm>
          <a:prstGeom prst="rect">
            <a:avLst/>
          </a:prstGeom>
          <a:ln>
            <a:noFill/>
          </a:ln>
        </p:spPr>
      </p:pic>
      <p:sp>
        <p:nvSpPr>
          <p:cNvPr id="1559" name="CustomShape 3"/>
          <p:cNvSpPr/>
          <p:nvPr/>
        </p:nvSpPr>
        <p:spPr>
          <a:xfrm>
            <a:off x="429840" y="2174040"/>
            <a:ext cx="8626680" cy="564120"/>
          </a:xfrm>
          <a:prstGeom prst="rect">
            <a:avLst/>
          </a:prstGeom>
          <a:noFill/>
          <a:ln>
            <a:solidFill>
              <a:srgbClr val="e01e1e"/>
            </a:solidFill>
            <a:round/>
          </a:ln>
        </p:spPr>
        <p:style>
          <a:lnRef idx="2">
            <a:schemeClr val="accent1">
              <a:shade val="50000"/>
            </a:schemeClr>
          </a:lnRef>
          <a:fillRef idx="1">
            <a:schemeClr val="accent1"/>
          </a:fillRef>
          <a:effectRef idx="0">
            <a:schemeClr val="accent1"/>
          </a:effectRef>
          <a:fontRef idx="minor"/>
        </p:style>
      </p:sp>
    </p:spTree>
  </p:cSld>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Right Outer Join</a:t>
            </a:r>
            <a:endParaRPr b="0" lang="en-IN" sz="3200" spc="-1" strike="noStrike">
              <a:latin typeface="Arial"/>
            </a:endParaRPr>
          </a:p>
        </p:txBody>
      </p:sp>
      <p:sp>
        <p:nvSpPr>
          <p:cNvPr id="1561" name="CustomShape 2"/>
          <p:cNvSpPr/>
          <p:nvPr/>
        </p:nvSpPr>
        <p:spPr>
          <a:xfrm>
            <a:off x="76320" y="205740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RIGHT [OUTER ] JOIN &lt;table_references&gt; USING (column-name)</a:t>
            </a:r>
            <a:endParaRPr b="0" lang="en-IN" sz="2000" spc="-1" strike="noStrike">
              <a:latin typeface="Arial"/>
            </a:endParaRPr>
          </a:p>
        </p:txBody>
      </p:sp>
      <p:sp>
        <p:nvSpPr>
          <p:cNvPr id="1562" name="CustomShape 3"/>
          <p:cNvSpPr/>
          <p:nvPr/>
        </p:nvSpPr>
        <p:spPr>
          <a:xfrm>
            <a:off x="76320" y="305964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RIGHT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OUTER</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 </a:t>
            </a:r>
            <a:r>
              <a:rPr b="0" lang="en-IN" sz="1800" spc="-1" strike="noStrike">
                <a:solidFill>
                  <a:srgbClr val="dd4a68"/>
                </a:solidFill>
                <a:latin typeface="Arial"/>
                <a:ea typeface="Times New Roman"/>
              </a:rPr>
              <a:t>USING</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DEPTNO</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
        <p:nvSpPr>
          <p:cNvPr id="1563" name="CustomShape 4"/>
          <p:cNvSpPr/>
          <p:nvPr/>
        </p:nvSpPr>
        <p:spPr>
          <a:xfrm>
            <a:off x="76320" y="481212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e0d612"/>
                </a:solidFill>
                <a:latin typeface="Arial"/>
                <a:ea typeface="Times New Roman"/>
              </a:rPr>
              <a:t>NATURAL</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RIGHT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OUTER</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JOIN</a:t>
            </a:r>
            <a:r>
              <a:rPr b="0" lang="en-IN" sz="1800" spc="-1" strike="noStrike">
                <a:solidFill>
                  <a:srgbClr val="000000"/>
                </a:solidFill>
                <a:latin typeface="Arial"/>
                <a:ea typeface="Times New Roman"/>
              </a:rPr>
              <a:t> DEPT;</a:t>
            </a:r>
            <a:endParaRPr b="0" lang="en-IN" sz="1800" spc="-1" strike="noStrike">
              <a:latin typeface="Arial"/>
            </a:endParaRPr>
          </a:p>
        </p:txBody>
      </p:sp>
      <p:sp>
        <p:nvSpPr>
          <p:cNvPr id="1564" name="CustomShape 5"/>
          <p:cNvSpPr/>
          <p:nvPr/>
        </p:nvSpPr>
        <p:spPr>
          <a:xfrm>
            <a:off x="76320" y="3821760"/>
            <a:ext cx="891504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column-list from &lt;table_references&gt; NATURAL RIGHT [OUTER ] JOIN &lt;table_references&gt;</a:t>
            </a:r>
            <a:endParaRPr b="0" lang="en-IN" sz="2000" spc="-1" strike="noStrike">
              <a:latin typeface="Arial"/>
            </a:endParaRPr>
          </a:p>
        </p:txBody>
      </p:sp>
      <p:sp>
        <p:nvSpPr>
          <p:cNvPr id="1565" name="CustomShape 6"/>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a:t>
            </a:r>
            <a:r>
              <a:rPr b="0" lang="en-IN" sz="1800" spc="-1" strike="noStrike">
                <a:solidFill>
                  <a:srgbClr val="c74c49"/>
                </a:solidFill>
                <a:latin typeface="Arial"/>
              </a:rPr>
              <a:t>RIGHT</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keyword returns all rows from the right table (table2), with the matching rows in the left table (table1). The result is NULL in the left side when there is no match.</a:t>
            </a:r>
            <a:endParaRPr b="0" lang="en-IN" sz="1800" spc="-1" strike="noStrike">
              <a:latin typeface="Arial"/>
            </a:endParaRPr>
          </a:p>
        </p:txBody>
      </p:sp>
    </p:spTree>
  </p:cSld>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JOINS – Self Join</a:t>
            </a:r>
            <a:endParaRPr b="0" lang="en-IN" sz="3200" spc="-1" strike="noStrike">
              <a:latin typeface="Arial"/>
            </a:endParaRPr>
          </a:p>
        </p:txBody>
      </p:sp>
      <p:sp>
        <p:nvSpPr>
          <p:cNvPr id="1567"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a:t>
            </a:r>
            <a:r>
              <a:rPr b="0" lang="en-IN" sz="1800" spc="-1" strike="noStrike">
                <a:solidFill>
                  <a:srgbClr val="c74c49"/>
                </a:solidFill>
                <a:latin typeface="Arial"/>
              </a:rPr>
              <a:t>SELF</a:t>
            </a:r>
            <a:r>
              <a:rPr b="0" lang="en-IN" sz="1800" spc="-1" strike="noStrike">
                <a:solidFill>
                  <a:srgbClr val="000000"/>
                </a:solidFill>
                <a:latin typeface="Arial"/>
              </a:rPr>
              <a:t> </a:t>
            </a:r>
            <a:r>
              <a:rPr b="0" lang="en-IN" sz="1800" spc="-1" strike="noStrike">
                <a:solidFill>
                  <a:srgbClr val="c74c49"/>
                </a:solidFill>
                <a:latin typeface="Arial"/>
              </a:rPr>
              <a:t>JOIN</a:t>
            </a:r>
            <a:r>
              <a:rPr b="0" lang="en-IN" sz="1800" spc="-1" strike="noStrike">
                <a:solidFill>
                  <a:srgbClr val="000000"/>
                </a:solidFill>
                <a:latin typeface="Arial"/>
              </a:rPr>
              <a:t> is a join in which a table is joined with itself (which is also called Unary relationships), especially when the table has a FOREIGN KEY which references its own PRIMARY KEY.</a:t>
            </a:r>
            <a:endParaRPr b="0" lang="en-IN" sz="1800" spc="-1" strike="noStrike">
              <a:latin typeface="Arial"/>
            </a:endParaRPr>
          </a:p>
        </p:txBody>
      </p:sp>
      <p:sp>
        <p:nvSpPr>
          <p:cNvPr id="1568" name="CustomShape 3"/>
          <p:cNvSpPr/>
          <p:nvPr/>
        </p:nvSpPr>
        <p:spPr>
          <a:xfrm>
            <a:off x="76320" y="1944360"/>
            <a:ext cx="89913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 a.column_name, b.column_name... FROM table1 a, table1 b  WHERE a.common_name = b.common_name;</a:t>
            </a:r>
            <a:endParaRPr b="0" lang="en-IN" sz="2000" spc="-1" strike="noStrike">
              <a:latin typeface="Arial"/>
            </a:endParaRPr>
          </a:p>
        </p:txBody>
      </p:sp>
    </p:spTree>
  </p:cSld>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Set Operation in SQL</a:t>
            </a:r>
            <a:endParaRPr b="0" lang="en-IN" sz="4800" spc="-1" strike="noStrike">
              <a:latin typeface="Arial"/>
            </a:endParaRPr>
          </a:p>
        </p:txBody>
      </p:sp>
      <p:sp>
        <p:nvSpPr>
          <p:cNvPr id="1570" name="CustomShape 2"/>
          <p:cNvSpPr/>
          <p:nvPr/>
        </p:nvSpPr>
        <p:spPr>
          <a:xfrm>
            <a:off x="152280" y="143640"/>
            <a:ext cx="8534160" cy="1186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Courier New"/>
              </a:rPr>
              <a:t>UNION: To apply ORDER BY or LIMIT to an individual SELECT, place the clause inside the parentheses that enclose the SELECT.</a:t>
            </a:r>
            <a:endParaRPr b="0" lang="en-IN" sz="1800" spc="-1" strike="noStrike">
              <a:latin typeface="Arial"/>
            </a:endParaRPr>
          </a:p>
          <a:p>
            <a:pPr>
              <a:lnSpc>
                <a:spcPct val="100000"/>
              </a:lnSpc>
            </a:pPr>
            <a:r>
              <a:rPr b="0" lang="en-IN" sz="1800" spc="-1" strike="noStrike">
                <a:solidFill>
                  <a:srgbClr val="006c86"/>
                </a:solidFill>
                <a:latin typeface="Courier New"/>
              </a:rPr>
              <a:t>E.g. (SELECT …) UNION (SELECT …)</a:t>
            </a:r>
            <a:endParaRPr b="0" lang="en-IN" sz="1800" spc="-1" strike="noStrike">
              <a:latin typeface="Arial"/>
            </a:endParaRPr>
          </a:p>
        </p:txBody>
      </p:sp>
      <p:pic>
        <p:nvPicPr>
          <p:cNvPr id="1571" name="Picture 8" descr=""/>
          <p:cNvPicPr/>
          <p:nvPr/>
        </p:nvPicPr>
        <p:blipFill>
          <a:blip r:embed="rId1"/>
          <a:stretch/>
        </p:blipFill>
        <p:spPr>
          <a:xfrm>
            <a:off x="186120" y="1219320"/>
            <a:ext cx="8500320" cy="990360"/>
          </a:xfrm>
          <a:prstGeom prst="rect">
            <a:avLst/>
          </a:prstGeom>
          <a:ln>
            <a:noFill/>
          </a:ln>
        </p:spPr>
      </p:pic>
      <p:pic>
        <p:nvPicPr>
          <p:cNvPr id="1572" name="Picture 7" descr=""/>
          <p:cNvPicPr/>
          <p:nvPr/>
        </p:nvPicPr>
        <p:blipFill>
          <a:blip r:embed="rId2"/>
          <a:stretch/>
        </p:blipFill>
        <p:spPr>
          <a:xfrm>
            <a:off x="843120" y="3475080"/>
            <a:ext cx="7300800" cy="685440"/>
          </a:xfrm>
          <a:prstGeom prst="rect">
            <a:avLst/>
          </a:prstGeom>
          <a:ln>
            <a:noFill/>
          </a:ln>
        </p:spPr>
      </p:pic>
      <p:pic>
        <p:nvPicPr>
          <p:cNvPr id="1573" name="Picture 9" descr=""/>
          <p:cNvPicPr/>
          <p:nvPr/>
        </p:nvPicPr>
        <p:blipFill>
          <a:blip r:embed="rId3"/>
          <a:stretch/>
        </p:blipFill>
        <p:spPr>
          <a:xfrm>
            <a:off x="843120" y="4341600"/>
            <a:ext cx="7186320" cy="687240"/>
          </a:xfrm>
          <a:prstGeom prst="rect">
            <a:avLst/>
          </a:prstGeom>
          <a:ln>
            <a:noFill/>
          </a:ln>
        </p:spPr>
      </p:pic>
      <p:pic>
        <p:nvPicPr>
          <p:cNvPr id="1574" name="Picture 10" descr=""/>
          <p:cNvPicPr/>
          <p:nvPr/>
        </p:nvPicPr>
        <p:blipFill>
          <a:blip r:embed="rId4"/>
          <a:stretch/>
        </p:blipFill>
        <p:spPr>
          <a:xfrm>
            <a:off x="826200" y="5257800"/>
            <a:ext cx="7186320" cy="687240"/>
          </a:xfrm>
          <a:prstGeom prst="rect">
            <a:avLst/>
          </a:prstGeom>
          <a:ln>
            <a:noFill/>
          </a:ln>
        </p:spPr>
      </p:pic>
    </p:spTree>
  </p:cSld>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UNION</a:t>
            </a:r>
            <a:endParaRPr b="0" lang="en-IN" sz="3200" spc="-1" strike="noStrike">
              <a:latin typeface="Arial"/>
            </a:endParaRPr>
          </a:p>
        </p:txBody>
      </p:sp>
      <p:sp>
        <p:nvSpPr>
          <p:cNvPr id="1576" name="CustomShape 2"/>
          <p:cNvSpPr/>
          <p:nvPr/>
        </p:nvSpPr>
        <p:spPr>
          <a:xfrm>
            <a:off x="76320" y="838080"/>
            <a:ext cx="899136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UNION operator is used to combine the result sets of 2 or more SELECT statements. It removes duplicate rows between the various SELECT statements. Each SELECT statement within the UNION operator must have the same number of fields in the result sets.</a:t>
            </a:r>
            <a:endParaRPr b="0" lang="en-IN" sz="1800" spc="-1" strike="noStrike">
              <a:latin typeface="Arial"/>
            </a:endParaRPr>
          </a:p>
        </p:txBody>
      </p:sp>
      <p:sp>
        <p:nvSpPr>
          <p:cNvPr id="1577" name="CustomShape 3"/>
          <p:cNvSpPr/>
          <p:nvPr/>
        </p:nvSpPr>
        <p:spPr>
          <a:xfrm>
            <a:off x="76320" y="3705840"/>
            <a:ext cx="8991360" cy="1309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a6a6a6"/>
              </a:buClr>
              <a:buFont typeface="Arial"/>
              <a:buChar char="•"/>
            </a:pPr>
            <a:r>
              <a:rPr b="0" lang="en-IN" sz="1800" spc="-1" strike="noStrike">
                <a:solidFill>
                  <a:srgbClr val="a6a6a6"/>
                </a:solidFill>
                <a:latin typeface="Arial"/>
              </a:rPr>
              <a:t>(</a:t>
            </a: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DEPTNO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EMP </a:t>
            </a:r>
            <a:r>
              <a:rPr b="0" lang="en-IN" sz="1800" spc="-1" strike="noStrike">
                <a:solidFill>
                  <a:srgbClr val="dd4a68"/>
                </a:solidFill>
                <a:latin typeface="Arial"/>
                <a:ea typeface="Times New Roman"/>
              </a:rPr>
              <a:t>LIMIT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1</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 </a:t>
            </a:r>
            <a:r>
              <a:rPr b="0" lang="en-IN" sz="1800" spc="-1" strike="noStrike">
                <a:solidFill>
                  <a:srgbClr val="e0d612"/>
                </a:solidFill>
                <a:latin typeface="Arial"/>
                <a:ea typeface="Times New Roman"/>
              </a:rPr>
              <a:t>UNION</a:t>
            </a:r>
            <a:r>
              <a:rPr b="0"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 </a:t>
            </a:r>
            <a:r>
              <a:rPr b="0" lang="en-IN" sz="1800" spc="-1" strike="noStrike">
                <a:solidFill>
                  <a:srgbClr val="000000"/>
                </a:solidFill>
                <a:latin typeface="Arial"/>
                <a:ea typeface="Times New Roman"/>
              </a:rPr>
              <a:t>DEPTNO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DEPT </a:t>
            </a:r>
            <a:r>
              <a:rPr b="0" lang="en-IN" sz="1800" spc="-1" strike="noStrike">
                <a:solidFill>
                  <a:srgbClr val="dd4a68"/>
                </a:solidFill>
                <a:latin typeface="Arial"/>
                <a:ea typeface="Times New Roman"/>
              </a:rPr>
              <a:t>LIMIT 1</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'EMP' as 'Table Name', count(*)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e0d612"/>
                </a:solidFill>
                <a:latin typeface="Arial"/>
                <a:ea typeface="Times New Roman"/>
              </a:rPr>
              <a:t>UNION</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'DEPT', count(*)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DEPT </a:t>
            </a:r>
            <a:r>
              <a:rPr b="0" lang="en-IN" sz="1800" spc="-1" strike="noStrike">
                <a:solidFill>
                  <a:srgbClr val="e0d612"/>
                </a:solidFill>
                <a:latin typeface="Arial"/>
                <a:ea typeface="Times New Roman"/>
              </a:rPr>
              <a:t>UNION</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'BONUS', count(*)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BONUS;</a:t>
            </a:r>
            <a:endParaRPr b="0" lang="en-IN" sz="1800" spc="-1" strike="noStrike">
              <a:latin typeface="Arial"/>
            </a:endParaRPr>
          </a:p>
        </p:txBody>
      </p:sp>
      <p:sp>
        <p:nvSpPr>
          <p:cNvPr id="1578" name="CustomShape 4"/>
          <p:cNvSpPr/>
          <p:nvPr/>
        </p:nvSpPr>
        <p:spPr>
          <a:xfrm>
            <a:off x="152280" y="2136240"/>
            <a:ext cx="4571640" cy="10051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SELECT</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0000"/>
                </a:solidFill>
                <a:latin typeface="Courier New"/>
              </a:rPr>
              <a:t> </a:t>
            </a:r>
            <a:r>
              <a:rPr b="0" lang="en-IN" sz="2000" spc="-1" strike="noStrike">
                <a:solidFill>
                  <a:srgbClr val="0077aa"/>
                </a:solidFill>
                <a:latin typeface="Courier New"/>
              </a:rPr>
              <a:t>UNION</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77aa"/>
                </a:solidFill>
                <a:latin typeface="Courier New"/>
              </a:rPr>
              <a:t>ALL</a:t>
            </a:r>
            <a:r>
              <a:rPr b="0" lang="en-IN" sz="2000" spc="-1" strike="noStrike">
                <a:solidFill>
                  <a:srgbClr val="000000"/>
                </a:solidFill>
                <a:latin typeface="Courier New"/>
              </a:rPr>
              <a:t> </a:t>
            </a:r>
            <a:r>
              <a:rPr b="0" lang="en-IN" sz="2000" spc="-1" strike="noStrike">
                <a:solidFill>
                  <a:srgbClr val="a67f59"/>
                </a:solidFill>
                <a:latin typeface="Courier New"/>
              </a:rPr>
              <a:t>|</a:t>
            </a:r>
            <a:r>
              <a:rPr b="0" lang="en-IN" sz="2000" spc="-1" strike="noStrike">
                <a:solidFill>
                  <a:srgbClr val="000000"/>
                </a:solidFill>
                <a:latin typeface="Courier New"/>
              </a:rPr>
              <a:t> </a:t>
            </a:r>
            <a:r>
              <a:rPr b="0" lang="en-IN" sz="2000" spc="-1" strike="noStrike">
                <a:solidFill>
                  <a:srgbClr val="0077aa"/>
                </a:solidFill>
                <a:latin typeface="Courier New"/>
              </a:rPr>
              <a:t>DISTINCT</a:t>
            </a:r>
            <a:r>
              <a:rPr b="0" lang="en-IN" sz="2000" spc="-1" strike="noStrike">
                <a:solidFill>
                  <a:srgbClr val="999999"/>
                </a:solidFill>
                <a:latin typeface="Courier New"/>
              </a:rPr>
              <a:t>]</a:t>
            </a:r>
            <a:r>
              <a:rPr b="0" lang="en-IN" sz="2000" spc="-1" strike="noStrike">
                <a:solidFill>
                  <a:srgbClr val="000000"/>
                </a:solidFill>
                <a:latin typeface="Courier New"/>
              </a:rPr>
              <a:t> </a:t>
            </a:r>
            <a:r>
              <a:rPr b="0" lang="en-IN" sz="2000" spc="-1" strike="noStrike">
                <a:solidFill>
                  <a:srgbClr val="0077aa"/>
                </a:solidFill>
                <a:latin typeface="Courier New"/>
              </a:rPr>
              <a:t>SELECT</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77aa"/>
                </a:solidFill>
                <a:latin typeface="Courier New"/>
              </a:rPr>
              <a:t>UNION</a:t>
            </a:r>
            <a:r>
              <a:rPr b="0" lang="en-IN" sz="2000" spc="-1" strike="noStrike">
                <a:solidFill>
                  <a:srgbClr val="000000"/>
                </a:solidFill>
                <a:latin typeface="Courier New"/>
              </a:rPr>
              <a:t> </a:t>
            </a:r>
            <a:r>
              <a:rPr b="0" lang="en-IN" sz="2000" spc="-1" strike="noStrike">
                <a:solidFill>
                  <a:srgbClr val="999999"/>
                </a:solidFill>
                <a:latin typeface="Courier New"/>
              </a:rPr>
              <a:t>[</a:t>
            </a:r>
            <a:r>
              <a:rPr b="0" lang="en-IN" sz="2000" spc="-1" strike="noStrike">
                <a:solidFill>
                  <a:srgbClr val="0077aa"/>
                </a:solidFill>
                <a:latin typeface="Courier New"/>
              </a:rPr>
              <a:t>ALL</a:t>
            </a:r>
            <a:r>
              <a:rPr b="0" lang="en-IN" sz="2000" spc="-1" strike="noStrike">
                <a:solidFill>
                  <a:srgbClr val="000000"/>
                </a:solidFill>
                <a:latin typeface="Courier New"/>
              </a:rPr>
              <a:t> </a:t>
            </a:r>
            <a:r>
              <a:rPr b="0" lang="en-IN" sz="2000" spc="-1" strike="noStrike">
                <a:solidFill>
                  <a:srgbClr val="a67f59"/>
                </a:solidFill>
                <a:latin typeface="Courier New"/>
              </a:rPr>
              <a:t>|</a:t>
            </a:r>
            <a:r>
              <a:rPr b="0" lang="en-IN" sz="2000" spc="-1" strike="noStrike">
                <a:solidFill>
                  <a:srgbClr val="000000"/>
                </a:solidFill>
                <a:latin typeface="Courier New"/>
              </a:rPr>
              <a:t> </a:t>
            </a:r>
            <a:r>
              <a:rPr b="0" lang="en-IN" sz="2000" spc="-1" strike="noStrike">
                <a:solidFill>
                  <a:srgbClr val="0077aa"/>
                </a:solidFill>
                <a:latin typeface="Courier New"/>
              </a:rPr>
              <a:t>DISTINCT</a:t>
            </a:r>
            <a:r>
              <a:rPr b="0" lang="en-IN" sz="2000" spc="-1" strike="noStrike">
                <a:solidFill>
                  <a:srgbClr val="999999"/>
                </a:solidFill>
                <a:latin typeface="Courier New"/>
              </a:rPr>
              <a:t>]</a:t>
            </a:r>
            <a:r>
              <a:rPr b="0" lang="en-IN" sz="2000" spc="-1" strike="noStrike">
                <a:solidFill>
                  <a:srgbClr val="000000"/>
                </a:solidFill>
                <a:latin typeface="Courier New"/>
              </a:rPr>
              <a:t> </a:t>
            </a:r>
            <a:r>
              <a:rPr b="0" lang="en-IN" sz="2000" spc="-1" strike="noStrike">
                <a:solidFill>
                  <a:srgbClr val="0077aa"/>
                </a:solidFill>
                <a:latin typeface="Courier New"/>
              </a:rPr>
              <a:t>SELECT</a:t>
            </a:r>
            <a:r>
              <a:rPr b="0" lang="en-IN" sz="2000" spc="-1" strike="noStrike">
                <a:solidFill>
                  <a:srgbClr val="000000"/>
                </a:solidFill>
                <a:latin typeface="Courier New"/>
              </a:rPr>
              <a:t> </a:t>
            </a:r>
            <a:r>
              <a:rPr b="0" lang="en-IN" sz="2000" spc="-1" strike="noStrike">
                <a:solidFill>
                  <a:srgbClr val="999999"/>
                </a:solidFill>
                <a:latin typeface="Courier New"/>
              </a:rPr>
              <a:t>...]</a:t>
            </a:r>
            <a:endParaRPr b="0" lang="en-IN" sz="2000" spc="-1" strike="noStrike">
              <a:latin typeface="Arial"/>
            </a:endParaRPr>
          </a:p>
        </p:txBody>
      </p:sp>
      <p:sp>
        <p:nvSpPr>
          <p:cNvPr id="1579" name="CustomShape 5"/>
          <p:cNvSpPr/>
          <p:nvPr/>
        </p:nvSpPr>
        <p:spPr>
          <a:xfrm>
            <a:off x="4800600" y="1985760"/>
            <a:ext cx="4266720" cy="913320"/>
          </a:xfrm>
          <a:prstGeom prst="rect">
            <a:avLst/>
          </a:prstGeom>
          <a:solidFill>
            <a:srgbClr val="e5eac8"/>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The default behaviour for UNION is that duplicate rows are removed from the result.</a:t>
            </a:r>
            <a:endParaRPr b="0" lang="en-IN" sz="1800" spc="-1" strike="noStrike">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228600" y="2136960"/>
            <a:ext cx="8686440" cy="823680"/>
          </a:xfrm>
          <a:prstGeom prst="rect">
            <a:avLst/>
          </a:prstGeom>
          <a:solidFill>
            <a:schemeClr val="bg1"/>
          </a:solidFill>
          <a:ln w="9360">
            <a:noFill/>
          </a:ln>
        </p:spPr>
        <p:style>
          <a:lnRef idx="0"/>
          <a:fillRef idx="0"/>
          <a:effectRef idx="0"/>
          <a:fontRef idx="minor"/>
        </p:style>
        <p:txBody>
          <a:bodyPr anchor="ctr"/>
          <a:p>
            <a:pPr algn="just">
              <a:lnSpc>
                <a:spcPct val="100000"/>
              </a:lnSpc>
            </a:pPr>
            <a:r>
              <a:rPr b="1" i="1" lang="en-IN" sz="2400" spc="-1" strike="noStrike">
                <a:solidFill>
                  <a:srgbClr val="ff0000"/>
                </a:solidFill>
                <a:latin typeface="Arial"/>
                <a:ea typeface="MS Mincho"/>
              </a:rPr>
              <a:t>e.g.</a:t>
            </a:r>
            <a:r>
              <a:rPr b="0" lang="en-IN" sz="2400" spc="-1" strike="noStrike">
                <a:solidFill>
                  <a:srgbClr val="000000"/>
                </a:solidFill>
                <a:latin typeface="Arial"/>
                <a:ea typeface="MS Mincho"/>
              </a:rPr>
              <a:t>, in a school database, </a:t>
            </a:r>
            <a:r>
              <a:rPr b="1" lang="en-IN" sz="2400" spc="-1" strike="noStrike">
                <a:solidFill>
                  <a:srgbClr val="000000"/>
                </a:solidFill>
                <a:latin typeface="Arial"/>
                <a:ea typeface="MS Mincho"/>
              </a:rPr>
              <a:t>students, teachers, classes, </a:t>
            </a:r>
            <a:r>
              <a:rPr b="0" lang="en-IN" sz="2400" spc="-1" strike="noStrike">
                <a:solidFill>
                  <a:srgbClr val="000000"/>
                </a:solidFill>
                <a:latin typeface="Arial"/>
                <a:ea typeface="MS Mincho"/>
              </a:rPr>
              <a:t>and</a:t>
            </a:r>
            <a:r>
              <a:rPr b="1" lang="en-IN" sz="2400" spc="-1" strike="noStrike">
                <a:solidFill>
                  <a:srgbClr val="000000"/>
                </a:solidFill>
                <a:latin typeface="Arial"/>
                <a:ea typeface="MS Mincho"/>
              </a:rPr>
              <a:t> courses </a:t>
            </a:r>
            <a:r>
              <a:rPr b="0" lang="en-IN" sz="2400" spc="-1" strike="noStrike">
                <a:solidFill>
                  <a:srgbClr val="000000"/>
                </a:solidFill>
                <a:latin typeface="Arial"/>
                <a:ea typeface="MS Mincho"/>
              </a:rPr>
              <a:t>can be considered as </a:t>
            </a:r>
            <a:r>
              <a:rPr b="1" lang="en-IN" sz="2400" spc="-1" strike="noStrike">
                <a:solidFill>
                  <a:srgbClr val="000000"/>
                </a:solidFill>
                <a:latin typeface="Arial"/>
                <a:ea typeface="MS Mincho"/>
              </a:rPr>
              <a:t>entities</a:t>
            </a:r>
            <a:r>
              <a:rPr b="0" lang="en-IN" sz="2400" spc="-1" strike="noStrike">
                <a:solidFill>
                  <a:srgbClr val="000000"/>
                </a:solidFill>
                <a:latin typeface="Arial"/>
                <a:ea typeface="MS Mincho"/>
              </a:rPr>
              <a:t>.</a:t>
            </a:r>
            <a:endParaRPr b="0" lang="en-IN" sz="2400" spc="-1" strike="noStrike">
              <a:latin typeface="Arial"/>
            </a:endParaRPr>
          </a:p>
        </p:txBody>
      </p:sp>
      <p:sp>
        <p:nvSpPr>
          <p:cNvPr id="234" name="CustomShape 2"/>
          <p:cNvSpPr/>
          <p:nvPr/>
        </p:nvSpPr>
        <p:spPr>
          <a:xfrm>
            <a:off x="228600" y="4827600"/>
            <a:ext cx="8686440" cy="579600"/>
          </a:xfrm>
          <a:prstGeom prst="rect">
            <a:avLst/>
          </a:prstGeom>
          <a:noFill/>
          <a:ln w="9360">
            <a:noFill/>
          </a:ln>
        </p:spPr>
        <p:style>
          <a:lnRef idx="0"/>
          <a:fillRef idx="0"/>
          <a:effectRef idx="0"/>
          <a:fontRef idx="minor"/>
        </p:style>
        <p:txBody>
          <a:bodyPr anchor="ctr"/>
          <a:p>
            <a:pPr algn="r">
              <a:lnSpc>
                <a:spcPct val="100000"/>
              </a:lnSpc>
            </a:pPr>
            <a:r>
              <a:rPr b="1" i="1" lang="en-IN" sz="3200" spc="-1" strike="noStrike">
                <a:solidFill>
                  <a:srgbClr val="000000"/>
                </a:solidFill>
                <a:latin typeface="Arial"/>
                <a:ea typeface="MS Mincho"/>
              </a:rPr>
              <a:t>Every entity has its own characteristics.</a:t>
            </a:r>
            <a:endParaRPr b="0" lang="en-IN" sz="3200" spc="-1" strike="noStrike">
              <a:latin typeface="Arial"/>
            </a:endParaRPr>
          </a:p>
        </p:txBody>
      </p:sp>
      <p:sp>
        <p:nvSpPr>
          <p:cNvPr id="235" name="CustomShape 3"/>
          <p:cNvSpPr/>
          <p:nvPr/>
        </p:nvSpPr>
        <p:spPr>
          <a:xfrm>
            <a:off x="228600" y="762120"/>
            <a:ext cx="8686440" cy="9435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In relation to a database , an entity is a </a:t>
            </a:r>
            <a:r>
              <a:rPr b="1" lang="en-IN" sz="2800" spc="-1" strike="noStrike">
                <a:solidFill>
                  <a:srgbClr val="c00000"/>
                </a:solidFill>
                <a:latin typeface="Arial"/>
              </a:rPr>
              <a:t>person</a:t>
            </a:r>
            <a:r>
              <a:rPr b="1" lang="en-IN" sz="2800" spc="-1" strike="noStrike">
                <a:solidFill>
                  <a:srgbClr val="000000"/>
                </a:solidFill>
                <a:latin typeface="Arial"/>
              </a:rPr>
              <a:t>, </a:t>
            </a:r>
            <a:r>
              <a:rPr b="1" lang="en-IN" sz="2800" spc="-1" strike="noStrike">
                <a:solidFill>
                  <a:srgbClr val="c00000"/>
                </a:solidFill>
                <a:latin typeface="Arial"/>
              </a:rPr>
              <a:t>place</a:t>
            </a:r>
            <a:r>
              <a:rPr b="1" lang="en-IN" sz="2800" spc="-1" strike="noStrike">
                <a:solidFill>
                  <a:srgbClr val="000000"/>
                </a:solidFill>
                <a:latin typeface="Arial"/>
              </a:rPr>
              <a:t>, </a:t>
            </a:r>
            <a:r>
              <a:rPr b="0" lang="en-IN" sz="2400" spc="-1" strike="noStrike">
                <a:solidFill>
                  <a:srgbClr val="000000"/>
                </a:solidFill>
                <a:latin typeface="Arial"/>
              </a:rPr>
              <a:t>or</a:t>
            </a:r>
            <a:r>
              <a:rPr b="1" lang="en-IN" sz="2800" spc="-1" strike="noStrike">
                <a:solidFill>
                  <a:srgbClr val="000000"/>
                </a:solidFill>
                <a:latin typeface="Arial"/>
              </a:rPr>
              <a:t> </a:t>
            </a:r>
            <a:r>
              <a:rPr b="1" lang="en-IN" sz="2800" spc="-1" strike="noStrike">
                <a:solidFill>
                  <a:srgbClr val="c00000"/>
                </a:solidFill>
                <a:latin typeface="Arial"/>
              </a:rPr>
              <a:t>thing</a:t>
            </a:r>
            <a:r>
              <a:rPr b="0" lang="en-IN" sz="2400" spc="-1" strike="noStrike">
                <a:solidFill>
                  <a:srgbClr val="c00000"/>
                </a:solidFill>
                <a:latin typeface="Arial"/>
              </a:rPr>
              <a:t> </a:t>
            </a:r>
            <a:r>
              <a:rPr b="0" lang="en-IN" sz="2400" spc="-1" strike="noStrike">
                <a:solidFill>
                  <a:srgbClr val="000000"/>
                </a:solidFill>
                <a:latin typeface="Arial"/>
              </a:rPr>
              <a:t>about which data can be stored.</a:t>
            </a:r>
            <a:endParaRPr b="0" lang="en-IN" sz="2400" spc="-1" strike="noStrike">
              <a:latin typeface="Arial"/>
            </a:endParaRPr>
          </a:p>
        </p:txBody>
      </p:sp>
      <p:sp>
        <p:nvSpPr>
          <p:cNvPr id="236" name="CustomShape 4"/>
          <p:cNvSpPr/>
          <p:nvPr/>
        </p:nvSpPr>
        <p:spPr>
          <a:xfrm>
            <a:off x="0" y="0"/>
            <a:ext cx="9143640" cy="6390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600" spc="-1" strike="noStrike">
                <a:solidFill>
                  <a:srgbClr val="ffff00"/>
                </a:solidFill>
                <a:latin typeface="Arial"/>
              </a:rPr>
              <a:t>Entity</a:t>
            </a:r>
            <a:endParaRPr b="0" lang="en-IN" sz="3600" spc="-1" strike="noStrike">
              <a:latin typeface="Arial"/>
            </a:endParaRPr>
          </a:p>
        </p:txBody>
      </p:sp>
      <p:sp>
        <p:nvSpPr>
          <p:cNvPr id="237" name="CustomShape 5"/>
          <p:cNvSpPr/>
          <p:nvPr/>
        </p:nvSpPr>
        <p:spPr>
          <a:xfrm>
            <a:off x="228600" y="3429000"/>
            <a:ext cx="8686440" cy="8218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0000"/>
                </a:solidFill>
                <a:latin typeface="Arial"/>
                <a:ea typeface="MS Mincho"/>
              </a:rPr>
              <a:t>All these entities have some</a:t>
            </a:r>
            <a:r>
              <a:rPr b="1" lang="en-IN" sz="2400" spc="-1" strike="noStrike">
                <a:solidFill>
                  <a:srgbClr val="000000"/>
                </a:solidFill>
                <a:latin typeface="Arial"/>
                <a:ea typeface="MS Mincho"/>
              </a:rPr>
              <a:t> </a:t>
            </a:r>
            <a:r>
              <a:rPr b="1" lang="en-IN" sz="2400" spc="-1" strike="noStrike">
                <a:solidFill>
                  <a:srgbClr val="c00000"/>
                </a:solidFill>
                <a:latin typeface="Arial"/>
                <a:ea typeface="MS Mincho"/>
              </a:rPr>
              <a:t>attributes</a:t>
            </a:r>
            <a:r>
              <a:rPr b="1" lang="en-IN" sz="2400" spc="-1" strike="noStrike">
                <a:solidFill>
                  <a:srgbClr val="000000"/>
                </a:solidFill>
                <a:latin typeface="Arial"/>
                <a:ea typeface="MS Mincho"/>
              </a:rPr>
              <a:t> </a:t>
            </a:r>
            <a:r>
              <a:rPr b="0" lang="en-IN" sz="2400" spc="-1" strike="noStrike">
                <a:solidFill>
                  <a:srgbClr val="000000"/>
                </a:solidFill>
                <a:latin typeface="Arial"/>
                <a:ea typeface="MS Mincho"/>
              </a:rPr>
              <a:t>or</a:t>
            </a:r>
            <a:r>
              <a:rPr b="1" lang="en-IN" sz="2400" spc="-1" strike="noStrike">
                <a:solidFill>
                  <a:srgbClr val="000000"/>
                </a:solidFill>
                <a:latin typeface="Arial"/>
                <a:ea typeface="MS Mincho"/>
              </a:rPr>
              <a:t> </a:t>
            </a:r>
            <a:r>
              <a:rPr b="1" lang="en-IN" sz="2400" spc="-1" strike="noStrike">
                <a:solidFill>
                  <a:srgbClr val="c00000"/>
                </a:solidFill>
                <a:latin typeface="Arial"/>
                <a:ea typeface="MS Mincho"/>
              </a:rPr>
              <a:t>properties</a:t>
            </a:r>
            <a:r>
              <a:rPr b="0" lang="en-IN" sz="2400" spc="-1" strike="noStrike">
                <a:solidFill>
                  <a:srgbClr val="c00000"/>
                </a:solidFill>
                <a:latin typeface="Arial"/>
                <a:ea typeface="MS Mincho"/>
              </a:rPr>
              <a:t> </a:t>
            </a:r>
            <a:r>
              <a:rPr b="0" lang="en-IN" sz="2400" spc="-1" strike="noStrike">
                <a:solidFill>
                  <a:srgbClr val="000000"/>
                </a:solidFill>
                <a:latin typeface="Arial"/>
                <a:ea typeface="MS Mincho"/>
              </a:rPr>
              <a:t>that give them their </a:t>
            </a:r>
            <a:r>
              <a:rPr b="1" lang="en-IN" sz="2400" spc="-1" strike="noStrike">
                <a:solidFill>
                  <a:srgbClr val="000000"/>
                </a:solidFill>
                <a:latin typeface="Arial"/>
                <a:ea typeface="MS Mincho"/>
              </a:rPr>
              <a:t>identity</a:t>
            </a:r>
            <a:r>
              <a:rPr b="0" lang="en-IN" sz="2400" spc="-1" strike="noStrike">
                <a:solidFill>
                  <a:srgbClr val="000000"/>
                </a:solidFill>
                <a:latin typeface="Arial"/>
                <a:ea typeface="MS Mincho"/>
              </a:rPr>
              <a:t>.</a:t>
            </a:r>
            <a:endParaRPr b="0" lang="en-IN" sz="24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UNION</a:t>
            </a:r>
            <a:endParaRPr b="0" lang="en-IN" sz="3200" spc="-1" strike="noStrike">
              <a:latin typeface="Arial"/>
            </a:endParaRPr>
          </a:p>
        </p:txBody>
      </p:sp>
      <p:graphicFrame>
        <p:nvGraphicFramePr>
          <p:cNvPr id="1581" name="Table 2"/>
          <p:cNvGraphicFramePr/>
          <p:nvPr/>
        </p:nvGraphicFramePr>
        <p:xfrm>
          <a:off x="119880" y="1660680"/>
          <a:ext cx="2514240" cy="2148840"/>
        </p:xfrm>
        <a:graphic>
          <a:graphicData uri="http://schemas.openxmlformats.org/drawingml/2006/table">
            <a:tbl>
              <a:tblPr/>
              <a:tblGrid>
                <a:gridCol w="558720"/>
                <a:gridCol w="1955520"/>
              </a:tblGrid>
              <a:tr h="370440">
                <a:tc gridSpan="2">
                  <a:txBody>
                    <a:bodyPr lIns="65160" rIns="65160" tIns="0" bIns="0" anchor="ctr"/>
                    <a:p>
                      <a:pPr algn="ctr">
                        <a:lnSpc>
                          <a:spcPct val="107000"/>
                        </a:lnSpc>
                      </a:pPr>
                      <a:r>
                        <a:rPr b="1" lang="en-IN" sz="1500" spc="-1" strike="noStrike">
                          <a:solidFill>
                            <a:srgbClr val="ffffff"/>
                          </a:solidFill>
                          <a:latin typeface="Gill Sans MT"/>
                        </a:rPr>
                        <a:t>OldBook</a:t>
                      </a:r>
                      <a:endParaRPr b="0" lang="en-IN" sz="15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96280">
                <a:tc>
                  <a:txBody>
                    <a:bodyPr lIns="65160" rIns="6516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700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graphicFrame>
        <p:nvGraphicFramePr>
          <p:cNvPr id="1582" name="Table 3"/>
          <p:cNvGraphicFramePr/>
          <p:nvPr/>
        </p:nvGraphicFramePr>
        <p:xfrm>
          <a:off x="3200400" y="1660680"/>
          <a:ext cx="2516040" cy="1568880"/>
        </p:xfrm>
        <a:graphic>
          <a:graphicData uri="http://schemas.openxmlformats.org/drawingml/2006/table">
            <a:tbl>
              <a:tblPr/>
              <a:tblGrid>
                <a:gridCol w="387360"/>
                <a:gridCol w="2128680"/>
              </a:tblGrid>
              <a:tr h="393840">
                <a:tc gridSpan="2">
                  <a:txBody>
                    <a:bodyPr lIns="67680" rIns="67680" tIns="0" bIns="0" anchor="ctr"/>
                    <a:p>
                      <a:pPr algn="ctr">
                        <a:lnSpc>
                          <a:spcPct val="107000"/>
                        </a:lnSpc>
                      </a:pPr>
                      <a:r>
                        <a:rPr b="1" lang="en-IN" sz="1600" spc="-1" strike="noStrike">
                          <a:solidFill>
                            <a:srgbClr val="ffffff"/>
                          </a:solidFill>
                          <a:latin typeface="Gill Sans MT"/>
                        </a:rPr>
                        <a:t>NewBook</a:t>
                      </a:r>
                      <a:endParaRPr b="0" lang="en-IN" sz="16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88360">
                <a:tc>
                  <a:txBody>
                    <a:bodyPr lIns="67680" rIns="6768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7680" rIns="6768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583" name="CustomShape 4"/>
          <p:cNvSpPr/>
          <p:nvPr/>
        </p:nvSpPr>
        <p:spPr>
          <a:xfrm>
            <a:off x="2484000" y="2328120"/>
            <a:ext cx="8654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1800" spc="-1" strike="noStrike">
                <a:solidFill>
                  <a:srgbClr val="e01e1e"/>
                </a:solidFill>
                <a:latin typeface="Consolas"/>
              </a:rPr>
              <a:t>UNION</a:t>
            </a:r>
            <a:endParaRPr b="0" lang="en-IN" sz="1800" spc="-1" strike="noStrike">
              <a:latin typeface="Arial"/>
            </a:endParaRPr>
          </a:p>
        </p:txBody>
      </p:sp>
      <p:sp>
        <p:nvSpPr>
          <p:cNvPr id="1584" name="CustomShape 5"/>
          <p:cNvSpPr/>
          <p:nvPr/>
        </p:nvSpPr>
        <p:spPr>
          <a:xfrm>
            <a:off x="152280" y="838080"/>
            <a:ext cx="883872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OLDBOOK </a:t>
            </a:r>
            <a:r>
              <a:rPr b="0" lang="en-IN" sz="1800" spc="-1" strike="noStrike">
                <a:solidFill>
                  <a:srgbClr val="e0d612"/>
                </a:solidFill>
                <a:latin typeface="Arial"/>
                <a:ea typeface="Times New Roman"/>
              </a:rPr>
              <a:t>UNION</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NEWBOOK;</a:t>
            </a:r>
            <a:endParaRPr b="0" lang="en-IN" sz="1800" spc="-1" strike="noStrike">
              <a:latin typeface="Arial"/>
            </a:endParaRPr>
          </a:p>
        </p:txBody>
      </p:sp>
      <p:graphicFrame>
        <p:nvGraphicFramePr>
          <p:cNvPr id="1585" name="Table 6"/>
          <p:cNvGraphicFramePr/>
          <p:nvPr/>
        </p:nvGraphicFramePr>
        <p:xfrm>
          <a:off x="6425280" y="1658160"/>
          <a:ext cx="2544120" cy="2148840"/>
        </p:xfrm>
        <a:graphic>
          <a:graphicData uri="http://schemas.openxmlformats.org/drawingml/2006/table">
            <a:tbl>
              <a:tblPr/>
              <a:tblGrid>
                <a:gridCol w="627120"/>
                <a:gridCol w="1917000"/>
              </a:tblGrid>
              <a:tr h="358200">
                <a:tc gridSpan="2">
                  <a:txBody>
                    <a:bodyPr lIns="68400" rIns="68400" tIns="0" bIns="0" anchor="ctr"/>
                    <a:p>
                      <a:pPr algn="ctr">
                        <a:lnSpc>
                          <a:spcPct val="107000"/>
                        </a:lnSpc>
                      </a:pPr>
                      <a:r>
                        <a:rPr b="1" lang="en-IN" sz="1600" spc="-1" strike="noStrike">
                          <a:solidFill>
                            <a:srgbClr val="ffffff"/>
                          </a:solidFill>
                          <a:latin typeface="Gill Sans MT"/>
                        </a:rPr>
                        <a:t>Result</a:t>
                      </a:r>
                      <a:endParaRPr b="0" lang="en-IN" sz="16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55600">
                <a:tc>
                  <a:txBody>
                    <a:bodyPr lIns="68400" rIns="6840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c>
                  <a:txBody>
                    <a:bodyPr lIns="68400" rIns="68400" tIns="0" bIns="0" anchor="b"/>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r>
              <a:tr h="255600">
                <a:tc>
                  <a:txBody>
                    <a:bodyPr lIns="68400" rIns="68400" tIns="0" bIns="0" anchor="b"/>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c>
                  <a:txBody>
                    <a:bodyPr lIns="68400" rIns="68400" tIns="0" bIns="0" anchor="b"/>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7040">
                <a:tc>
                  <a:txBody>
                    <a:bodyPr lIns="68400" rIns="68400" tIns="0" bIns="0" anchor="b"/>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586" name="CustomShape 7"/>
          <p:cNvSpPr/>
          <p:nvPr/>
        </p:nvSpPr>
        <p:spPr>
          <a:xfrm>
            <a:off x="5819400" y="2362320"/>
            <a:ext cx="520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200" spc="-1" strike="noStrike">
                <a:solidFill>
                  <a:srgbClr val="ff0000"/>
                </a:solidFill>
                <a:latin typeface="Gill Sans MT"/>
              </a:rPr>
              <a:t>=</a:t>
            </a:r>
            <a:endParaRPr b="0" lang="en-IN" sz="3200" spc="-1" strike="noStrike">
              <a:latin typeface="Arial"/>
            </a:endParaRPr>
          </a:p>
        </p:txBody>
      </p:sp>
      <p:pic>
        <p:nvPicPr>
          <p:cNvPr id="1587" name="Picture 2" descr=""/>
          <p:cNvPicPr/>
          <p:nvPr/>
        </p:nvPicPr>
        <p:blipFill>
          <a:blip r:embed="rId1"/>
          <a:stretch/>
        </p:blipFill>
        <p:spPr>
          <a:xfrm>
            <a:off x="6781680" y="3962520"/>
            <a:ext cx="1743480" cy="1065240"/>
          </a:xfrm>
          <a:prstGeom prst="rect">
            <a:avLst/>
          </a:prstGeom>
          <a:ln>
            <a:noFill/>
          </a:ln>
        </p:spPr>
      </p:pic>
    </p:spTree>
  </p:cSld>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UNION ALL</a:t>
            </a:r>
            <a:endParaRPr b="0" lang="en-IN" sz="3200" spc="-1" strike="noStrike">
              <a:latin typeface="Arial"/>
            </a:endParaRPr>
          </a:p>
        </p:txBody>
      </p:sp>
      <p:sp>
        <p:nvSpPr>
          <p:cNvPr id="1589" name="CustomShape 2"/>
          <p:cNvSpPr/>
          <p:nvPr/>
        </p:nvSpPr>
        <p:spPr>
          <a:xfrm>
            <a:off x="152280" y="838080"/>
            <a:ext cx="8838720" cy="3646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OLDBOOK </a:t>
            </a:r>
            <a:r>
              <a:rPr b="0" lang="en-IN" sz="1800" spc="-1" strike="noStrike">
                <a:solidFill>
                  <a:srgbClr val="e0d612"/>
                </a:solidFill>
                <a:latin typeface="Arial"/>
                <a:ea typeface="Times New Roman"/>
              </a:rPr>
              <a:t>UNION ALL</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NEWBOOK;</a:t>
            </a:r>
            <a:endParaRPr b="0" lang="en-IN" sz="1800" spc="-1" strike="noStrike">
              <a:latin typeface="Arial"/>
            </a:endParaRPr>
          </a:p>
        </p:txBody>
      </p:sp>
      <p:graphicFrame>
        <p:nvGraphicFramePr>
          <p:cNvPr id="1590" name="Table 3"/>
          <p:cNvGraphicFramePr/>
          <p:nvPr/>
        </p:nvGraphicFramePr>
        <p:xfrm>
          <a:off x="119880" y="1660680"/>
          <a:ext cx="2514240" cy="2148840"/>
        </p:xfrm>
        <a:graphic>
          <a:graphicData uri="http://schemas.openxmlformats.org/drawingml/2006/table">
            <a:tbl>
              <a:tblPr/>
              <a:tblGrid>
                <a:gridCol w="558720"/>
                <a:gridCol w="1955520"/>
              </a:tblGrid>
              <a:tr h="370440">
                <a:tc gridSpan="2">
                  <a:txBody>
                    <a:bodyPr lIns="65160" rIns="65160" tIns="0" bIns="0" anchor="ctr"/>
                    <a:p>
                      <a:pPr algn="ctr">
                        <a:lnSpc>
                          <a:spcPct val="107000"/>
                        </a:lnSpc>
                      </a:pPr>
                      <a:r>
                        <a:rPr b="1" lang="en-IN" sz="1500" spc="-1" strike="noStrike">
                          <a:solidFill>
                            <a:srgbClr val="ffffff"/>
                          </a:solidFill>
                          <a:latin typeface="Gill Sans MT"/>
                        </a:rPr>
                        <a:t>OldBook</a:t>
                      </a:r>
                      <a:endParaRPr b="0" lang="en-IN" sz="15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96280">
                <a:tc>
                  <a:txBody>
                    <a:bodyPr lIns="65160" rIns="6516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700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graphicFrame>
        <p:nvGraphicFramePr>
          <p:cNvPr id="1591" name="Table 4"/>
          <p:cNvGraphicFramePr/>
          <p:nvPr/>
        </p:nvGraphicFramePr>
        <p:xfrm>
          <a:off x="3200400" y="1660680"/>
          <a:ext cx="2516040" cy="1568880"/>
        </p:xfrm>
        <a:graphic>
          <a:graphicData uri="http://schemas.openxmlformats.org/drawingml/2006/table">
            <a:tbl>
              <a:tblPr/>
              <a:tblGrid>
                <a:gridCol w="387360"/>
                <a:gridCol w="2128680"/>
              </a:tblGrid>
              <a:tr h="393840">
                <a:tc gridSpan="2">
                  <a:txBody>
                    <a:bodyPr lIns="67680" rIns="67680" tIns="0" bIns="0" anchor="ctr"/>
                    <a:p>
                      <a:pPr algn="ctr">
                        <a:lnSpc>
                          <a:spcPct val="107000"/>
                        </a:lnSpc>
                      </a:pPr>
                      <a:r>
                        <a:rPr b="1" lang="en-IN" sz="1600" spc="-1" strike="noStrike">
                          <a:solidFill>
                            <a:srgbClr val="ffffff"/>
                          </a:solidFill>
                          <a:latin typeface="Gill Sans MT"/>
                        </a:rPr>
                        <a:t>NewBook</a:t>
                      </a:r>
                      <a:endParaRPr b="0" lang="en-IN" sz="16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88360">
                <a:tc>
                  <a:txBody>
                    <a:bodyPr lIns="67680" rIns="6768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7680" rIns="6768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592" name="CustomShape 5"/>
          <p:cNvSpPr/>
          <p:nvPr/>
        </p:nvSpPr>
        <p:spPr>
          <a:xfrm>
            <a:off x="2209680" y="2958840"/>
            <a:ext cx="141408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1800" spc="-1" strike="noStrike">
                <a:solidFill>
                  <a:srgbClr val="e01e1e"/>
                </a:solidFill>
                <a:latin typeface="Consolas"/>
              </a:rPr>
              <a:t>UNION ALL</a:t>
            </a:r>
            <a:endParaRPr b="0" lang="en-IN" sz="1800" spc="-1" strike="noStrike">
              <a:latin typeface="Arial"/>
            </a:endParaRPr>
          </a:p>
        </p:txBody>
      </p:sp>
      <p:sp>
        <p:nvSpPr>
          <p:cNvPr id="1593" name="CustomShape 6"/>
          <p:cNvSpPr/>
          <p:nvPr/>
        </p:nvSpPr>
        <p:spPr>
          <a:xfrm>
            <a:off x="5819400" y="2362320"/>
            <a:ext cx="520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200" spc="-1" strike="noStrike">
                <a:solidFill>
                  <a:srgbClr val="ff0000"/>
                </a:solidFill>
                <a:latin typeface="Gill Sans MT"/>
              </a:rPr>
              <a:t>=</a:t>
            </a:r>
            <a:endParaRPr b="0" lang="en-IN" sz="3200" spc="-1" strike="noStrike">
              <a:latin typeface="Arial"/>
            </a:endParaRPr>
          </a:p>
        </p:txBody>
      </p:sp>
      <p:graphicFrame>
        <p:nvGraphicFramePr>
          <p:cNvPr id="1594" name="Table 7"/>
          <p:cNvGraphicFramePr/>
          <p:nvPr/>
        </p:nvGraphicFramePr>
        <p:xfrm>
          <a:off x="6425280" y="1658160"/>
          <a:ext cx="2544120" cy="2660400"/>
        </p:xfrm>
        <a:graphic>
          <a:graphicData uri="http://schemas.openxmlformats.org/drawingml/2006/table">
            <a:tbl>
              <a:tblPr/>
              <a:tblGrid>
                <a:gridCol w="627120"/>
                <a:gridCol w="1917000"/>
              </a:tblGrid>
              <a:tr h="358200">
                <a:tc gridSpan="2">
                  <a:txBody>
                    <a:bodyPr lIns="68400" rIns="68400" tIns="0" bIns="0" anchor="ctr"/>
                    <a:p>
                      <a:pPr algn="ctr">
                        <a:lnSpc>
                          <a:spcPct val="107000"/>
                        </a:lnSpc>
                      </a:pPr>
                      <a:r>
                        <a:rPr b="1" lang="en-IN" sz="1600" spc="-1" strike="noStrike">
                          <a:solidFill>
                            <a:srgbClr val="ffffff"/>
                          </a:solidFill>
                          <a:latin typeface="Gill Sans MT"/>
                        </a:rPr>
                        <a:t>Result</a:t>
                      </a:r>
                      <a:endParaRPr b="0" lang="en-IN" sz="16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55600">
                <a:tc>
                  <a:txBody>
                    <a:bodyPr lIns="68400" rIns="6840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c>
                  <a:txBody>
                    <a:bodyPr lIns="68400" rIns="68400" tIns="0" bIns="0" anchor="b"/>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r>
              <a:tr h="255600">
                <a:tc>
                  <a:txBody>
                    <a:bodyPr lIns="68400" rIns="68400" tIns="0" bIns="0" anchor="b"/>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fce9af"/>
                    </a:solidFill>
                  </a:tcPr>
                </a:tc>
                <a:tc>
                  <a:txBody>
                    <a:bodyPr lIns="68400" rIns="68400" tIns="0" bIns="0" anchor="b"/>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fce9af"/>
                    </a:solidFill>
                  </a:tcPr>
                </a:tc>
              </a:tr>
              <a:tr h="255600">
                <a:tc>
                  <a:txBody>
                    <a:bodyPr lIns="68400" rIns="68400" tIns="0" bIns="0" anchor="b"/>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fce9af"/>
                    </a:solidFill>
                  </a:tcPr>
                </a:tc>
                <a:tc>
                  <a:txBody>
                    <a:bodyPr lIns="68400" rIns="68400" tIns="0" bIns="0" anchor="b"/>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fce9af"/>
                    </a:solid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c>
                  <a:txBody>
                    <a:bodyPr lIns="68400" rIns="68400" tIns="0" bIns="0" anchor="b"/>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r>
              <a:tr h="257400">
                <a:tc>
                  <a:txBody>
                    <a:bodyPr lIns="67680" rIns="6768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pic>
        <p:nvPicPr>
          <p:cNvPr id="1595" name="Picture 1" descr=""/>
          <p:cNvPicPr/>
          <p:nvPr/>
        </p:nvPicPr>
        <p:blipFill>
          <a:blip r:embed="rId1"/>
          <a:stretch/>
        </p:blipFill>
        <p:spPr>
          <a:xfrm>
            <a:off x="6705720" y="4495680"/>
            <a:ext cx="1980720" cy="1063440"/>
          </a:xfrm>
          <a:prstGeom prst="rect">
            <a:avLst/>
          </a:prstGeom>
          <a:ln>
            <a:noFill/>
          </a:ln>
        </p:spPr>
      </p:pic>
    </p:spTree>
  </p:cSld>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INTERSECT</a:t>
            </a:r>
            <a:endParaRPr b="0" lang="en-IN" sz="3200" spc="-1" strike="noStrike">
              <a:latin typeface="Arial"/>
            </a:endParaRPr>
          </a:p>
        </p:txBody>
      </p:sp>
      <p:sp>
        <p:nvSpPr>
          <p:cNvPr id="1597" name="CustomShape 2"/>
          <p:cNvSpPr/>
          <p:nvPr/>
        </p:nvSpPr>
        <p:spPr>
          <a:xfrm>
            <a:off x="76320" y="7534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An INTERSECT query returns the intersection of 2 or more datasets. If a record exists in both data sets, it will be included in the INTERSECT results.</a:t>
            </a:r>
            <a:endParaRPr b="0" lang="en-IN" sz="1800" spc="-1" strike="noStrike">
              <a:latin typeface="Arial"/>
            </a:endParaRPr>
          </a:p>
        </p:txBody>
      </p:sp>
      <p:sp>
        <p:nvSpPr>
          <p:cNvPr id="1598" name="CustomShape 3"/>
          <p:cNvSpPr/>
          <p:nvPr/>
        </p:nvSpPr>
        <p:spPr>
          <a:xfrm>
            <a:off x="76320" y="2401560"/>
            <a:ext cx="8991360" cy="6390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Gill Sans MT"/>
                <a:ea typeface="Times New Roman"/>
              </a:rPr>
              <a:t>OLDBOOK O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 </a:t>
            </a:r>
            <a:r>
              <a:rPr b="0" lang="en-IN" sz="1800" spc="-1" strike="noStrike">
                <a:solidFill>
                  <a:srgbClr val="000000"/>
                </a:solidFill>
                <a:latin typeface="Gill Sans MT"/>
                <a:ea typeface="Times New Roman"/>
              </a:rPr>
              <a:t>NEWBOOK N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Gill Sans MT"/>
                <a:ea typeface="Times New Roman"/>
              </a:rPr>
              <a:t>O.ID = N.ID AND O.NAME = N.NAME</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
        <p:nvSpPr>
          <p:cNvPr id="1599" name="CustomShape 4"/>
          <p:cNvSpPr/>
          <p:nvPr/>
        </p:nvSpPr>
        <p:spPr>
          <a:xfrm>
            <a:off x="76320" y="1523880"/>
            <a:ext cx="8991360" cy="63900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There is no </a:t>
            </a:r>
            <a:r>
              <a:rPr b="1" lang="en-IN" sz="1800" spc="-1" strike="noStrike">
                <a:solidFill>
                  <a:srgbClr val="000000"/>
                </a:solidFill>
                <a:latin typeface="Arial"/>
              </a:rPr>
              <a:t>INTERSECT</a:t>
            </a:r>
            <a:r>
              <a:rPr b="0" lang="en-IN" sz="1800" spc="-1" strike="noStrike">
                <a:solidFill>
                  <a:srgbClr val="000000"/>
                </a:solidFill>
                <a:latin typeface="Arial"/>
              </a:rPr>
              <a:t> operator in MySQL, you can easily simulate this type of query using either the </a:t>
            </a:r>
            <a:r>
              <a:rPr b="1" lang="en-IN" sz="1800" spc="-1" strike="noStrike">
                <a:solidFill>
                  <a:srgbClr val="000000"/>
                </a:solidFill>
                <a:latin typeface="Arial"/>
              </a:rPr>
              <a:t>IN</a:t>
            </a:r>
            <a:r>
              <a:rPr b="0" lang="en-IN" sz="1800" spc="-1" strike="noStrike">
                <a:solidFill>
                  <a:srgbClr val="000000"/>
                </a:solidFill>
                <a:latin typeface="Arial"/>
              </a:rPr>
              <a:t> clause or the </a:t>
            </a:r>
            <a:r>
              <a:rPr b="1" lang="en-IN" sz="1800" spc="-1" strike="noStrike">
                <a:solidFill>
                  <a:srgbClr val="000000"/>
                </a:solidFill>
                <a:latin typeface="Arial"/>
              </a:rPr>
              <a:t>EXISTS</a:t>
            </a:r>
            <a:r>
              <a:rPr b="0" lang="en-IN" sz="1800" spc="-1" strike="noStrike">
                <a:solidFill>
                  <a:srgbClr val="000000"/>
                </a:solidFill>
                <a:latin typeface="Arial"/>
              </a:rPr>
              <a:t> clause.</a:t>
            </a:r>
            <a:endParaRPr b="0" lang="en-IN" sz="1800" spc="-1" strike="noStrike">
              <a:latin typeface="Arial"/>
            </a:endParaRPr>
          </a:p>
        </p:txBody>
      </p:sp>
      <p:graphicFrame>
        <p:nvGraphicFramePr>
          <p:cNvPr id="1600" name="Table 5"/>
          <p:cNvGraphicFramePr/>
          <p:nvPr/>
        </p:nvGraphicFramePr>
        <p:xfrm>
          <a:off x="54360" y="3507840"/>
          <a:ext cx="2514240" cy="2148840"/>
        </p:xfrm>
        <a:graphic>
          <a:graphicData uri="http://schemas.openxmlformats.org/drawingml/2006/table">
            <a:tbl>
              <a:tblPr/>
              <a:tblGrid>
                <a:gridCol w="558720"/>
                <a:gridCol w="1955520"/>
              </a:tblGrid>
              <a:tr h="370440">
                <a:tc gridSpan="2">
                  <a:txBody>
                    <a:bodyPr lIns="65160" rIns="65160" tIns="0" bIns="0" anchor="ctr"/>
                    <a:p>
                      <a:pPr algn="ctr">
                        <a:lnSpc>
                          <a:spcPct val="107000"/>
                        </a:lnSpc>
                      </a:pPr>
                      <a:r>
                        <a:rPr b="1" lang="en-IN" sz="1500" spc="-1" strike="noStrike">
                          <a:solidFill>
                            <a:srgbClr val="ffffff"/>
                          </a:solidFill>
                          <a:latin typeface="Gill Sans MT"/>
                        </a:rPr>
                        <a:t>OldBook</a:t>
                      </a:r>
                      <a:endParaRPr b="0" lang="en-IN" sz="15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96280">
                <a:tc>
                  <a:txBody>
                    <a:bodyPr lIns="65160" rIns="6516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700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graphicFrame>
        <p:nvGraphicFramePr>
          <p:cNvPr id="1601" name="Table 6"/>
          <p:cNvGraphicFramePr/>
          <p:nvPr/>
        </p:nvGraphicFramePr>
        <p:xfrm>
          <a:off x="3135240" y="3507840"/>
          <a:ext cx="2516040" cy="1568880"/>
        </p:xfrm>
        <a:graphic>
          <a:graphicData uri="http://schemas.openxmlformats.org/drawingml/2006/table">
            <a:tbl>
              <a:tblPr/>
              <a:tblGrid>
                <a:gridCol w="387360"/>
                <a:gridCol w="2128680"/>
              </a:tblGrid>
              <a:tr h="393840">
                <a:tc gridSpan="2">
                  <a:txBody>
                    <a:bodyPr lIns="67680" rIns="67680" tIns="0" bIns="0" anchor="ctr"/>
                    <a:p>
                      <a:pPr algn="ctr">
                        <a:lnSpc>
                          <a:spcPct val="107000"/>
                        </a:lnSpc>
                      </a:pPr>
                      <a:r>
                        <a:rPr b="1" lang="en-IN" sz="1600" spc="-1" strike="noStrike">
                          <a:solidFill>
                            <a:srgbClr val="ffffff"/>
                          </a:solidFill>
                          <a:latin typeface="Gill Sans MT"/>
                        </a:rPr>
                        <a:t>NewBook</a:t>
                      </a:r>
                      <a:endParaRPr b="0" lang="en-IN" sz="16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88360">
                <a:tc>
                  <a:txBody>
                    <a:bodyPr lIns="67680" rIns="6768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7680" rIns="6768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602" name="CustomShape 7"/>
          <p:cNvSpPr/>
          <p:nvPr/>
        </p:nvSpPr>
        <p:spPr>
          <a:xfrm>
            <a:off x="2144520" y="4559040"/>
            <a:ext cx="141408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1800" spc="-1" strike="noStrike">
                <a:solidFill>
                  <a:srgbClr val="e01e1e"/>
                </a:solidFill>
                <a:latin typeface="Consolas"/>
              </a:rPr>
              <a:t>INTERSECT</a:t>
            </a:r>
            <a:endParaRPr b="0" lang="en-IN" sz="1800" spc="-1" strike="noStrike">
              <a:latin typeface="Arial"/>
            </a:endParaRPr>
          </a:p>
        </p:txBody>
      </p:sp>
      <p:sp>
        <p:nvSpPr>
          <p:cNvPr id="1603" name="CustomShape 8"/>
          <p:cNvSpPr/>
          <p:nvPr/>
        </p:nvSpPr>
        <p:spPr>
          <a:xfrm>
            <a:off x="5754240" y="3962520"/>
            <a:ext cx="520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200" spc="-1" strike="noStrike">
                <a:solidFill>
                  <a:srgbClr val="ff0000"/>
                </a:solidFill>
                <a:latin typeface="Gill Sans MT"/>
              </a:rPr>
              <a:t>=</a:t>
            </a:r>
            <a:endParaRPr b="0" lang="en-IN" sz="3200" spc="-1" strike="noStrike">
              <a:latin typeface="Arial"/>
            </a:endParaRPr>
          </a:p>
        </p:txBody>
      </p:sp>
      <p:graphicFrame>
        <p:nvGraphicFramePr>
          <p:cNvPr id="1604" name="Table 9"/>
          <p:cNvGraphicFramePr/>
          <p:nvPr/>
        </p:nvGraphicFramePr>
        <p:xfrm>
          <a:off x="6360120" y="3505320"/>
          <a:ext cx="2544120" cy="869400"/>
        </p:xfrm>
        <a:graphic>
          <a:graphicData uri="http://schemas.openxmlformats.org/drawingml/2006/table">
            <a:tbl>
              <a:tblPr/>
              <a:tblGrid>
                <a:gridCol w="627120"/>
                <a:gridCol w="1917000"/>
              </a:tblGrid>
              <a:tr h="358200">
                <a:tc gridSpan="2">
                  <a:txBody>
                    <a:bodyPr lIns="68400" rIns="68400" tIns="0" bIns="0" anchor="ctr"/>
                    <a:p>
                      <a:pPr algn="ctr">
                        <a:lnSpc>
                          <a:spcPct val="107000"/>
                        </a:lnSpc>
                      </a:pPr>
                      <a:r>
                        <a:rPr b="1" lang="en-IN" sz="1600" spc="-1" strike="noStrike">
                          <a:solidFill>
                            <a:srgbClr val="ffffff"/>
                          </a:solidFill>
                          <a:latin typeface="Gill Sans MT"/>
                        </a:rPr>
                        <a:t>Result</a:t>
                      </a:r>
                      <a:endParaRPr b="0" lang="en-IN" sz="16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55600">
                <a:tc>
                  <a:txBody>
                    <a:bodyPr lIns="68400" rIns="6840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c>
                  <a:txBody>
                    <a:bodyPr lIns="68400" rIns="68400" tIns="0" bIns="0" anchor="b"/>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e4e9af"/>
                    </a:solidFill>
                  </a:tcPr>
                </a:tc>
              </a:tr>
            </a:tbl>
          </a:graphicData>
        </a:graphic>
      </p:graphicFrame>
    </p:spTree>
  </p:cSld>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MINUS</a:t>
            </a:r>
            <a:endParaRPr b="0" lang="en-IN" sz="3200" spc="-1" strike="noStrike">
              <a:latin typeface="Arial"/>
            </a:endParaRPr>
          </a:p>
        </p:txBody>
      </p:sp>
      <p:sp>
        <p:nvSpPr>
          <p:cNvPr id="1606" name="CustomShape 2"/>
          <p:cNvSpPr/>
          <p:nvPr/>
        </p:nvSpPr>
        <p:spPr>
          <a:xfrm>
            <a:off x="76320" y="68580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MINUS operator takes the distinct rows of one query and returns the rows that do not appear in a second result set.</a:t>
            </a:r>
            <a:endParaRPr b="0" lang="en-IN" sz="1800" spc="-1" strike="noStrike">
              <a:latin typeface="Arial"/>
            </a:endParaRPr>
          </a:p>
        </p:txBody>
      </p:sp>
      <p:sp>
        <p:nvSpPr>
          <p:cNvPr id="1607" name="CustomShape 3"/>
          <p:cNvSpPr/>
          <p:nvPr/>
        </p:nvSpPr>
        <p:spPr>
          <a:xfrm>
            <a:off x="76320" y="1334880"/>
            <a:ext cx="8991360" cy="63900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There is no </a:t>
            </a:r>
            <a:r>
              <a:rPr b="1" lang="en-IN" sz="1800" spc="-1" strike="noStrike">
                <a:solidFill>
                  <a:srgbClr val="000000"/>
                </a:solidFill>
                <a:latin typeface="Arial"/>
              </a:rPr>
              <a:t>MINUS</a:t>
            </a:r>
            <a:r>
              <a:rPr b="0" lang="en-IN" sz="1800" spc="-1" strike="noStrike">
                <a:solidFill>
                  <a:srgbClr val="000000"/>
                </a:solidFill>
                <a:latin typeface="Arial"/>
              </a:rPr>
              <a:t> operator in MySQL, you can easily simulate this type of query using either the </a:t>
            </a:r>
            <a:r>
              <a:rPr b="1" lang="en-IN" sz="1800" spc="-1" strike="noStrike">
                <a:solidFill>
                  <a:srgbClr val="000000"/>
                </a:solidFill>
                <a:latin typeface="Arial"/>
              </a:rPr>
              <a:t>NOT</a:t>
            </a:r>
            <a:r>
              <a:rPr b="0" lang="en-IN" sz="1800" spc="-1" strike="noStrike">
                <a:solidFill>
                  <a:srgbClr val="000000"/>
                </a:solidFill>
                <a:latin typeface="Arial"/>
              </a:rPr>
              <a:t> </a:t>
            </a:r>
            <a:r>
              <a:rPr b="1" lang="en-IN" sz="1800" spc="-1" strike="noStrike">
                <a:solidFill>
                  <a:srgbClr val="000000"/>
                </a:solidFill>
                <a:latin typeface="Arial"/>
              </a:rPr>
              <a:t>IN</a:t>
            </a:r>
            <a:r>
              <a:rPr b="0" lang="en-IN" sz="1800" spc="-1" strike="noStrike">
                <a:solidFill>
                  <a:srgbClr val="000000"/>
                </a:solidFill>
                <a:latin typeface="Arial"/>
              </a:rPr>
              <a:t> clause or the </a:t>
            </a:r>
            <a:r>
              <a:rPr b="1" lang="en-IN" sz="1800" spc="-1" strike="noStrike">
                <a:solidFill>
                  <a:srgbClr val="000000"/>
                </a:solidFill>
                <a:latin typeface="Arial"/>
              </a:rPr>
              <a:t>NOT</a:t>
            </a:r>
            <a:r>
              <a:rPr b="0" lang="en-IN" sz="1800" spc="-1" strike="noStrike">
                <a:solidFill>
                  <a:srgbClr val="000000"/>
                </a:solidFill>
                <a:latin typeface="Arial"/>
              </a:rPr>
              <a:t> </a:t>
            </a:r>
            <a:r>
              <a:rPr b="1" lang="en-IN" sz="1800" spc="-1" strike="noStrike">
                <a:solidFill>
                  <a:srgbClr val="000000"/>
                </a:solidFill>
                <a:latin typeface="Arial"/>
              </a:rPr>
              <a:t>EXISTS</a:t>
            </a:r>
            <a:r>
              <a:rPr b="0" lang="en-IN" sz="1800" spc="-1" strike="noStrike">
                <a:solidFill>
                  <a:srgbClr val="000000"/>
                </a:solidFill>
                <a:latin typeface="Arial"/>
              </a:rPr>
              <a:t> clause.</a:t>
            </a:r>
            <a:endParaRPr b="0" lang="en-IN" sz="1800" spc="-1" strike="noStrike">
              <a:latin typeface="Arial"/>
            </a:endParaRPr>
          </a:p>
        </p:txBody>
      </p:sp>
      <p:graphicFrame>
        <p:nvGraphicFramePr>
          <p:cNvPr id="1608" name="Table 4"/>
          <p:cNvGraphicFramePr/>
          <p:nvPr/>
        </p:nvGraphicFramePr>
        <p:xfrm>
          <a:off x="54360" y="3584160"/>
          <a:ext cx="2514240" cy="2148840"/>
        </p:xfrm>
        <a:graphic>
          <a:graphicData uri="http://schemas.openxmlformats.org/drawingml/2006/table">
            <a:tbl>
              <a:tblPr/>
              <a:tblGrid>
                <a:gridCol w="558720"/>
                <a:gridCol w="1955520"/>
              </a:tblGrid>
              <a:tr h="370440">
                <a:tc gridSpan="2">
                  <a:txBody>
                    <a:bodyPr lIns="65160" rIns="65160" tIns="0" bIns="0" anchor="ctr"/>
                    <a:p>
                      <a:pPr algn="ctr">
                        <a:lnSpc>
                          <a:spcPct val="107000"/>
                        </a:lnSpc>
                      </a:pPr>
                      <a:r>
                        <a:rPr b="1" lang="en-IN" sz="1500" spc="-1" strike="noStrike">
                          <a:solidFill>
                            <a:srgbClr val="ffffff"/>
                          </a:solidFill>
                          <a:latin typeface="Gill Sans MT"/>
                        </a:rPr>
                        <a:t>OldBook</a:t>
                      </a:r>
                      <a:endParaRPr b="0" lang="en-IN" sz="15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96280">
                <a:tc>
                  <a:txBody>
                    <a:bodyPr lIns="65160" rIns="6516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r h="297000">
                <a:tc>
                  <a:txBody>
                    <a:bodyPr lIns="65160" rIns="65160" tIns="0" bIns="0" anchor="ctr"/>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c>
                  <a:txBody>
                    <a:bodyPr lIns="65160" rIns="65160" tIns="0" bIns="0" anchor="ctr"/>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5160" marR="6516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graphicFrame>
        <p:nvGraphicFramePr>
          <p:cNvPr id="1609" name="Table 5"/>
          <p:cNvGraphicFramePr/>
          <p:nvPr/>
        </p:nvGraphicFramePr>
        <p:xfrm>
          <a:off x="3135240" y="3584160"/>
          <a:ext cx="2516040" cy="1568880"/>
        </p:xfrm>
        <a:graphic>
          <a:graphicData uri="http://schemas.openxmlformats.org/drawingml/2006/table">
            <a:tbl>
              <a:tblPr/>
              <a:tblGrid>
                <a:gridCol w="387360"/>
                <a:gridCol w="2128680"/>
              </a:tblGrid>
              <a:tr h="393840">
                <a:tc gridSpan="2">
                  <a:txBody>
                    <a:bodyPr lIns="67680" rIns="67680" tIns="0" bIns="0" anchor="ctr"/>
                    <a:p>
                      <a:pPr algn="ctr">
                        <a:lnSpc>
                          <a:spcPct val="107000"/>
                        </a:lnSpc>
                      </a:pPr>
                      <a:r>
                        <a:rPr b="1" lang="en-IN" sz="1600" spc="-1" strike="noStrike">
                          <a:solidFill>
                            <a:srgbClr val="ffffff"/>
                          </a:solidFill>
                          <a:latin typeface="Gill Sans MT"/>
                        </a:rPr>
                        <a:t>NewBook</a:t>
                      </a:r>
                      <a:endParaRPr b="0" lang="en-IN" sz="16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88360">
                <a:tc>
                  <a:txBody>
                    <a:bodyPr lIns="67680" rIns="6768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5200">
                <a:tc>
                  <a:txBody>
                    <a:bodyPr lIns="67680" rIns="67680" tIns="0" bIns="0" anchor="ctr"/>
                    <a:p>
                      <a:pPr algn="ctr">
                        <a:lnSpc>
                          <a:spcPct val="107000"/>
                        </a:lnSpc>
                      </a:pPr>
                      <a:r>
                        <a:rPr b="1" lang="en-IN" sz="1400" spc="-1" strike="noStrike">
                          <a:solidFill>
                            <a:srgbClr val="000000"/>
                          </a:solidFill>
                          <a:latin typeface="Gill Sans MT"/>
                        </a:rPr>
                        <a:t>2</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hBase</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r h="296280">
                <a:tc>
                  <a:txBody>
                    <a:bodyPr lIns="67680" rIns="67680" tIns="0" bIns="0" anchor="ctr"/>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c>
                  <a:txBody>
                    <a:bodyPr lIns="67680" rIns="67680" tIns="0" bIns="0" anchor="ctr"/>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7680" marR="6768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610" name="CustomShape 6"/>
          <p:cNvSpPr/>
          <p:nvPr/>
        </p:nvSpPr>
        <p:spPr>
          <a:xfrm>
            <a:off x="2418840" y="4251240"/>
            <a:ext cx="865440" cy="365040"/>
          </a:xfrm>
          <a:prstGeom prst="rect">
            <a:avLst/>
          </a:prstGeom>
          <a:noFill/>
          <a:ln>
            <a:noFill/>
          </a:ln>
        </p:spPr>
        <p:style>
          <a:lnRef idx="0"/>
          <a:fillRef idx="0"/>
          <a:effectRef idx="0"/>
          <a:fontRef idx="minor"/>
        </p:style>
        <p:txBody>
          <a:bodyPr wrap="none" lIns="90000" rIns="90000" tIns="45000" bIns="45000" anchor="ctr"/>
          <a:p>
            <a:pPr>
              <a:lnSpc>
                <a:spcPct val="100000"/>
              </a:lnSpc>
            </a:pPr>
            <a:r>
              <a:rPr b="0" lang="en-IN" sz="1800" spc="-1" strike="noStrike">
                <a:solidFill>
                  <a:srgbClr val="e01e1e"/>
                </a:solidFill>
                <a:latin typeface="Consolas"/>
              </a:rPr>
              <a:t>MINUS</a:t>
            </a:r>
            <a:endParaRPr b="0" lang="en-IN" sz="1800" spc="-1" strike="noStrike">
              <a:latin typeface="Arial"/>
            </a:endParaRPr>
          </a:p>
        </p:txBody>
      </p:sp>
      <p:sp>
        <p:nvSpPr>
          <p:cNvPr id="1611" name="CustomShape 7"/>
          <p:cNvSpPr/>
          <p:nvPr/>
        </p:nvSpPr>
        <p:spPr>
          <a:xfrm>
            <a:off x="5754240" y="4285440"/>
            <a:ext cx="520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200" spc="-1" strike="noStrike">
                <a:solidFill>
                  <a:srgbClr val="ff0000"/>
                </a:solidFill>
                <a:latin typeface="Gill Sans MT"/>
              </a:rPr>
              <a:t>=</a:t>
            </a:r>
            <a:endParaRPr b="0" lang="en-IN" sz="3200" spc="-1" strike="noStrike">
              <a:latin typeface="Arial"/>
            </a:endParaRPr>
          </a:p>
        </p:txBody>
      </p:sp>
      <p:graphicFrame>
        <p:nvGraphicFramePr>
          <p:cNvPr id="1612" name="Table 8"/>
          <p:cNvGraphicFramePr/>
          <p:nvPr/>
        </p:nvGraphicFramePr>
        <p:xfrm>
          <a:off x="6360120" y="3581280"/>
          <a:ext cx="2544120" cy="1637280"/>
        </p:xfrm>
        <a:graphic>
          <a:graphicData uri="http://schemas.openxmlformats.org/drawingml/2006/table">
            <a:tbl>
              <a:tblPr/>
              <a:tblGrid>
                <a:gridCol w="627120"/>
                <a:gridCol w="1917000"/>
              </a:tblGrid>
              <a:tr h="358200">
                <a:tc gridSpan="2">
                  <a:txBody>
                    <a:bodyPr lIns="68400" rIns="68400" tIns="0" bIns="0" anchor="ctr"/>
                    <a:p>
                      <a:pPr algn="ctr">
                        <a:lnSpc>
                          <a:spcPct val="107000"/>
                        </a:lnSpc>
                      </a:pPr>
                      <a:r>
                        <a:rPr b="1" lang="en-IN" sz="1600" spc="-1" strike="noStrike">
                          <a:solidFill>
                            <a:srgbClr val="ffffff"/>
                          </a:solidFill>
                          <a:latin typeface="Gill Sans MT"/>
                        </a:rPr>
                        <a:t>Result</a:t>
                      </a:r>
                      <a:endParaRPr b="0" lang="en-IN" sz="16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55600">
                <a:tc>
                  <a:txBody>
                    <a:bodyPr lIns="68400" rIns="6840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MySQL</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Oracle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6680">
                <a:tc>
                  <a:txBody>
                    <a:bodyPr lIns="68400" rIns="68400" tIns="0" bIns="0" anchor="b"/>
                    <a:p>
                      <a:pPr algn="ctr">
                        <a:lnSpc>
                          <a:spcPct val="107000"/>
                        </a:lnSpc>
                      </a:pPr>
                      <a:r>
                        <a:rPr b="1" lang="en-IN" sz="1400" spc="-1" strike="noStrike">
                          <a:solidFill>
                            <a:srgbClr val="000000"/>
                          </a:solidFill>
                          <a:latin typeface="Gill Sans MT"/>
                        </a:rPr>
                        <a:t>4</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C++</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
        <p:nvSpPr>
          <p:cNvPr id="1613" name="CustomShape 9"/>
          <p:cNvSpPr/>
          <p:nvPr/>
        </p:nvSpPr>
        <p:spPr>
          <a:xfrm>
            <a:off x="76320" y="2057400"/>
            <a:ext cx="8991360" cy="1309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OLDBOOK O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NOT</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NEWBOOK N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O.ID = N.ID </a:t>
            </a:r>
            <a:r>
              <a:rPr b="0" lang="en-IN" sz="1800" spc="-1" strike="noStrike">
                <a:solidFill>
                  <a:srgbClr val="633f32"/>
                </a:solidFill>
                <a:latin typeface="Arial"/>
                <a:ea typeface="Times New Roman"/>
              </a:rPr>
              <a:t>AND</a:t>
            </a:r>
            <a:r>
              <a:rPr b="0" lang="en-IN" sz="1800" spc="-1" strike="noStrike">
                <a:solidFill>
                  <a:srgbClr val="000000"/>
                </a:solidFill>
                <a:latin typeface="Arial"/>
                <a:ea typeface="Times New Roman"/>
              </a:rPr>
              <a:t> O.NAME = N.NAME</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NEWBOOK N </a:t>
            </a:r>
            <a:r>
              <a:rPr b="0" lang="en-IN" sz="1800" spc="-1" strike="noStrike">
                <a:solidFill>
                  <a:srgbClr val="0077aa"/>
                </a:solidFill>
                <a:latin typeface="Arial"/>
                <a:ea typeface="Times New Roman"/>
              </a:rPr>
              <a:t>WHERE</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NOT</a:t>
            </a:r>
            <a:r>
              <a:rPr b="0" lang="en-IN" sz="1800" spc="-1" strike="noStrike">
                <a:solidFill>
                  <a:srgbClr val="000000"/>
                </a:solidFill>
                <a:latin typeface="Arial"/>
                <a:ea typeface="Times New Roman"/>
              </a:rPr>
              <a:t> </a:t>
            </a:r>
            <a:r>
              <a:rPr b="1" lang="en-IN" sz="1800" spc="-1" strike="noStrike">
                <a:solidFill>
                  <a:srgbClr val="e0d612"/>
                </a:solidFill>
                <a:latin typeface="Arial"/>
                <a:ea typeface="Times New Roman"/>
              </a:rPr>
              <a:t>EXISTS</a:t>
            </a:r>
            <a:r>
              <a:rPr b="1" lang="en-IN" sz="1800" spc="-1" strike="noStrike">
                <a:solidFill>
                  <a:srgbClr val="000000"/>
                </a:solidFill>
                <a:latin typeface="Arial"/>
                <a:ea typeface="Times New Roman"/>
              </a:rPr>
              <a:t> </a:t>
            </a:r>
            <a:r>
              <a:rPr b="0" lang="en-IN" sz="1800" spc="-1" strike="noStrike">
                <a:solidFill>
                  <a:srgbClr val="a6a6a6"/>
                </a:solidFill>
                <a:latin typeface="Arial"/>
                <a:ea typeface="Times New Roman"/>
              </a:rPr>
              <a:t>(</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 </a:t>
            </a:r>
            <a:r>
              <a:rPr b="0" lang="en-IN" sz="1800" spc="-1" strike="noStrike">
                <a:solidFill>
                  <a:srgbClr val="000000"/>
                </a:solidFill>
                <a:latin typeface="Arial"/>
                <a:ea typeface="Times New Roman"/>
              </a:rPr>
              <a:t>OLDBOOK O </a:t>
            </a:r>
            <a:r>
              <a:rPr b="0" lang="en-IN" sz="1800" spc="-1" strike="noStrike">
                <a:solidFill>
                  <a:srgbClr val="0077aa"/>
                </a:solidFill>
                <a:latin typeface="Arial"/>
                <a:ea typeface="Times New Roman"/>
              </a:rPr>
              <a:t>WHERE</a:t>
            </a:r>
            <a:r>
              <a:rPr b="0" lang="en-IN" sz="1800" spc="-1" strike="noStrike">
                <a:solidFill>
                  <a:srgbClr val="dd4a68"/>
                </a:solidFill>
                <a:latin typeface="Arial"/>
                <a:ea typeface="Times New Roman"/>
              </a:rPr>
              <a:t> </a:t>
            </a:r>
            <a:r>
              <a:rPr b="0" lang="en-IN" sz="1800" spc="-1" strike="noStrike">
                <a:solidFill>
                  <a:srgbClr val="000000"/>
                </a:solidFill>
                <a:latin typeface="Arial"/>
                <a:ea typeface="Times New Roman"/>
              </a:rPr>
              <a:t>O.ID = N.ID </a:t>
            </a:r>
            <a:r>
              <a:rPr b="0" lang="en-IN" sz="1800" spc="-1" strike="noStrike">
                <a:solidFill>
                  <a:srgbClr val="633f32"/>
                </a:solidFill>
                <a:latin typeface="Arial"/>
                <a:ea typeface="Times New Roman"/>
              </a:rPr>
              <a:t>AND</a:t>
            </a:r>
            <a:r>
              <a:rPr b="0" lang="en-IN" sz="1800" spc="-1" strike="noStrike">
                <a:solidFill>
                  <a:srgbClr val="000000"/>
                </a:solidFill>
                <a:latin typeface="Arial"/>
                <a:ea typeface="Times New Roman"/>
              </a:rPr>
              <a:t> O.NAME = N.NAME</a:t>
            </a:r>
            <a:r>
              <a:rPr b="0" lang="en-IN" sz="1800" spc="-1" strike="noStrike">
                <a:solidFill>
                  <a:srgbClr val="a6a6a6"/>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p:txBody>
      </p:sp>
      <p:sp>
        <p:nvSpPr>
          <p:cNvPr id="1614" name="CustomShape 10"/>
          <p:cNvSpPr/>
          <p:nvPr/>
        </p:nvSpPr>
        <p:spPr>
          <a:xfrm>
            <a:off x="5743440" y="5657040"/>
            <a:ext cx="52092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3200" spc="-1" strike="noStrike">
                <a:solidFill>
                  <a:srgbClr val="ff0000"/>
                </a:solidFill>
                <a:latin typeface="Gill Sans MT"/>
              </a:rPr>
              <a:t>=</a:t>
            </a:r>
            <a:endParaRPr b="0" lang="en-IN" sz="3200" spc="-1" strike="noStrike">
              <a:latin typeface="Arial"/>
            </a:endParaRPr>
          </a:p>
        </p:txBody>
      </p:sp>
      <p:graphicFrame>
        <p:nvGraphicFramePr>
          <p:cNvPr id="1615" name="Table 11"/>
          <p:cNvGraphicFramePr/>
          <p:nvPr/>
        </p:nvGraphicFramePr>
        <p:xfrm>
          <a:off x="6349320" y="5334120"/>
          <a:ext cx="2544120" cy="1125360"/>
        </p:xfrm>
        <a:graphic>
          <a:graphicData uri="http://schemas.openxmlformats.org/drawingml/2006/table">
            <a:tbl>
              <a:tblPr/>
              <a:tblGrid>
                <a:gridCol w="627120"/>
                <a:gridCol w="1917000"/>
              </a:tblGrid>
              <a:tr h="358200">
                <a:tc gridSpan="2">
                  <a:txBody>
                    <a:bodyPr lIns="68400" rIns="68400" tIns="0" bIns="0" anchor="ctr"/>
                    <a:p>
                      <a:pPr algn="ctr">
                        <a:lnSpc>
                          <a:spcPct val="107000"/>
                        </a:lnSpc>
                      </a:pPr>
                      <a:r>
                        <a:rPr b="1" lang="en-IN" sz="1600" spc="-1" strike="noStrike">
                          <a:solidFill>
                            <a:srgbClr val="ffffff"/>
                          </a:solidFill>
                          <a:latin typeface="Gill Sans MT"/>
                        </a:rPr>
                        <a:t>Result</a:t>
                      </a:r>
                      <a:endParaRPr b="0" lang="en-IN" sz="16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solidFill>
                      <a:srgbClr val="727ca3"/>
                    </a:solidFill>
                  </a:tcPr>
                </a:tc>
                <a:tc hMerge="1">
                  <a:tcPr>
                    <a:solidFill>
                      <a:srgbClr val="729fcf"/>
                    </a:solidFill>
                  </a:tcPr>
                </a:tc>
              </a:tr>
              <a:tr h="255600">
                <a:tc>
                  <a:txBody>
                    <a:bodyPr lIns="68400" rIns="68400" tIns="0" bIns="0" anchor="ctr"/>
                    <a:p>
                      <a:pPr algn="ctr">
                        <a:lnSpc>
                          <a:spcPct val="107000"/>
                        </a:lnSpc>
                      </a:pPr>
                      <a:r>
                        <a:rPr b="1" lang="en-IN" sz="1400" spc="-1" strike="noStrike">
                          <a:solidFill>
                            <a:srgbClr val="006c86"/>
                          </a:solidFill>
                          <a:latin typeface="Gill Sans MT"/>
                        </a:rPr>
                        <a:t>ID</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ctr"/>
                    <a:p>
                      <a:pPr>
                        <a:lnSpc>
                          <a:spcPct val="107000"/>
                        </a:lnSpc>
                      </a:pPr>
                      <a:r>
                        <a:rPr b="1" lang="en-IN" sz="1400" spc="-1" strike="noStrike">
                          <a:solidFill>
                            <a:srgbClr val="006c86"/>
                          </a:solidFill>
                          <a:latin typeface="Gill Sans MT"/>
                        </a:rPr>
                        <a:t>NAME</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600">
                <a:tc>
                  <a:txBody>
                    <a:bodyPr lIns="68400" rIns="68400" tIns="0" bIns="0" anchor="b"/>
                    <a:p>
                      <a:pPr algn="ctr">
                        <a:lnSpc>
                          <a:spcPct val="107000"/>
                        </a:lnSpc>
                      </a:pPr>
                      <a:r>
                        <a:rPr b="1" lang="en-IN" sz="1400" spc="-1" strike="noStrike">
                          <a:solidFill>
                            <a:srgbClr val="000000"/>
                          </a:solidFill>
                          <a:latin typeface="Gill Sans MT"/>
                        </a:rPr>
                        <a:t>1</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JavaScript</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r h="255960">
                <a:tc>
                  <a:txBody>
                    <a:bodyPr lIns="68400" rIns="68400" tIns="0" bIns="0" anchor="b"/>
                    <a:p>
                      <a:pPr algn="ctr">
                        <a:lnSpc>
                          <a:spcPct val="107000"/>
                        </a:lnSpc>
                      </a:pPr>
                      <a:r>
                        <a:rPr b="1" lang="en-IN" sz="1400" spc="-1" strike="noStrike">
                          <a:solidFill>
                            <a:srgbClr val="000000"/>
                          </a:solidFill>
                          <a:latin typeface="Gill Sans MT"/>
                        </a:rPr>
                        <a:t>3</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c>
                  <a:txBody>
                    <a:bodyPr lIns="68400" rIns="68400" tIns="0" bIns="0" anchor="b"/>
                    <a:p>
                      <a:pPr>
                        <a:lnSpc>
                          <a:spcPct val="107000"/>
                        </a:lnSpc>
                      </a:pPr>
                      <a:r>
                        <a:rPr b="0" lang="en-IN" sz="1400" spc="-1" strike="noStrike">
                          <a:solidFill>
                            <a:srgbClr val="000000"/>
                          </a:solidFill>
                          <a:latin typeface="Gill Sans MT"/>
                        </a:rPr>
                        <a:t>Redis</a:t>
                      </a:r>
                      <a:endParaRPr b="0" lang="en-IN" sz="1400" spc="-1" strike="noStrike">
                        <a:latin typeface="Arial"/>
                      </a:endParaRPr>
                    </a:p>
                  </a:txBody>
                  <a:tcPr marL="68400" marR="68400">
                    <a:lnL w="9360">
                      <a:solidFill>
                        <a:srgbClr val="727ca3"/>
                      </a:solidFill>
                    </a:lnL>
                    <a:lnR w="9360">
                      <a:solidFill>
                        <a:srgbClr val="727ca3"/>
                      </a:solidFill>
                    </a:lnR>
                    <a:lnT w="9360">
                      <a:solidFill>
                        <a:srgbClr val="727ca3"/>
                      </a:solidFill>
                    </a:lnT>
                    <a:lnB w="9360">
                      <a:solidFill>
                        <a:srgbClr val="727ca3"/>
                      </a:solidFill>
                    </a:lnB>
                    <a:noFill/>
                  </a:tcPr>
                </a:tc>
              </a:tr>
            </a:tbl>
          </a:graphicData>
        </a:graphic>
      </p:graphicFrame>
    </p:spTree>
  </p:cSld>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16" name="CustomShape 1"/>
          <p:cNvSpPr/>
          <p:nvPr/>
        </p:nvSpPr>
        <p:spPr>
          <a:xfrm>
            <a:off x="152280" y="2362320"/>
            <a:ext cx="8838720" cy="14475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CREATE TABLE ... LIKE STATEMENT</a:t>
            </a:r>
            <a:endParaRPr b="0" lang="en-IN" sz="4800" spc="-1" strike="noStrike">
              <a:latin typeface="Arial"/>
            </a:endParaRPr>
          </a:p>
        </p:txBody>
      </p:sp>
    </p:spTree>
  </p:cSld>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1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TABLE ... LIKE</a:t>
            </a:r>
            <a:endParaRPr b="0" lang="en-IN" sz="3200" spc="-1" strike="noStrike">
              <a:latin typeface="Arial"/>
            </a:endParaRPr>
          </a:p>
        </p:txBody>
      </p:sp>
      <p:sp>
        <p:nvSpPr>
          <p:cNvPr id="1618"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Use CREATE TABLE ... LIKE to create an empty table based on the definition of another table, including any column attributes and indexes defined in the original table.</a:t>
            </a:r>
            <a:endParaRPr b="0" lang="en-IN" sz="1800" spc="-1" strike="noStrike">
              <a:latin typeface="Arial"/>
            </a:endParaRPr>
          </a:p>
        </p:txBody>
      </p:sp>
      <p:sp>
        <p:nvSpPr>
          <p:cNvPr id="1619" name="CustomShape 3"/>
          <p:cNvSpPr/>
          <p:nvPr/>
        </p:nvSpPr>
        <p:spPr>
          <a:xfrm>
            <a:off x="152280" y="156348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TABLE [IF NOT EXISTS] new_tbl LIKE orig_tbl;</a:t>
            </a:r>
            <a:endParaRPr b="0" lang="en-IN" sz="2000" spc="-1" strike="noStrike">
              <a:latin typeface="Arial"/>
            </a:endParaRPr>
          </a:p>
        </p:txBody>
      </p:sp>
      <p:sp>
        <p:nvSpPr>
          <p:cNvPr id="1620" name="CustomShape 4"/>
          <p:cNvSpPr/>
          <p:nvPr/>
        </p:nvSpPr>
        <p:spPr>
          <a:xfrm>
            <a:off x="76320" y="33526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CREATE TABLE</a:t>
            </a:r>
            <a:r>
              <a:rPr b="0" lang="en-IN" sz="1800" spc="-1" strike="noStrike">
                <a:solidFill>
                  <a:srgbClr val="000000"/>
                </a:solidFill>
                <a:latin typeface="Arial"/>
                <a:ea typeface="Times New Roman"/>
              </a:rPr>
              <a:t> E </a:t>
            </a:r>
            <a:r>
              <a:rPr b="1" lang="en-IN" sz="1800" spc="-1" strike="noStrike">
                <a:solidFill>
                  <a:srgbClr val="e0d612"/>
                </a:solidFill>
                <a:latin typeface="Arial"/>
                <a:ea typeface="Times New Roman"/>
              </a:rPr>
              <a:t>like</a:t>
            </a:r>
            <a:r>
              <a:rPr b="0" lang="en-IN" sz="1800" spc="-1" strike="noStrike">
                <a:solidFill>
                  <a:srgbClr val="000000"/>
                </a:solidFill>
                <a:latin typeface="Arial"/>
                <a:ea typeface="Times New Roman"/>
              </a:rPr>
              <a:t> EMP;</a:t>
            </a:r>
            <a:endParaRPr b="0" lang="en-IN" sz="1800" spc="-1" strike="noStrike">
              <a:latin typeface="Arial"/>
            </a:endParaRPr>
          </a:p>
        </p:txBody>
      </p:sp>
      <p:sp>
        <p:nvSpPr>
          <p:cNvPr id="1621" name="CustomShape 5"/>
          <p:cNvSpPr/>
          <p:nvPr/>
        </p:nvSpPr>
        <p:spPr>
          <a:xfrm>
            <a:off x="76320" y="2057400"/>
            <a:ext cx="899136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800" spc="-1" strike="noStrike">
                <a:solidFill>
                  <a:srgbClr val="000000"/>
                </a:solidFill>
                <a:latin typeface="Arial"/>
              </a:rPr>
              <a:t>LIKE works only for base tables, not for VIEWS.</a:t>
            </a:r>
            <a:endParaRPr b="0" lang="en-IN" sz="1800" spc="-1" strike="noStrike">
              <a:latin typeface="Arial"/>
            </a:endParaRPr>
          </a:p>
          <a:p>
            <a:pPr marL="343080" indent="-342720">
              <a:lnSpc>
                <a:spcPct val="100000"/>
              </a:lnSpc>
              <a:buClr>
                <a:srgbClr val="000000"/>
              </a:buClr>
              <a:buFont typeface="Arial"/>
              <a:buChar char="•"/>
            </a:pPr>
            <a:r>
              <a:rPr b="0" lang="en-IN" sz="1800" spc="-1" strike="noStrike">
                <a:solidFill>
                  <a:srgbClr val="000000"/>
                </a:solidFill>
                <a:latin typeface="Arial"/>
              </a:rPr>
              <a:t>You cannot execute CREATE TABLE or CREATE TABLE ... LIKE while a LOCK TABLES statement is in effect.</a:t>
            </a:r>
            <a:endParaRPr b="0" lang="en-IN" sz="1800" spc="-1" strike="noStrike">
              <a:latin typeface="Arial"/>
            </a:endParaRPr>
          </a:p>
        </p:txBody>
      </p:sp>
    </p:spTree>
  </p:cSld>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22" name="CustomShape 1"/>
          <p:cNvSpPr/>
          <p:nvPr/>
        </p:nvSpPr>
        <p:spPr>
          <a:xfrm>
            <a:off x="152280" y="2362320"/>
            <a:ext cx="8838720" cy="1447560"/>
          </a:xfrm>
          <a:prstGeom prst="rect">
            <a:avLst/>
          </a:prstGeom>
          <a:noFill/>
          <a:ln>
            <a:noFill/>
          </a:ln>
        </p:spPr>
        <p:style>
          <a:lnRef idx="0"/>
          <a:fillRef idx="0"/>
          <a:effectRef idx="0"/>
          <a:fontRef idx="minor"/>
        </p:style>
        <p:txBody>
          <a:bodyPr lIns="90000" rIns="90000" tIns="45000" bIns="45000"/>
          <a:p>
            <a:pPr algn="ctr">
              <a:lnSpc>
                <a:spcPct val="100000"/>
              </a:lnSpc>
            </a:pPr>
            <a:r>
              <a:rPr b="0" i="1" lang="en-IN" sz="4800" spc="-1" strike="noStrike">
                <a:solidFill>
                  <a:srgbClr val="dc525c"/>
                </a:solidFill>
                <a:latin typeface="Segoe UI Light"/>
              </a:rPr>
              <a:t>CREATE TEMPORARY TABLE ... LIKE STATEMENT</a:t>
            </a:r>
            <a:endParaRPr b="0" lang="en-IN" sz="4800" spc="-1" strike="noStrike">
              <a:latin typeface="Arial"/>
            </a:endParaRPr>
          </a:p>
        </p:txBody>
      </p:sp>
      <p:sp>
        <p:nvSpPr>
          <p:cNvPr id="1623" name="CustomShape 2"/>
          <p:cNvSpPr/>
          <p:nvPr/>
        </p:nvSpPr>
        <p:spPr>
          <a:xfrm>
            <a:off x="2895480" y="76320"/>
            <a:ext cx="6171840" cy="1004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2658e6"/>
                </a:solidFill>
                <a:latin typeface="Gill Sans MT"/>
              </a:rPr>
              <a:t> </a:t>
            </a:r>
            <a:r>
              <a:rPr b="0" lang="en-IN" sz="2000" spc="-1" strike="noStrike">
                <a:solidFill>
                  <a:srgbClr val="2658e6"/>
                </a:solidFill>
                <a:latin typeface="Gill Sans MT"/>
              </a:rPr>
              <a:t>MEMORY tables are visible to another client, but TEMPORARY tables are not visible to another client.</a:t>
            </a:r>
            <a:endParaRPr b="0" lang="en-IN" sz="2000" spc="-1" strike="noStrike">
              <a:latin typeface="Arial"/>
            </a:endParaRPr>
          </a:p>
        </p:txBody>
      </p:sp>
    </p:spTree>
  </p:cSld>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2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TEMPORARY TABLE ... LIKE</a:t>
            </a:r>
            <a:endParaRPr b="0" lang="en-IN" sz="3200" spc="-1" strike="noStrike">
              <a:latin typeface="Arial"/>
            </a:endParaRPr>
          </a:p>
        </p:txBody>
      </p:sp>
      <p:sp>
        <p:nvSpPr>
          <p:cNvPr id="1625"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Use CREATE TABLE ... LIKE to create an empty table based on the definition of another table.</a:t>
            </a:r>
            <a:endParaRPr b="0" lang="en-IN" sz="1800" spc="-1" strike="noStrike">
              <a:latin typeface="Arial"/>
            </a:endParaRPr>
          </a:p>
        </p:txBody>
      </p:sp>
      <p:sp>
        <p:nvSpPr>
          <p:cNvPr id="1626" name="CustomShape 3"/>
          <p:cNvSpPr/>
          <p:nvPr/>
        </p:nvSpPr>
        <p:spPr>
          <a:xfrm>
            <a:off x="152280" y="1563480"/>
            <a:ext cx="883872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TEMPORARY TABLE [IF NOT EXISTS] new_tbl LIKE orig_tbl;</a:t>
            </a:r>
            <a:endParaRPr b="0" lang="en-IN" sz="2000" spc="-1" strike="noStrike">
              <a:latin typeface="Arial"/>
            </a:endParaRPr>
          </a:p>
        </p:txBody>
      </p:sp>
      <p:sp>
        <p:nvSpPr>
          <p:cNvPr id="1627" name="CustomShape 4"/>
          <p:cNvSpPr/>
          <p:nvPr/>
        </p:nvSpPr>
        <p:spPr>
          <a:xfrm>
            <a:off x="76320" y="430956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CREATE</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TEMPORARY</a:t>
            </a:r>
            <a:r>
              <a:rPr b="0" lang="en-IN" sz="1800" spc="-1" strike="noStrike">
                <a:solidFill>
                  <a:srgbClr val="298ae5"/>
                </a:solidFill>
                <a:latin typeface="Arial"/>
                <a:ea typeface="Times New Roman"/>
              </a:rPr>
              <a:t> </a:t>
            </a:r>
            <a:r>
              <a:rPr b="0" lang="en-IN" sz="1800" spc="-1" strike="noStrike">
                <a:solidFill>
                  <a:srgbClr val="0077aa"/>
                </a:solidFill>
                <a:latin typeface="Arial"/>
                <a:ea typeface="Times New Roman"/>
              </a:rPr>
              <a:t>TABLE</a:t>
            </a:r>
            <a:r>
              <a:rPr b="0" lang="en-IN" sz="1800" spc="-1" strike="noStrike">
                <a:solidFill>
                  <a:srgbClr val="000000"/>
                </a:solidFill>
                <a:latin typeface="Arial"/>
                <a:ea typeface="Times New Roman"/>
              </a:rPr>
              <a:t> E </a:t>
            </a:r>
            <a:r>
              <a:rPr b="1" lang="en-IN" sz="1800" spc="-1" strike="noStrike">
                <a:solidFill>
                  <a:srgbClr val="e0d612"/>
                </a:solidFill>
                <a:latin typeface="Arial"/>
                <a:ea typeface="Times New Roman"/>
              </a:rPr>
              <a:t>like</a:t>
            </a:r>
            <a:r>
              <a:rPr b="0" lang="en-IN" sz="1800" spc="-1" strike="noStrike">
                <a:solidFill>
                  <a:srgbClr val="000000"/>
                </a:solidFill>
                <a:latin typeface="Arial"/>
                <a:ea typeface="Times New Roman"/>
              </a:rPr>
              <a:t> EMP;</a:t>
            </a:r>
            <a:endParaRPr b="0" lang="en-IN" sz="1800" spc="-1" strike="noStrike">
              <a:latin typeface="Arial"/>
            </a:endParaRPr>
          </a:p>
        </p:txBody>
      </p:sp>
      <p:sp>
        <p:nvSpPr>
          <p:cNvPr id="1628" name="CustomShape 5"/>
          <p:cNvSpPr/>
          <p:nvPr/>
        </p:nvSpPr>
        <p:spPr>
          <a:xfrm>
            <a:off x="76320" y="2057400"/>
            <a:ext cx="899136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0" lang="en-IN" sz="1800" spc="-1" strike="noStrike">
                <a:solidFill>
                  <a:srgbClr val="000000"/>
                </a:solidFill>
                <a:latin typeface="Arial"/>
              </a:rPr>
              <a:t>LIKE works only for base tables, not for VIEWS.</a:t>
            </a:r>
            <a:endParaRPr b="0" lang="en-IN" sz="1800" spc="-1" strike="noStrike">
              <a:latin typeface="Arial"/>
            </a:endParaRPr>
          </a:p>
          <a:p>
            <a:pPr marL="343080" indent="-342720">
              <a:lnSpc>
                <a:spcPct val="100000"/>
              </a:lnSpc>
              <a:buClr>
                <a:srgbClr val="000000"/>
              </a:buClr>
              <a:buFont typeface="Arial"/>
              <a:buChar char="•"/>
            </a:pPr>
            <a:r>
              <a:rPr b="0" lang="en-IN" sz="1800" spc="-1" strike="noStrike">
                <a:solidFill>
                  <a:srgbClr val="000000"/>
                </a:solidFill>
                <a:latin typeface="Arial"/>
              </a:rPr>
              <a:t>You cannot execute CREATE TABLE or CREATE TABLE ... LIKE while a LOCK TABLES statement is in effect.</a:t>
            </a:r>
            <a:endParaRPr b="0" lang="en-IN" sz="1800" spc="-1" strike="noStrike">
              <a:latin typeface="Arial"/>
            </a:endParaRPr>
          </a:p>
        </p:txBody>
      </p:sp>
      <p:sp>
        <p:nvSpPr>
          <p:cNvPr id="1629" name="CustomShape 6"/>
          <p:cNvSpPr/>
          <p:nvPr/>
        </p:nvSpPr>
        <p:spPr>
          <a:xfrm>
            <a:off x="76320" y="3048120"/>
            <a:ext cx="899136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the TEMPORARY keyword when creating a table. A TEMPORARY table is visible only to the current session, and is dropped automatically when the session is closed.</a:t>
            </a:r>
            <a:endParaRPr b="0" lang="en-IN" sz="1800" spc="-1" strike="noStrike">
              <a:latin typeface="Arial"/>
            </a:endParaRPr>
          </a:p>
        </p:txBody>
      </p:sp>
      <p:sp>
        <p:nvSpPr>
          <p:cNvPr id="1630" name="CustomShape 7"/>
          <p:cNvSpPr/>
          <p:nvPr/>
        </p:nvSpPr>
        <p:spPr>
          <a:xfrm>
            <a:off x="76320" y="47242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Use TEMPORARY table with the same name as the original can be useful when you want to try some statements that modify the contents of the table, without changing the original table.</a:t>
            </a:r>
            <a:endParaRPr b="0" lang="en-IN" sz="1800" spc="-1" strike="noStrike">
              <a:latin typeface="Arial"/>
            </a:endParaRPr>
          </a:p>
        </p:txBody>
      </p:sp>
    </p:spTree>
  </p:cSld>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31" name="CustomShape 1"/>
          <p:cNvSpPr/>
          <p:nvPr/>
        </p:nvSpPr>
        <p:spPr>
          <a:xfrm>
            <a:off x="152280" y="2362320"/>
            <a:ext cx="8838720" cy="14475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CREATE TABLE ... SELECT STATEMENT</a:t>
            </a:r>
            <a:endParaRPr b="0" lang="en-IN" sz="4800" spc="-1" strike="noStrike">
              <a:latin typeface="Arial"/>
            </a:endParaRPr>
          </a:p>
        </p:txBody>
      </p:sp>
    </p:spTree>
  </p:cSld>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3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TABLE ... SELECT</a:t>
            </a:r>
            <a:endParaRPr b="0" lang="en-IN" sz="3200" spc="-1" strike="noStrike">
              <a:latin typeface="Arial"/>
            </a:endParaRPr>
          </a:p>
        </p:txBody>
      </p:sp>
      <p:sp>
        <p:nvSpPr>
          <p:cNvPr id="1633"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create one table from another by adding a SELECT statement at the end of the CREATE TABLE statement.</a:t>
            </a:r>
            <a:endParaRPr b="0" lang="en-IN" sz="1800" spc="-1" strike="noStrike">
              <a:latin typeface="Arial"/>
            </a:endParaRPr>
          </a:p>
        </p:txBody>
      </p:sp>
      <p:sp>
        <p:nvSpPr>
          <p:cNvPr id="1634" name="CustomShape 3"/>
          <p:cNvSpPr/>
          <p:nvPr/>
        </p:nvSpPr>
        <p:spPr>
          <a:xfrm>
            <a:off x="152280" y="156348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TABLE new_tbl [AS] SELECT * FROM orig_tbl;</a:t>
            </a:r>
            <a:endParaRPr b="0" lang="en-IN" sz="2000" spc="-1" strike="noStrike">
              <a:latin typeface="Arial"/>
            </a:endParaRPr>
          </a:p>
        </p:txBody>
      </p:sp>
      <p:sp>
        <p:nvSpPr>
          <p:cNvPr id="1635" name="CustomShape 4"/>
          <p:cNvSpPr/>
          <p:nvPr/>
        </p:nvSpPr>
        <p:spPr>
          <a:xfrm>
            <a:off x="76320" y="3048120"/>
            <a:ext cx="8991360" cy="25592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AS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(ID INT)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AS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1+1, ENAME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AS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1+1 R1, ENAME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E AS </a:t>
            </a: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EMP </a:t>
            </a:r>
            <a:r>
              <a:rPr b="0" lang="en-IN" sz="1800" spc="-1" strike="noStrike">
                <a:solidFill>
                  <a:srgbClr val="dd4a68"/>
                </a:solidFill>
                <a:latin typeface="Arial"/>
                <a:ea typeface="Times New Roman"/>
              </a:rPr>
              <a:t>WHERE 1=2</a:t>
            </a:r>
            <a:r>
              <a:rPr b="0" lang="en-IN" sz="1800" spc="-1" strike="noStrike">
                <a:solidFill>
                  <a:srgbClr val="000000"/>
                </a:solidFill>
                <a:latin typeface="Arial"/>
                <a:ea typeface="Times New Roman"/>
              </a:rPr>
              <a:t>;</a:t>
            </a:r>
            <a:endParaRPr b="0" lang="en-IN" sz="1800" spc="-1" strike="noStrike">
              <a:latin typeface="Arial"/>
            </a:endParaRPr>
          </a:p>
        </p:txBody>
      </p:sp>
      <p:sp>
        <p:nvSpPr>
          <p:cNvPr id="1636" name="CustomShape 5"/>
          <p:cNvSpPr/>
          <p:nvPr/>
        </p:nvSpPr>
        <p:spPr>
          <a:xfrm>
            <a:off x="76320" y="2057400"/>
            <a:ext cx="899136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cannot use FOR UPDATE as part of the SELECT in a statement such as CREATE TABLE new_table SELECT ... FROM old_table .... FOR UPDATE.</a:t>
            </a:r>
            <a:endParaRPr b="0" lang="en-IN" sz="1800" spc="-1" strike="noStrike">
              <a:latin typeface="Arial"/>
            </a:endParaRPr>
          </a:p>
          <a:p>
            <a:pPr>
              <a:lnSpc>
                <a:spcPct val="100000"/>
              </a:lnSpc>
            </a:pPr>
            <a:r>
              <a:rPr b="0" lang="en-IN" sz="1800" spc="-1" strike="noStrike">
                <a:solidFill>
                  <a:srgbClr val="000000"/>
                </a:solidFill>
                <a:latin typeface="Arial"/>
              </a:rPr>
              <a:t>If you attempt to do so, the statement fails.</a:t>
            </a:r>
            <a:endParaRPr b="0" lang="en-IN" sz="1800" spc="-1" strike="noStrike">
              <a:latin typeface="Arial"/>
            </a:endParaRPr>
          </a:p>
        </p:txBody>
      </p:sp>
      <p:sp>
        <p:nvSpPr>
          <p:cNvPr id="1637" name="CustomShape 6"/>
          <p:cNvSpPr/>
          <p:nvPr/>
        </p:nvSpPr>
        <p:spPr>
          <a:xfrm>
            <a:off x="190440" y="5715000"/>
            <a:ext cx="8762760" cy="349560"/>
          </a:xfrm>
          <a:prstGeom prst="rect">
            <a:avLst/>
          </a:prstGeom>
          <a:solidFill>
            <a:schemeClr val="accent2">
              <a:lumMod val="75000"/>
            </a:schemeClr>
          </a:solidFill>
          <a:ln>
            <a:noFill/>
          </a:ln>
        </p:spPr>
        <p:style>
          <a:lnRef idx="0"/>
          <a:fillRef idx="0"/>
          <a:effectRef idx="0"/>
          <a:fontRef idx="minor"/>
        </p:style>
        <p:txBody>
          <a:bodyPr lIns="90000" rIns="90000" tIns="45000" bIns="45000"/>
          <a:p>
            <a:pPr>
              <a:lnSpc>
                <a:spcPct val="100000"/>
              </a:lnSpc>
            </a:pPr>
            <a:r>
              <a:rPr b="0" lang="en-IN" sz="1700" spc="-1" strike="noStrike">
                <a:solidFill>
                  <a:srgbClr val="000000"/>
                </a:solidFill>
                <a:latin typeface="Arial"/>
              </a:rPr>
              <a:t>By default, this statement does not copy all column attributes such as AUTO_INCREMET</a:t>
            </a:r>
            <a:endParaRPr b="0" lang="en-IN" sz="1700" spc="-1" strike="noStrike">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What is Entity Type?</a:t>
            </a:r>
            <a:endParaRPr b="0" lang="en-IN" sz="4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3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Commit and Rollback</a:t>
            </a:r>
            <a:endParaRPr b="0" lang="en-IN" sz="4800" spc="-1" strike="noStrike">
              <a:latin typeface="Arial"/>
            </a:endParaRPr>
          </a:p>
        </p:txBody>
      </p:sp>
    </p:spTree>
  </p:cSld>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3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Commit and Rollback</a:t>
            </a:r>
            <a:endParaRPr b="0" lang="en-IN" sz="3200" spc="-1" strike="noStrike">
              <a:latin typeface="Arial"/>
            </a:endParaRPr>
          </a:p>
        </p:txBody>
      </p:sp>
      <p:sp>
        <p:nvSpPr>
          <p:cNvPr id="1640"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 undo MySQL statements you use the ROLLBACK statement. To write the changes into the database within a transaction, you use the COMMIT statement.</a:t>
            </a:r>
            <a:endParaRPr b="0" lang="en-IN" sz="1800" spc="-1" strike="noStrike">
              <a:latin typeface="Arial"/>
            </a:endParaRPr>
          </a:p>
        </p:txBody>
      </p:sp>
      <p:sp>
        <p:nvSpPr>
          <p:cNvPr id="1641" name="CustomShape 3"/>
          <p:cNvSpPr/>
          <p:nvPr/>
        </p:nvSpPr>
        <p:spPr>
          <a:xfrm>
            <a:off x="152280" y="1523880"/>
            <a:ext cx="8838720" cy="19198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 </a:t>
            </a:r>
            <a:r>
              <a:rPr b="0" lang="en-IN" sz="2000" spc="-1" strike="noStrike">
                <a:solidFill>
                  <a:srgbClr val="0077aa"/>
                </a:solidFill>
                <a:latin typeface="Courier New"/>
              </a:rPr>
              <a:t>START TRANSACTION</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[transaction_characteristic]</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transaction_characteristic:</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READ WRITE</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 READ ONLY</a:t>
            </a:r>
            <a:endParaRPr b="0" lang="en-IN" sz="2000" spc="-1" strike="noStrike">
              <a:latin typeface="Arial"/>
            </a:endParaRPr>
          </a:p>
        </p:txBody>
      </p:sp>
      <p:sp>
        <p:nvSpPr>
          <p:cNvPr id="1642" name="CustomShape 4"/>
          <p:cNvSpPr/>
          <p:nvPr/>
        </p:nvSpPr>
        <p:spPr>
          <a:xfrm>
            <a:off x="76320" y="4286160"/>
            <a:ext cx="8991360" cy="11854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0000"/>
              </a:buClr>
              <a:buFont typeface="Arial"/>
              <a:buChar char="•"/>
            </a:pPr>
            <a:r>
              <a:rPr b="0" lang="en-IN" sz="1600" spc="-1" strike="noStrike">
                <a:solidFill>
                  <a:srgbClr val="000000"/>
                </a:solidFill>
                <a:latin typeface="Arial"/>
              </a:rPr>
              <a:t>START TRANSACTION READ ONLY;</a:t>
            </a:r>
            <a:endParaRPr b="0" lang="en-IN" sz="1600" spc="-1" strike="noStrike">
              <a:latin typeface="Arial"/>
            </a:endParaRPr>
          </a:p>
          <a:p>
            <a:pPr marL="343080" indent="-342720">
              <a:lnSpc>
                <a:spcPct val="150000"/>
              </a:lnSpc>
              <a:buClr>
                <a:srgbClr val="000000"/>
              </a:buClr>
              <a:buFont typeface="Arial"/>
              <a:buChar char="•"/>
            </a:pPr>
            <a:r>
              <a:rPr b="0" lang="en-IN" sz="1600" spc="-1" strike="noStrike">
                <a:solidFill>
                  <a:srgbClr val="000000"/>
                </a:solidFill>
                <a:latin typeface="Arial"/>
              </a:rPr>
              <a:t>INSERT DEPT values (60, 'HRD', 'Pune' );</a:t>
            </a:r>
            <a:endParaRPr b="0" lang="en-IN" sz="1600" spc="-1" strike="noStrike">
              <a:latin typeface="Arial"/>
            </a:endParaRPr>
          </a:p>
          <a:p>
            <a:pPr marL="343080" indent="-342720">
              <a:lnSpc>
                <a:spcPct val="150000"/>
              </a:lnSpc>
              <a:buClr>
                <a:srgbClr val="000000"/>
              </a:buClr>
              <a:buFont typeface="Arial"/>
              <a:buChar char="•"/>
            </a:pPr>
            <a:r>
              <a:rPr b="0" lang="en-IN" sz="1600" spc="-1" strike="noStrike">
                <a:solidFill>
                  <a:srgbClr val="000000"/>
                </a:solidFill>
                <a:latin typeface="Arial"/>
              </a:rPr>
              <a:t>COMMIT</a:t>
            </a:r>
            <a:endParaRPr b="0" lang="en-IN" sz="1600" spc="-1" strike="noStrike">
              <a:latin typeface="Arial"/>
            </a:endParaRPr>
          </a:p>
        </p:txBody>
      </p:sp>
      <p:sp>
        <p:nvSpPr>
          <p:cNvPr id="1643" name="CustomShape 5"/>
          <p:cNvSpPr/>
          <p:nvPr/>
        </p:nvSpPr>
        <p:spPr>
          <a:xfrm>
            <a:off x="76320" y="3581280"/>
            <a:ext cx="8991360" cy="63900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It is important to note that MySQL automatically commits the changes to the database by default.</a:t>
            </a:r>
            <a:endParaRPr b="0" lang="en-IN" sz="1800" spc="-1" strike="noStrike">
              <a:latin typeface="Arial"/>
            </a:endParaRPr>
          </a:p>
        </p:txBody>
      </p:sp>
    </p:spTree>
  </p:cSld>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4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Commit and Rollback</a:t>
            </a:r>
            <a:endParaRPr b="0" lang="en-IN" sz="3200" spc="-1" strike="noStrike">
              <a:latin typeface="Arial"/>
            </a:endParaRPr>
          </a:p>
        </p:txBody>
      </p:sp>
      <p:sp>
        <p:nvSpPr>
          <p:cNvPr id="1645"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 undo MySQL statements you use the ROLLBACK statement. To write the changes into the database within a transaction, you use the COMMIT statement.</a:t>
            </a:r>
            <a:endParaRPr b="0" lang="en-IN" sz="1800" spc="-1" strike="noStrike">
              <a:latin typeface="Arial"/>
            </a:endParaRPr>
          </a:p>
        </p:txBody>
      </p:sp>
      <p:sp>
        <p:nvSpPr>
          <p:cNvPr id="1646" name="CustomShape 3"/>
          <p:cNvSpPr/>
          <p:nvPr/>
        </p:nvSpPr>
        <p:spPr>
          <a:xfrm>
            <a:off x="152280" y="1523880"/>
            <a:ext cx="8838720" cy="13100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BEGIN [WORK]</a:t>
            </a:r>
            <a:endParaRPr b="0" lang="en-IN" sz="2000" spc="-1" strike="noStrike">
              <a:latin typeface="Arial"/>
            </a:endParaRPr>
          </a:p>
          <a:p>
            <a:pPr>
              <a:lnSpc>
                <a:spcPct val="100000"/>
              </a:lnSpc>
            </a:pPr>
            <a:r>
              <a:rPr b="0" lang="en-IN" sz="2000" spc="-1" strike="noStrike">
                <a:solidFill>
                  <a:srgbClr val="0077aa"/>
                </a:solidFill>
                <a:latin typeface="Courier New"/>
              </a:rPr>
              <a:t>COMMIT [WORK]</a:t>
            </a:r>
            <a:endParaRPr b="0" lang="en-IN" sz="2000" spc="-1" strike="noStrike">
              <a:latin typeface="Arial"/>
            </a:endParaRPr>
          </a:p>
          <a:p>
            <a:pPr>
              <a:lnSpc>
                <a:spcPct val="100000"/>
              </a:lnSpc>
            </a:pPr>
            <a:r>
              <a:rPr b="0" lang="en-IN" sz="2000" spc="-1" strike="noStrike">
                <a:solidFill>
                  <a:srgbClr val="0077aa"/>
                </a:solidFill>
                <a:latin typeface="Courier New"/>
              </a:rPr>
              <a:t>ROLLBACK [WORK] </a:t>
            </a:r>
            <a:endParaRPr b="0" lang="en-IN" sz="2000" spc="-1" strike="noStrike">
              <a:latin typeface="Arial"/>
            </a:endParaRPr>
          </a:p>
          <a:p>
            <a:pPr>
              <a:lnSpc>
                <a:spcPct val="100000"/>
              </a:lnSpc>
            </a:pPr>
            <a:r>
              <a:rPr b="0" lang="en-IN" sz="2000" spc="-1" strike="noStrike">
                <a:solidFill>
                  <a:srgbClr val="0077aa"/>
                </a:solidFill>
                <a:latin typeface="Courier New"/>
              </a:rPr>
              <a:t>SET autocommit = {0 | 1}</a:t>
            </a:r>
            <a:endParaRPr b="0" lang="en-IN" sz="2000" spc="-1" strike="noStrike">
              <a:latin typeface="Arial"/>
            </a:endParaRPr>
          </a:p>
        </p:txBody>
      </p:sp>
      <p:sp>
        <p:nvSpPr>
          <p:cNvPr id="1647" name="CustomShape 4"/>
          <p:cNvSpPr/>
          <p:nvPr/>
        </p:nvSpPr>
        <p:spPr>
          <a:xfrm>
            <a:off x="76320" y="3581280"/>
            <a:ext cx="8991360" cy="11854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BEGIN WORK</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(60, 'HRD', 'Pune' );</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COMMIT WORK</a:t>
            </a:r>
            <a:endParaRPr b="0" lang="en-IN" sz="1600" spc="-1" strike="noStrike">
              <a:latin typeface="Arial"/>
            </a:endParaRPr>
          </a:p>
        </p:txBody>
      </p:sp>
      <p:sp>
        <p:nvSpPr>
          <p:cNvPr id="1648" name="CustomShape 5"/>
          <p:cNvSpPr/>
          <p:nvPr/>
        </p:nvSpPr>
        <p:spPr>
          <a:xfrm>
            <a:off x="76320" y="2873520"/>
            <a:ext cx="8991360" cy="63900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It is important to note that MySQL automatically commits the changes to the database by default.</a:t>
            </a:r>
            <a:endParaRPr b="0" lang="en-IN" sz="1800" spc="-1" strike="noStrike">
              <a:latin typeface="Arial"/>
            </a:endParaRPr>
          </a:p>
        </p:txBody>
      </p:sp>
      <p:sp>
        <p:nvSpPr>
          <p:cNvPr id="1649" name="CustomShape 6"/>
          <p:cNvSpPr/>
          <p:nvPr/>
        </p:nvSpPr>
        <p:spPr>
          <a:xfrm>
            <a:off x="152280" y="50292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SET autocommit = {0 | 1}    0 - disable; 1 - enable</a:t>
            </a:r>
            <a:endParaRPr b="0" lang="en-IN" sz="1800" spc="-1" strike="noStrike">
              <a:latin typeface="Arial"/>
            </a:endParaRPr>
          </a:p>
        </p:txBody>
      </p:sp>
      <p:sp>
        <p:nvSpPr>
          <p:cNvPr id="1650" name="CustomShape 7"/>
          <p:cNvSpPr/>
          <p:nvPr/>
        </p:nvSpPr>
        <p:spPr>
          <a:xfrm>
            <a:off x="175320" y="5599800"/>
            <a:ext cx="2871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77aa"/>
                </a:solidFill>
                <a:latin typeface="Arial"/>
                <a:ea typeface="Times New Roman"/>
              </a:rPr>
              <a:t>SELECT</a:t>
            </a:r>
            <a:r>
              <a:rPr b="0" lang="en-IN" sz="1800" spc="-1" strike="noStrike">
                <a:solidFill>
                  <a:srgbClr val="000000"/>
                </a:solidFill>
                <a:latin typeface="Gill Sans MT"/>
                <a:ea typeface="Times New Roman"/>
              </a:rPr>
              <a:t> </a:t>
            </a:r>
            <a:r>
              <a:rPr b="0" lang="en-IN" sz="1600" spc="-1" strike="noStrike">
                <a:solidFill>
                  <a:srgbClr val="dd4a68"/>
                </a:solidFill>
                <a:latin typeface="Arial"/>
                <a:ea typeface="Times New Roman"/>
              </a:rPr>
              <a:t>@@AUTOCOMMIT;</a:t>
            </a:r>
            <a:endParaRPr b="0" lang="en-IN" sz="1600" spc="-1" strike="noStrike">
              <a:latin typeface="Arial"/>
            </a:endParaRPr>
          </a:p>
        </p:txBody>
      </p:sp>
    </p:spTree>
  </p:cSld>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5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Anomalies in DBMS</a:t>
            </a:r>
            <a:endParaRPr b="0" lang="en-IN" sz="4800" spc="-1" strike="noStrike">
              <a:latin typeface="Arial"/>
            </a:endParaRPr>
          </a:p>
        </p:txBody>
      </p:sp>
      <p:sp>
        <p:nvSpPr>
          <p:cNvPr id="1652" name="CustomShape 2"/>
          <p:cNvSpPr/>
          <p:nvPr/>
        </p:nvSpPr>
        <p:spPr>
          <a:xfrm>
            <a:off x="304920" y="3276720"/>
            <a:ext cx="8610120" cy="100440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There are three types of anomalies that occur when the database is not normalized. These are – </a:t>
            </a:r>
            <a:r>
              <a:rPr b="1" i="1" lang="en-IN" sz="2000" spc="-1" strike="noStrike">
                <a:solidFill>
                  <a:srgbClr val="000000"/>
                </a:solidFill>
                <a:latin typeface="Segoe UI Light"/>
              </a:rPr>
              <a:t>Insertion</a:t>
            </a:r>
            <a:r>
              <a:rPr b="1" lang="en-IN" sz="2000" spc="-1" strike="noStrike">
                <a:solidFill>
                  <a:srgbClr val="000000"/>
                </a:solidFill>
                <a:latin typeface="Segoe UI Light"/>
              </a:rPr>
              <a:t>, </a:t>
            </a:r>
            <a:r>
              <a:rPr b="1" i="1" lang="en-IN" sz="2000" spc="-1" strike="noStrike">
                <a:solidFill>
                  <a:srgbClr val="000000"/>
                </a:solidFill>
                <a:latin typeface="Segoe UI Light"/>
              </a:rPr>
              <a:t>update</a:t>
            </a:r>
            <a:r>
              <a:rPr b="1" lang="en-IN" sz="2000" spc="-1" strike="noStrike">
                <a:solidFill>
                  <a:srgbClr val="000000"/>
                </a:solidFill>
                <a:latin typeface="Segoe UI Light"/>
              </a:rPr>
              <a:t> </a:t>
            </a:r>
            <a:r>
              <a:rPr b="0" lang="en-IN" sz="2000" spc="-1" strike="noStrike">
                <a:solidFill>
                  <a:srgbClr val="000000"/>
                </a:solidFill>
                <a:latin typeface="Segoe UI Light"/>
              </a:rPr>
              <a:t>and</a:t>
            </a:r>
            <a:r>
              <a:rPr b="1" lang="en-IN" sz="2000" spc="-1" strike="noStrike">
                <a:solidFill>
                  <a:srgbClr val="000000"/>
                </a:solidFill>
                <a:latin typeface="Segoe UI Light"/>
              </a:rPr>
              <a:t> </a:t>
            </a:r>
            <a:r>
              <a:rPr b="1" i="1" lang="en-IN" sz="2000" spc="-1" strike="noStrike">
                <a:solidFill>
                  <a:srgbClr val="000000"/>
                </a:solidFill>
                <a:latin typeface="Segoe UI Light"/>
              </a:rPr>
              <a:t>deletion</a:t>
            </a:r>
            <a:r>
              <a:rPr b="1" lang="en-IN" sz="2000" spc="-1" strike="noStrike">
                <a:solidFill>
                  <a:srgbClr val="000000"/>
                </a:solidFill>
                <a:latin typeface="Segoe UI Light"/>
              </a:rPr>
              <a:t> </a:t>
            </a:r>
            <a:r>
              <a:rPr b="0" lang="en-IN" sz="2000" spc="-1" strike="noStrike">
                <a:solidFill>
                  <a:srgbClr val="000000"/>
                </a:solidFill>
                <a:latin typeface="Segoe UI Light"/>
              </a:rPr>
              <a:t>anomaly.</a:t>
            </a:r>
            <a:endParaRPr b="0" lang="en-IN" sz="2000" spc="-1" strike="noStrike">
              <a:latin typeface="Arial"/>
            </a:endParaRPr>
          </a:p>
        </p:txBody>
      </p:sp>
    </p:spTree>
  </p:cSld>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Anomalies in DBMS - Example</a:t>
            </a:r>
            <a:endParaRPr b="0" lang="en-IN" sz="3200" spc="-1" strike="noStrike">
              <a:latin typeface="Arial"/>
            </a:endParaRPr>
          </a:p>
        </p:txBody>
      </p:sp>
      <p:sp>
        <p:nvSpPr>
          <p:cNvPr id="1654" name="CustomShape 2"/>
          <p:cNvSpPr/>
          <p:nvPr/>
        </p:nvSpPr>
        <p:spPr>
          <a:xfrm>
            <a:off x="203040" y="838080"/>
            <a:ext cx="879768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Gill Sans MT"/>
              </a:rPr>
              <a:t>Student</a:t>
            </a:r>
            <a:r>
              <a:rPr b="0" lang="en-IN" sz="1800" spc="-1" strike="noStrike">
                <a:solidFill>
                  <a:srgbClr val="000000"/>
                </a:solidFill>
                <a:latin typeface="Gill Sans MT"/>
              </a:rPr>
              <a:t> table.</a:t>
            </a:r>
            <a:endParaRPr b="0" lang="en-IN" sz="1800" spc="-1" strike="noStrike">
              <a:latin typeface="Arial"/>
            </a:endParaRPr>
          </a:p>
        </p:txBody>
      </p:sp>
      <p:graphicFrame>
        <p:nvGraphicFramePr>
          <p:cNvPr id="1655" name="Table 3"/>
          <p:cNvGraphicFramePr/>
          <p:nvPr/>
        </p:nvGraphicFramePr>
        <p:xfrm>
          <a:off x="308880" y="1785960"/>
          <a:ext cx="8640000" cy="2785680"/>
        </p:xfrm>
        <a:graphic>
          <a:graphicData uri="http://schemas.openxmlformats.org/drawingml/2006/table">
            <a:tbl>
              <a:tblPr/>
              <a:tblGrid>
                <a:gridCol w="1728000"/>
                <a:gridCol w="1728000"/>
                <a:gridCol w="1728000"/>
                <a:gridCol w="1728000"/>
                <a:gridCol w="1728000"/>
              </a:tblGrid>
              <a:tr h="556920">
                <a:tc>
                  <a:txBody>
                    <a:bodyPr lIns="75960" rIns="75960" tIns="75960" bIns="75960"/>
                    <a:p>
                      <a:pPr algn="ctr">
                        <a:lnSpc>
                          <a:spcPct val="100000"/>
                        </a:lnSpc>
                      </a:pPr>
                      <a:r>
                        <a:rPr b="1" lang="en-IN" sz="1800" spc="-1" strike="noStrike">
                          <a:solidFill>
                            <a:srgbClr val="34343e"/>
                          </a:solidFill>
                          <a:latin typeface="Gill Sans MT"/>
                        </a:rPr>
                        <a:t>rollno</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gn="ctr">
                        <a:lnSpc>
                          <a:spcPct val="100000"/>
                        </a:lnSpc>
                      </a:pPr>
                      <a:r>
                        <a:rPr b="1" lang="en-IN" sz="1800" spc="-1" strike="noStrike">
                          <a:solidFill>
                            <a:srgbClr val="34343e"/>
                          </a:solidFill>
                          <a:latin typeface="Gill Sans MT"/>
                        </a:rPr>
                        <a:t>name</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gn="ctr">
                        <a:lnSpc>
                          <a:spcPct val="100000"/>
                        </a:lnSpc>
                      </a:pPr>
                      <a:r>
                        <a:rPr b="1" lang="en-IN" sz="1800" spc="-1" strike="noStrike">
                          <a:solidFill>
                            <a:srgbClr val="34343e"/>
                          </a:solidFill>
                          <a:latin typeface="Gill Sans MT"/>
                        </a:rPr>
                        <a:t>branch</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gn="ctr">
                        <a:lnSpc>
                          <a:spcPct val="100000"/>
                        </a:lnSpc>
                      </a:pPr>
                      <a:r>
                        <a:rPr b="1" lang="en-IN" sz="1800" spc="-1" strike="noStrike">
                          <a:solidFill>
                            <a:srgbClr val="34343e"/>
                          </a:solidFill>
                          <a:latin typeface="Gill Sans MT"/>
                        </a:rPr>
                        <a:t>hod</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gn="ctr">
                        <a:lnSpc>
                          <a:spcPct val="100000"/>
                        </a:lnSpc>
                      </a:pPr>
                      <a:r>
                        <a:rPr b="1" lang="en-IN" sz="1800" spc="-1" strike="noStrike">
                          <a:solidFill>
                            <a:srgbClr val="34343e"/>
                          </a:solidFill>
                          <a:latin typeface="Gill Sans MT"/>
                        </a:rPr>
                        <a:t>office_tel</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r>
              <a:tr h="556920">
                <a:tc>
                  <a:txBody>
                    <a:bodyPr lIns="75960" rIns="75960" tIns="75960" bIns="75960"/>
                    <a:p>
                      <a:pPr>
                        <a:lnSpc>
                          <a:spcPct val="100000"/>
                        </a:lnSpc>
                      </a:pPr>
                      <a:r>
                        <a:rPr b="0" lang="en-IN" sz="1800" spc="-1" strike="noStrike">
                          <a:solidFill>
                            <a:srgbClr val="000000"/>
                          </a:solidFill>
                          <a:latin typeface="Gill Sans MT"/>
                        </a:rPr>
                        <a:t>401</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noFill/>
                  </a:tcPr>
                </a:tc>
                <a:tc>
                  <a:txBody>
                    <a:bodyPr lIns="75960" rIns="75960" tIns="75960" bIns="75960"/>
                    <a:p>
                      <a:pPr>
                        <a:lnSpc>
                          <a:spcPct val="100000"/>
                        </a:lnSpc>
                      </a:pPr>
                      <a:r>
                        <a:rPr b="0" lang="en-IN" sz="1800" spc="-1" strike="noStrike">
                          <a:solidFill>
                            <a:srgbClr val="000000"/>
                          </a:solidFill>
                          <a:latin typeface="Gill Sans MT"/>
                        </a:rPr>
                        <a:t>Akon</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noFill/>
                  </a:tcPr>
                </a:tc>
                <a:tc>
                  <a:txBody>
                    <a:bodyPr lIns="75960" rIns="7596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6920">
                <a:tc>
                  <a:txBody>
                    <a:bodyPr lIns="75960" rIns="75960" tIns="75960" bIns="75960"/>
                    <a:p>
                      <a:pPr>
                        <a:lnSpc>
                          <a:spcPct val="100000"/>
                        </a:lnSpc>
                      </a:pPr>
                      <a:r>
                        <a:rPr b="0" lang="en-IN" sz="1800" spc="-1" strike="noStrike">
                          <a:solidFill>
                            <a:srgbClr val="000000"/>
                          </a:solidFill>
                          <a:latin typeface="Gill Sans MT"/>
                        </a:rPr>
                        <a:t>402</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nSpc>
                          <a:spcPct val="100000"/>
                        </a:lnSpc>
                      </a:pPr>
                      <a:r>
                        <a:rPr b="0" lang="en-IN" sz="1800" spc="-1" strike="noStrike">
                          <a:solidFill>
                            <a:srgbClr val="000000"/>
                          </a:solidFill>
                          <a:latin typeface="Gill Sans MT"/>
                        </a:rPr>
                        <a:t>Bkon</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6920">
                <a:tc>
                  <a:txBody>
                    <a:bodyPr lIns="75960" rIns="75960" tIns="75960" bIns="75960"/>
                    <a:p>
                      <a:pPr>
                        <a:lnSpc>
                          <a:spcPct val="100000"/>
                        </a:lnSpc>
                      </a:pPr>
                      <a:r>
                        <a:rPr b="0" lang="en-IN" sz="1800" spc="-1" strike="noStrike">
                          <a:solidFill>
                            <a:srgbClr val="000000"/>
                          </a:solidFill>
                          <a:latin typeface="Gill Sans MT"/>
                        </a:rPr>
                        <a:t>403</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noFill/>
                  </a:tcPr>
                </a:tc>
                <a:tc>
                  <a:txBody>
                    <a:bodyPr lIns="75960" rIns="75960" tIns="75960" bIns="75960"/>
                    <a:p>
                      <a:pPr>
                        <a:lnSpc>
                          <a:spcPct val="100000"/>
                        </a:lnSpc>
                      </a:pPr>
                      <a:r>
                        <a:rPr b="0" lang="en-IN" sz="1800" spc="-1" strike="noStrike">
                          <a:solidFill>
                            <a:srgbClr val="000000"/>
                          </a:solidFill>
                          <a:latin typeface="Gill Sans MT"/>
                        </a:rPr>
                        <a:t>Ckon</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noFill/>
                  </a:tcPr>
                </a:tc>
                <a:tc>
                  <a:txBody>
                    <a:bodyPr lIns="75960" rIns="7596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8000">
                <a:tc>
                  <a:txBody>
                    <a:bodyPr lIns="75960" rIns="75960" tIns="75960" bIns="75960"/>
                    <a:p>
                      <a:pPr>
                        <a:lnSpc>
                          <a:spcPct val="100000"/>
                        </a:lnSpc>
                      </a:pPr>
                      <a:r>
                        <a:rPr b="0" lang="en-IN" sz="1800" spc="-1" strike="noStrike">
                          <a:solidFill>
                            <a:srgbClr val="000000"/>
                          </a:solidFill>
                          <a:latin typeface="Gill Sans MT"/>
                        </a:rPr>
                        <a:t>404</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nSpc>
                          <a:spcPct val="100000"/>
                        </a:lnSpc>
                      </a:pPr>
                      <a:r>
                        <a:rPr b="0" lang="en-IN" sz="1800" spc="-1" strike="noStrike">
                          <a:solidFill>
                            <a:srgbClr val="000000"/>
                          </a:solidFill>
                          <a:latin typeface="Gill Sans MT"/>
                        </a:rPr>
                        <a:t>Dkon</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75960" rIns="7596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75960" rIns="7596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75960" marR="7596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bl>
          </a:graphicData>
        </a:graphic>
      </p:graphicFrame>
    </p:spTree>
  </p:cSld>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5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 UPDATE, and DELETE ANOMALY</a:t>
            </a:r>
            <a:endParaRPr b="0" lang="en-IN" sz="3200" spc="-1" strike="noStrike">
              <a:latin typeface="Arial"/>
            </a:endParaRPr>
          </a:p>
        </p:txBody>
      </p:sp>
      <p:sp>
        <p:nvSpPr>
          <p:cNvPr id="1657" name="CustomShape 2"/>
          <p:cNvSpPr/>
          <p:nvPr/>
        </p:nvSpPr>
        <p:spPr>
          <a:xfrm>
            <a:off x="203040" y="726120"/>
            <a:ext cx="8654760" cy="222408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Insert anomaly</a:t>
            </a:r>
            <a:r>
              <a:rPr b="0" lang="en-IN" sz="2000" spc="-1" strike="noStrike">
                <a:solidFill>
                  <a:srgbClr val="000000"/>
                </a:solidFill>
                <a:latin typeface="Arial"/>
              </a:rPr>
              <a:t>: </a:t>
            </a:r>
            <a:r>
              <a:rPr b="0" lang="en-IN" sz="2000" spc="-1" strike="noStrike">
                <a:solidFill>
                  <a:srgbClr val="000000"/>
                </a:solidFill>
                <a:latin typeface="Gill Sans MT"/>
              </a:rPr>
              <a:t>Suppose for a new admission, until and unless a student opts for a branch, data of the student cannot be inserted, or else we will have to set the branch information as </a:t>
            </a:r>
            <a:r>
              <a:rPr b="1" lang="en-IN" sz="2000" spc="-1" strike="noStrike">
                <a:solidFill>
                  <a:srgbClr val="000000"/>
                </a:solidFill>
                <a:latin typeface="Gill Sans MT"/>
              </a:rPr>
              <a:t>NULL</a:t>
            </a:r>
            <a:r>
              <a:rPr b="0" lang="en-IN" sz="2000" spc="-1" strike="noStrike">
                <a:solidFill>
                  <a:srgbClr val="000000"/>
                </a:solidFill>
                <a:latin typeface="Gill Sans MT"/>
              </a:rPr>
              <a:t>.</a:t>
            </a:r>
            <a:endParaRPr b="0" lang="en-IN" sz="2000" spc="-1" strike="noStrike">
              <a:latin typeface="Arial"/>
            </a:endParaRPr>
          </a:p>
          <a:p>
            <a:pPr>
              <a:lnSpc>
                <a:spcPct val="100000"/>
              </a:lnSpc>
            </a:pPr>
            <a:r>
              <a:rPr b="0" lang="en-IN" sz="2000" spc="-1" strike="noStrike">
                <a:solidFill>
                  <a:srgbClr val="000000"/>
                </a:solidFill>
                <a:latin typeface="Gill Sans MT"/>
              </a:rPr>
              <a:t>Also, if we have to insert data of 100 students of same branch, then the branch information will be repeated for all those 100 students.</a:t>
            </a:r>
            <a:endParaRPr b="0" lang="en-IN" sz="2000" spc="-1" strike="noStrike">
              <a:latin typeface="Arial"/>
            </a:endParaRPr>
          </a:p>
          <a:p>
            <a:pPr>
              <a:lnSpc>
                <a:spcPct val="100000"/>
              </a:lnSpc>
            </a:pPr>
            <a:r>
              <a:rPr b="0" lang="en-IN" sz="2000" spc="-1" strike="noStrike">
                <a:solidFill>
                  <a:srgbClr val="000000"/>
                </a:solidFill>
                <a:latin typeface="Gill Sans MT"/>
              </a:rPr>
              <a:t>These scenarios are nothing but </a:t>
            </a:r>
            <a:r>
              <a:rPr b="1" lang="en-IN" sz="2000" spc="-1" strike="noStrike">
                <a:solidFill>
                  <a:srgbClr val="000000"/>
                </a:solidFill>
                <a:latin typeface="Gill Sans MT"/>
              </a:rPr>
              <a:t>Insertion anomalies</a:t>
            </a:r>
            <a:r>
              <a:rPr b="0" lang="en-IN" sz="2000" spc="-1" strike="noStrike">
                <a:solidFill>
                  <a:srgbClr val="000000"/>
                </a:solidFill>
                <a:latin typeface="Gill Sans MT"/>
              </a:rPr>
              <a:t>.</a:t>
            </a:r>
            <a:endParaRPr b="0" lang="en-IN" sz="2000" spc="-1" strike="noStrike">
              <a:latin typeface="Arial"/>
            </a:endParaRPr>
          </a:p>
        </p:txBody>
      </p:sp>
      <p:sp>
        <p:nvSpPr>
          <p:cNvPr id="1658" name="CustomShape 3"/>
          <p:cNvSpPr/>
          <p:nvPr/>
        </p:nvSpPr>
        <p:spPr>
          <a:xfrm>
            <a:off x="203040" y="2962800"/>
            <a:ext cx="8654760" cy="161424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Update anomaly: </a:t>
            </a:r>
            <a:r>
              <a:rPr b="0" lang="en-IN" sz="2000" spc="-1" strike="noStrike">
                <a:solidFill>
                  <a:srgbClr val="000000"/>
                </a:solidFill>
                <a:latin typeface="Gill Sans MT"/>
              </a:rPr>
              <a:t>What if Mr. X leaves the college? or is no longer the HOD of computer science department? In that case all the student records will have to be updated, and if by mistake we miss any record, it will lead to data inconsistency. This is </a:t>
            </a:r>
            <a:r>
              <a:rPr b="1" lang="en-IN" sz="2000" spc="-1" strike="noStrike">
                <a:solidFill>
                  <a:srgbClr val="000000"/>
                </a:solidFill>
                <a:latin typeface="Gill Sans MT"/>
              </a:rPr>
              <a:t>Updation anomaly</a:t>
            </a:r>
            <a:r>
              <a:rPr b="0" lang="en-IN" sz="2000" spc="-1" strike="noStrike">
                <a:solidFill>
                  <a:srgbClr val="000000"/>
                </a:solidFill>
                <a:latin typeface="Gill Sans MT"/>
              </a:rPr>
              <a:t>.</a:t>
            </a:r>
            <a:endParaRPr b="0" lang="en-IN" sz="2000" spc="-1" strike="noStrike">
              <a:latin typeface="Arial"/>
            </a:endParaRPr>
          </a:p>
        </p:txBody>
      </p:sp>
      <p:sp>
        <p:nvSpPr>
          <p:cNvPr id="1659" name="CustomShape 4"/>
          <p:cNvSpPr/>
          <p:nvPr/>
        </p:nvSpPr>
        <p:spPr>
          <a:xfrm>
            <a:off x="203040" y="4696200"/>
            <a:ext cx="8654760" cy="161424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Delete anomaly: </a:t>
            </a:r>
            <a:r>
              <a:rPr b="0" lang="en-IN" sz="2000" spc="-1" strike="noStrike">
                <a:solidFill>
                  <a:srgbClr val="000000"/>
                </a:solidFill>
                <a:latin typeface="Gill Sans MT"/>
              </a:rPr>
              <a:t>In our </a:t>
            </a:r>
            <a:r>
              <a:rPr b="1" lang="en-IN" sz="2000" spc="-1" strike="noStrike">
                <a:solidFill>
                  <a:srgbClr val="000000"/>
                </a:solidFill>
                <a:latin typeface="Gill Sans MT"/>
              </a:rPr>
              <a:t>Student</a:t>
            </a:r>
            <a:r>
              <a:rPr b="0" lang="en-IN" sz="2000" spc="-1" strike="noStrike">
                <a:solidFill>
                  <a:srgbClr val="000000"/>
                </a:solidFill>
                <a:latin typeface="Gill Sans MT"/>
              </a:rPr>
              <a:t> table, two different informations are kept together, Student information and Branch information. Hence, at the end of the academic year, if student records are deleted, we will also lose the branch information. This is </a:t>
            </a:r>
            <a:r>
              <a:rPr b="1" lang="en-IN" sz="2000" spc="-1" strike="noStrike">
                <a:solidFill>
                  <a:srgbClr val="000000"/>
                </a:solidFill>
                <a:latin typeface="Gill Sans MT"/>
              </a:rPr>
              <a:t>Deletion anomaly.</a:t>
            </a:r>
            <a:endParaRPr b="0" lang="en-IN" sz="2000" spc="-1" strike="noStrike">
              <a:latin typeface="Arial"/>
            </a:endParaRPr>
          </a:p>
        </p:txBody>
      </p:sp>
    </p:spTree>
  </p:cSld>
</p:sld>
</file>

<file path=ppt/slides/slide3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INSERT ROWS using VALUES</a:t>
            </a:r>
            <a:endParaRPr b="0" lang="en-IN" sz="4800" spc="-1" strike="noStrike">
              <a:latin typeface="Arial"/>
            </a:endParaRPr>
          </a:p>
        </p:txBody>
      </p:sp>
    </p:spTree>
  </p:cSld>
</p:sld>
</file>

<file path=ppt/slides/slide3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1" name="Picture 30" descr=""/>
          <p:cNvPicPr/>
          <p:nvPr/>
        </p:nvPicPr>
        <p:blipFill>
          <a:blip r:embed="rId1"/>
          <a:stretch/>
        </p:blipFill>
        <p:spPr>
          <a:xfrm>
            <a:off x="168840" y="3200400"/>
            <a:ext cx="7826040" cy="407160"/>
          </a:xfrm>
          <a:prstGeom prst="rect">
            <a:avLst/>
          </a:prstGeom>
          <a:ln>
            <a:noFill/>
          </a:ln>
        </p:spPr>
      </p:pic>
      <p:sp>
        <p:nvSpPr>
          <p:cNvPr id="166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 … VALUES</a:t>
            </a:r>
            <a:endParaRPr b="0" lang="en-IN" sz="3200" spc="-1" strike="noStrike">
              <a:latin typeface="Arial"/>
            </a:endParaRPr>
          </a:p>
        </p:txBody>
      </p:sp>
      <p:sp>
        <p:nvSpPr>
          <p:cNvPr id="1663"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INSERT inserts new rows into an existing table. The INSERT ... VALUES</a:t>
            </a:r>
            <a:endParaRPr b="0" lang="en-IN" sz="1800" spc="-1" strike="noStrike">
              <a:latin typeface="Arial"/>
            </a:endParaRPr>
          </a:p>
        </p:txBody>
      </p:sp>
      <p:sp>
        <p:nvSpPr>
          <p:cNvPr id="1664" name="CustomShape 3"/>
          <p:cNvSpPr/>
          <p:nvPr/>
        </p:nvSpPr>
        <p:spPr>
          <a:xfrm>
            <a:off x="152280" y="1447920"/>
            <a:ext cx="883872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INSERT [INTO] tbl_name [(col_name,...)] {VALUES | VALUE} ({expr | DEFAULT}, ...) , (...), ... [ON DUPLICATE KEY UPDATE assignment_list]</a:t>
            </a:r>
            <a:endParaRPr b="0" lang="en-IN" sz="2000" spc="-1" strike="noStrike">
              <a:latin typeface="Arial"/>
            </a:endParaRPr>
          </a:p>
        </p:txBody>
      </p:sp>
      <p:sp>
        <p:nvSpPr>
          <p:cNvPr id="1665" name="CustomShape 4"/>
          <p:cNvSpPr/>
          <p:nvPr/>
        </p:nvSpPr>
        <p:spPr>
          <a:xfrm>
            <a:off x="76320" y="2340000"/>
            <a:ext cx="8991360" cy="70020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000" spc="-1" strike="noStrike">
                <a:solidFill>
                  <a:srgbClr val="c8a0c3"/>
                </a:solidFill>
                <a:latin typeface="Segoe UI Light"/>
              </a:rPr>
              <a:t>The affected-rows value for an INSERT can be obtained using the ROW_COUNT() function.</a:t>
            </a:r>
            <a:endParaRPr b="0" lang="en-IN" sz="2000" spc="-1" strike="noStrike">
              <a:latin typeface="Arial"/>
            </a:endParaRPr>
          </a:p>
        </p:txBody>
      </p:sp>
      <p:grpSp>
        <p:nvGrpSpPr>
          <p:cNvPr id="1666" name="Group 5"/>
          <p:cNvGrpSpPr/>
          <p:nvPr/>
        </p:nvGrpSpPr>
        <p:grpSpPr>
          <a:xfrm>
            <a:off x="3818160" y="4442040"/>
            <a:ext cx="2710440" cy="468360"/>
            <a:chOff x="3818160" y="4442040"/>
            <a:chExt cx="2710440" cy="468360"/>
          </a:xfrm>
        </p:grpSpPr>
        <p:sp>
          <p:nvSpPr>
            <p:cNvPr id="1667" name="CustomShape 6"/>
            <p:cNvSpPr/>
            <p:nvPr/>
          </p:nvSpPr>
          <p:spPr>
            <a:xfrm flipV="1" rot="16200000">
              <a:off x="4322160" y="3937680"/>
              <a:ext cx="287640" cy="1295640"/>
            </a:xfrm>
            <a:prstGeom prst="bentConnector3">
              <a:avLst>
                <a:gd name="adj1" fmla="val -733"/>
              </a:avLst>
            </a:prstGeom>
            <a:noFill/>
            <a:ln w="19080">
              <a:solidFill>
                <a:srgbClr val="c74c49"/>
              </a:solidFill>
              <a:round/>
              <a:tailEnd len="med" type="triangle" w="med"/>
            </a:ln>
          </p:spPr>
          <p:style>
            <a:lnRef idx="1">
              <a:schemeClr val="accent1"/>
            </a:lnRef>
            <a:fillRef idx="0">
              <a:schemeClr val="accent1"/>
            </a:fillRef>
            <a:effectRef idx="0">
              <a:schemeClr val="accent1"/>
            </a:effectRef>
            <a:fontRef idx="minor"/>
          </p:style>
        </p:sp>
        <p:sp>
          <p:nvSpPr>
            <p:cNvPr id="1668" name="CustomShape 7"/>
            <p:cNvSpPr/>
            <p:nvPr/>
          </p:nvSpPr>
          <p:spPr>
            <a:xfrm>
              <a:off x="4998600" y="4545720"/>
              <a:ext cx="1530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c8a0c3"/>
                  </a:solidFill>
                  <a:latin typeface="Gill Sans MT"/>
                </a:rPr>
                <a:t>Column List</a:t>
              </a:r>
              <a:endParaRPr b="0" lang="en-IN" sz="1800" spc="-1" strike="noStrike">
                <a:latin typeface="Arial"/>
              </a:endParaRPr>
            </a:p>
          </p:txBody>
        </p:sp>
      </p:grpSp>
      <p:grpSp>
        <p:nvGrpSpPr>
          <p:cNvPr id="1669" name="Group 8"/>
          <p:cNvGrpSpPr/>
          <p:nvPr/>
        </p:nvGrpSpPr>
        <p:grpSpPr>
          <a:xfrm>
            <a:off x="6123960" y="3535920"/>
            <a:ext cx="3061440" cy="468720"/>
            <a:chOff x="6123960" y="3535920"/>
            <a:chExt cx="3061440" cy="468720"/>
          </a:xfrm>
        </p:grpSpPr>
        <p:sp>
          <p:nvSpPr>
            <p:cNvPr id="1670" name="CustomShape 9"/>
            <p:cNvSpPr/>
            <p:nvPr/>
          </p:nvSpPr>
          <p:spPr>
            <a:xfrm flipV="1" rot="16200000">
              <a:off x="6627960" y="3031560"/>
              <a:ext cx="287640" cy="1295640"/>
            </a:xfrm>
            <a:prstGeom prst="bentConnector3">
              <a:avLst>
                <a:gd name="adj1" fmla="val -733"/>
              </a:avLst>
            </a:prstGeom>
            <a:noFill/>
            <a:ln w="19080">
              <a:solidFill>
                <a:srgbClr val="c74c49"/>
              </a:solidFill>
              <a:round/>
              <a:tailEnd len="med" type="triangle" w="med"/>
            </a:ln>
          </p:spPr>
          <p:style>
            <a:lnRef idx="1">
              <a:schemeClr val="accent1"/>
            </a:lnRef>
            <a:fillRef idx="0">
              <a:schemeClr val="accent1"/>
            </a:fillRef>
            <a:effectRef idx="0">
              <a:schemeClr val="accent1"/>
            </a:effectRef>
            <a:fontRef idx="minor"/>
          </p:style>
        </p:sp>
        <p:sp>
          <p:nvSpPr>
            <p:cNvPr id="1671" name="CustomShape 10"/>
            <p:cNvSpPr/>
            <p:nvPr/>
          </p:nvSpPr>
          <p:spPr>
            <a:xfrm>
              <a:off x="7309440" y="3639960"/>
              <a:ext cx="18759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c8a0c3"/>
                  </a:solidFill>
                  <a:latin typeface="Gill Sans MT"/>
                </a:rPr>
                <a:t>Column Values</a:t>
              </a:r>
              <a:endParaRPr b="0" lang="en-IN" sz="1800" spc="-1" strike="noStrike">
                <a:latin typeface="Arial"/>
              </a:endParaRPr>
            </a:p>
          </p:txBody>
        </p:sp>
      </p:grpSp>
      <p:grpSp>
        <p:nvGrpSpPr>
          <p:cNvPr id="1672" name="Group 11"/>
          <p:cNvGrpSpPr/>
          <p:nvPr/>
        </p:nvGrpSpPr>
        <p:grpSpPr>
          <a:xfrm>
            <a:off x="3429360" y="5771160"/>
            <a:ext cx="5257080" cy="669960"/>
            <a:chOff x="3429360" y="5771160"/>
            <a:chExt cx="5257080" cy="669960"/>
          </a:xfrm>
        </p:grpSpPr>
        <p:sp>
          <p:nvSpPr>
            <p:cNvPr id="1673" name="CustomShape 12"/>
            <p:cNvSpPr/>
            <p:nvPr/>
          </p:nvSpPr>
          <p:spPr>
            <a:xfrm flipV="1" rot="16200000">
              <a:off x="4733280" y="4466880"/>
              <a:ext cx="216000" cy="2824200"/>
            </a:xfrm>
            <a:prstGeom prst="bentConnector3">
              <a:avLst>
                <a:gd name="adj1" fmla="val -733"/>
              </a:avLst>
            </a:prstGeom>
            <a:noFill/>
            <a:ln w="19080">
              <a:solidFill>
                <a:srgbClr val="c74c49"/>
              </a:solidFill>
              <a:round/>
              <a:tailEnd len="med" type="triangle" w="med"/>
            </a:ln>
          </p:spPr>
          <p:style>
            <a:lnRef idx="1">
              <a:schemeClr val="accent1"/>
            </a:lnRef>
            <a:fillRef idx="0">
              <a:schemeClr val="accent1"/>
            </a:fillRef>
            <a:effectRef idx="0">
              <a:schemeClr val="accent1"/>
            </a:effectRef>
            <a:fontRef idx="minor"/>
          </p:style>
        </p:sp>
        <p:sp>
          <p:nvSpPr>
            <p:cNvPr id="1674" name="CustomShape 13"/>
            <p:cNvSpPr/>
            <p:nvPr/>
          </p:nvSpPr>
          <p:spPr>
            <a:xfrm>
              <a:off x="6189120" y="5802840"/>
              <a:ext cx="249732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c8a0c3"/>
                  </a:solidFill>
                  <a:latin typeface="Gill Sans MT"/>
                </a:rPr>
                <a:t>Inserting multiple rows</a:t>
              </a:r>
              <a:endParaRPr b="0" lang="en-IN" sz="1800" spc="-1" strike="noStrike">
                <a:latin typeface="Arial"/>
              </a:endParaRPr>
            </a:p>
          </p:txBody>
        </p:sp>
      </p:grpSp>
      <p:pic>
        <p:nvPicPr>
          <p:cNvPr id="1675" name="Picture 31" descr=""/>
          <p:cNvPicPr/>
          <p:nvPr/>
        </p:nvPicPr>
        <p:blipFill>
          <a:blip r:embed="rId2"/>
          <a:stretch/>
        </p:blipFill>
        <p:spPr>
          <a:xfrm>
            <a:off x="160560" y="4055040"/>
            <a:ext cx="8822520" cy="380520"/>
          </a:xfrm>
          <a:prstGeom prst="rect">
            <a:avLst/>
          </a:prstGeom>
          <a:ln>
            <a:noFill/>
          </a:ln>
        </p:spPr>
      </p:pic>
      <p:pic>
        <p:nvPicPr>
          <p:cNvPr id="1676" name="Picture 32" descr=""/>
          <p:cNvPicPr/>
          <p:nvPr/>
        </p:nvPicPr>
        <p:blipFill>
          <a:blip r:embed="rId3"/>
          <a:stretch/>
        </p:blipFill>
        <p:spPr>
          <a:xfrm>
            <a:off x="152280" y="5027760"/>
            <a:ext cx="8898480" cy="723960"/>
          </a:xfrm>
          <a:prstGeom prst="rect">
            <a:avLst/>
          </a:prstGeom>
          <a:ln>
            <a:noFill/>
          </a:ln>
        </p:spPr>
      </p:pic>
    </p:spTree>
  </p:cSld>
</p:sld>
</file>

<file path=ppt/slides/slide3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encoding/decoding</a:t>
            </a:r>
            <a:endParaRPr b="0" lang="en-IN" sz="4800" spc="-1" strike="noStrike">
              <a:latin typeface="Arial"/>
            </a:endParaRPr>
          </a:p>
        </p:txBody>
      </p:sp>
    </p:spTree>
  </p:cSld>
</p:sld>
</file>

<file path=ppt/slides/slide3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aes_encrypt  /  aes_decrypt</a:t>
            </a:r>
            <a:endParaRPr b="0" lang="en-IN" sz="3200" spc="-1" strike="noStrike">
              <a:latin typeface="Arial"/>
            </a:endParaRPr>
          </a:p>
        </p:txBody>
      </p:sp>
      <p:sp>
        <p:nvSpPr>
          <p:cNvPr id="1679" name="CustomShape 2"/>
          <p:cNvSpPr/>
          <p:nvPr/>
        </p:nvSpPr>
        <p:spPr>
          <a:xfrm>
            <a:off x="76320" y="80136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AES_ENCRYPT() and AES_DECRYPT() implement encryption and decryption of data using the official AES (Advanced Encryption Standard) algorithm, previously known as "Rijndael".</a:t>
            </a:r>
            <a:endParaRPr b="0" lang="en-IN" sz="1800" spc="-1" strike="noStrike">
              <a:latin typeface="Arial"/>
            </a:endParaRPr>
          </a:p>
        </p:txBody>
      </p:sp>
      <p:sp>
        <p:nvSpPr>
          <p:cNvPr id="1680" name="CustomShape 3"/>
          <p:cNvSpPr/>
          <p:nvPr/>
        </p:nvSpPr>
        <p:spPr>
          <a:xfrm>
            <a:off x="71280" y="4657680"/>
            <a:ext cx="885780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0c0"/>
                </a:solidFill>
                <a:latin typeface="Arial"/>
              </a:rPr>
              <a:t>INSERT INTO </a:t>
            </a:r>
            <a:r>
              <a:rPr b="0" lang="en-IN" sz="1800" spc="-1" strike="noStrike">
                <a:solidFill>
                  <a:srgbClr val="000000"/>
                </a:solidFill>
                <a:latin typeface="Arial"/>
              </a:rPr>
              <a:t>TEMP</a:t>
            </a:r>
            <a:r>
              <a:rPr b="0" lang="en-IN" sz="1800" spc="-1" strike="noStrike">
                <a:solidFill>
                  <a:srgbClr val="0070c0"/>
                </a:solidFill>
                <a:latin typeface="Arial"/>
              </a:rPr>
              <a:t> </a:t>
            </a:r>
            <a:r>
              <a:rPr b="0" lang="en-IN" sz="1800" spc="-1" strike="noStrike">
                <a:solidFill>
                  <a:srgbClr val="000000"/>
                </a:solidFill>
                <a:latin typeface="Arial"/>
              </a:rPr>
              <a:t>VALUES(1,"SALEEL1", </a:t>
            </a:r>
            <a:r>
              <a:rPr b="0" lang="en-IN" sz="1800" spc="-1" strike="noStrike">
                <a:solidFill>
                  <a:srgbClr val="b38807"/>
                </a:solidFill>
                <a:latin typeface="Arial"/>
              </a:rPr>
              <a:t>AES_ENCRYPT(</a:t>
            </a:r>
            <a:r>
              <a:rPr b="0" lang="en-IN" sz="1800" spc="-1" strike="noStrike">
                <a:solidFill>
                  <a:srgbClr val="00b050"/>
                </a:solidFill>
                <a:latin typeface="Arial"/>
              </a:rPr>
              <a:t>'SHARMIN', 'KEY1'</a:t>
            </a:r>
            <a:r>
              <a:rPr b="0" lang="en-IN" sz="1800" spc="-1" strike="noStrike">
                <a:solidFill>
                  <a:srgbClr val="b38807"/>
                </a:solidFill>
                <a:latin typeface="Arial"/>
              </a:rPr>
              <a:t>)</a:t>
            </a:r>
            <a:r>
              <a:rPr b="0" lang="en-IN" sz="1800" spc="-1" strike="noStrike">
                <a:solidFill>
                  <a:srgbClr val="0070c0"/>
                </a:solidFill>
                <a:latin typeface="Arial"/>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0c0"/>
                </a:solidFill>
                <a:latin typeface="Arial"/>
              </a:rPr>
              <a:t>SELECT </a:t>
            </a:r>
            <a:r>
              <a:rPr b="0" lang="en-IN" sz="1800" spc="-1" strike="noStrike">
                <a:solidFill>
                  <a:srgbClr val="000000"/>
                </a:solidFill>
                <a:latin typeface="Arial"/>
              </a:rPr>
              <a:t>ID, ENAME, </a:t>
            </a:r>
            <a:r>
              <a:rPr b="0" lang="en-IN" sz="1800" spc="-1" strike="noStrike">
                <a:solidFill>
                  <a:srgbClr val="0070c0"/>
                </a:solidFill>
                <a:latin typeface="Arial"/>
              </a:rPr>
              <a:t>CONVERT(</a:t>
            </a:r>
            <a:r>
              <a:rPr b="0" lang="en-IN" sz="1800" spc="-1" strike="noStrike">
                <a:solidFill>
                  <a:srgbClr val="b38807"/>
                </a:solidFill>
                <a:latin typeface="Arial"/>
              </a:rPr>
              <a:t>AES_DECRYPT(</a:t>
            </a:r>
            <a:r>
              <a:rPr b="0" lang="en-IN" sz="1800" spc="-1" strike="noStrike">
                <a:solidFill>
                  <a:srgbClr val="000000"/>
                </a:solidFill>
                <a:latin typeface="Arial"/>
              </a:rPr>
              <a:t>PASSWORD</a:t>
            </a:r>
            <a:r>
              <a:rPr b="0" lang="en-IN" sz="1800" spc="-1" strike="noStrike">
                <a:solidFill>
                  <a:srgbClr val="0070c0"/>
                </a:solidFill>
                <a:latin typeface="Arial"/>
              </a:rPr>
              <a:t>, </a:t>
            </a:r>
            <a:r>
              <a:rPr b="0" lang="en-IN" sz="1800" spc="-1" strike="noStrike">
                <a:solidFill>
                  <a:srgbClr val="00b050"/>
                </a:solidFill>
                <a:latin typeface="Arial"/>
              </a:rPr>
              <a:t>'KEY1'</a:t>
            </a:r>
            <a:r>
              <a:rPr b="0" lang="en-IN" sz="1800" spc="-1" strike="noStrike">
                <a:solidFill>
                  <a:srgbClr val="b38807"/>
                </a:solidFill>
                <a:latin typeface="Arial"/>
              </a:rPr>
              <a:t>)</a:t>
            </a:r>
            <a:r>
              <a:rPr b="0" lang="en-IN" sz="1800" spc="-1" strike="noStrike">
                <a:solidFill>
                  <a:srgbClr val="0070c0"/>
                </a:solidFill>
                <a:latin typeface="Arial"/>
              </a:rPr>
              <a:t> USING UTF8) FROM </a:t>
            </a:r>
            <a:r>
              <a:rPr b="0" lang="en-IN" sz="1800" spc="-1" strike="noStrike">
                <a:solidFill>
                  <a:srgbClr val="000000"/>
                </a:solidFill>
                <a:latin typeface="Arial"/>
              </a:rPr>
              <a:t>TEMP;</a:t>
            </a:r>
            <a:endParaRPr b="0" lang="en-IN" sz="1800" spc="-1" strike="noStrike">
              <a:latin typeface="Arial"/>
            </a:endParaRPr>
          </a:p>
        </p:txBody>
      </p:sp>
      <p:sp>
        <p:nvSpPr>
          <p:cNvPr id="1681" name="CustomShape 4"/>
          <p:cNvSpPr/>
          <p:nvPr/>
        </p:nvSpPr>
        <p:spPr>
          <a:xfrm>
            <a:off x="142920" y="1800000"/>
            <a:ext cx="878652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AES_ENCRYPT() encrypts the string str using the key string key_str and returns a binary string containing the encrypted output. AES_DECRYPT() decrypts the encrypted string crypt_str using the key string key_str and returns the original plaintext string.</a:t>
            </a:r>
            <a:endParaRPr b="0" lang="en-IN" sz="1800" spc="-1" strike="noStrike">
              <a:latin typeface="Arial"/>
            </a:endParaRPr>
          </a:p>
        </p:txBody>
      </p:sp>
      <p:sp>
        <p:nvSpPr>
          <p:cNvPr id="1682" name="CustomShape 5"/>
          <p:cNvSpPr/>
          <p:nvPr/>
        </p:nvSpPr>
        <p:spPr>
          <a:xfrm>
            <a:off x="241200" y="3286080"/>
            <a:ext cx="3232080" cy="913320"/>
          </a:xfrm>
          <a:prstGeom prst="rect">
            <a:avLst/>
          </a:prstGeom>
          <a:noFill/>
          <a:ln>
            <a:noFill/>
          </a:ln>
        </p:spPr>
        <p:style>
          <a:lnRef idx="0"/>
          <a:fillRef idx="0"/>
          <a:effectRef idx="0"/>
          <a:fontRef idx="minor"/>
        </p:style>
        <p:txBody>
          <a:bodyPr wrap="none" lIns="90000" rIns="90000" tIns="45000" bIns="45000"/>
          <a:p>
            <a:pPr>
              <a:lnSpc>
                <a:spcPct val="150000"/>
              </a:lnSpc>
            </a:pPr>
            <a:r>
              <a:rPr b="0" lang="en-IN" sz="1800" spc="-1" strike="noStrike">
                <a:solidFill>
                  <a:srgbClr val="006c86"/>
                </a:solidFill>
                <a:latin typeface="Gill Sans MT"/>
              </a:rPr>
              <a:t>AES_ENCRYPT(str, key_str)</a:t>
            </a:r>
            <a:endParaRPr b="0" lang="en-IN" sz="1800" spc="-1" strike="noStrike">
              <a:latin typeface="Arial"/>
            </a:endParaRPr>
          </a:p>
          <a:p>
            <a:pPr>
              <a:lnSpc>
                <a:spcPct val="150000"/>
              </a:lnSpc>
            </a:pPr>
            <a:r>
              <a:rPr b="0" lang="en-IN" sz="1800" spc="-1" strike="noStrike">
                <a:solidFill>
                  <a:srgbClr val="006c86"/>
                </a:solidFill>
                <a:latin typeface="Gill Sans MT"/>
              </a:rPr>
              <a:t>AES_DECRYPT(str, key_str)</a:t>
            </a:r>
            <a:endParaRPr b="0" lang="en-IN" sz="1800" spc="-1" strike="noStrike">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9" name="CustomShape 1"/>
          <p:cNvSpPr/>
          <p:nvPr/>
        </p:nvSpPr>
        <p:spPr>
          <a:xfrm>
            <a:off x="152280" y="2362320"/>
            <a:ext cx="8838720" cy="914040"/>
          </a:xfrm>
          <a:prstGeom prst="rect">
            <a:avLst/>
          </a:prstGeom>
          <a:noFill/>
          <a:ln>
            <a:noFill/>
          </a:ln>
        </p:spPr>
        <p:style>
          <a:lnRef idx="0"/>
          <a:fillRef idx="0"/>
          <a:effectRef idx="0"/>
          <a:fontRef idx="minor"/>
        </p:style>
      </p:sp>
      <p:sp>
        <p:nvSpPr>
          <p:cNvPr id="240" name="CustomShape 2"/>
          <p:cNvSpPr/>
          <p:nvPr/>
        </p:nvSpPr>
        <p:spPr>
          <a:xfrm>
            <a:off x="228600" y="716040"/>
            <a:ext cx="8610120" cy="3261600"/>
          </a:xfrm>
          <a:prstGeom prst="rect">
            <a:avLst/>
          </a:prstGeom>
          <a:solidFill>
            <a:schemeClr val="bg1"/>
          </a:solidFill>
          <a:ln w="9360">
            <a:noFill/>
          </a:ln>
        </p:spPr>
        <p:style>
          <a:lnRef idx="0"/>
          <a:fillRef idx="0"/>
          <a:effectRef idx="0"/>
          <a:fontRef idx="minor"/>
        </p:style>
        <p:txBody>
          <a:bodyPr anchor="ctr"/>
          <a:p>
            <a:pPr>
              <a:lnSpc>
                <a:spcPct val="100000"/>
              </a:lnSpc>
            </a:pPr>
            <a:r>
              <a:rPr b="0" lang="en-IN" sz="2400" spc="-1" strike="noStrike">
                <a:solidFill>
                  <a:srgbClr val="000000"/>
                </a:solidFill>
                <a:latin typeface="Arial"/>
                <a:ea typeface="MS Mincho"/>
              </a:rPr>
              <a:t>The entities that have the </a:t>
            </a:r>
            <a:r>
              <a:rPr b="1" lang="en-IN" sz="2800" spc="-1" strike="noStrike">
                <a:solidFill>
                  <a:srgbClr val="000000"/>
                </a:solidFill>
                <a:latin typeface="Arial"/>
                <a:ea typeface="MS Mincho"/>
              </a:rPr>
              <a:t>common</a:t>
            </a:r>
            <a:r>
              <a:rPr b="0" lang="en-IN" sz="2800" spc="-1" strike="noStrike">
                <a:solidFill>
                  <a:srgbClr val="000000"/>
                </a:solidFill>
                <a:latin typeface="Gill Sans MT"/>
                <a:ea typeface="MS Mincho"/>
              </a:rPr>
              <a:t> </a:t>
            </a:r>
            <a:r>
              <a:rPr b="1" lang="en-IN" sz="2800" spc="-1" strike="noStrike">
                <a:solidFill>
                  <a:srgbClr val="000000"/>
                </a:solidFill>
                <a:latin typeface="Arial"/>
                <a:ea typeface="MS Mincho"/>
              </a:rPr>
              <a:t>attributes </a:t>
            </a:r>
            <a:r>
              <a:rPr b="0" lang="en-IN" sz="2400" spc="-1" strike="noStrike">
                <a:solidFill>
                  <a:srgbClr val="000000"/>
                </a:solidFill>
                <a:latin typeface="Arial"/>
                <a:ea typeface="MS Mincho"/>
              </a:rPr>
              <a:t>is called an </a:t>
            </a:r>
            <a:r>
              <a:rPr b="1" lang="en-IN" sz="2800" spc="-1" strike="noStrike">
                <a:solidFill>
                  <a:srgbClr val="000000"/>
                </a:solidFill>
                <a:latin typeface="Arial"/>
                <a:ea typeface="MS Mincho"/>
              </a:rPr>
              <a:t>entity type. </a:t>
            </a:r>
            <a:endParaRPr b="0" lang="en-IN" sz="2800" spc="-1" strike="noStrike">
              <a:latin typeface="Arial"/>
            </a:endParaRPr>
          </a:p>
          <a:p>
            <a:pPr>
              <a:lnSpc>
                <a:spcPct val="100000"/>
              </a:lnSpc>
            </a:pPr>
            <a:endParaRPr b="0" lang="en-IN" sz="2800" spc="-1" strike="noStrike">
              <a:latin typeface="Arial"/>
            </a:endParaRPr>
          </a:p>
          <a:p>
            <a:pPr>
              <a:lnSpc>
                <a:spcPct val="100000"/>
              </a:lnSpc>
            </a:pPr>
            <a:r>
              <a:rPr b="0" lang="en-IN" sz="2400" spc="-1" strike="noStrike">
                <a:solidFill>
                  <a:srgbClr val="000000"/>
                </a:solidFill>
                <a:latin typeface="Arial"/>
                <a:ea typeface="MS Mincho"/>
              </a:rPr>
              <a:t>Each entity type in the database is described by a </a:t>
            </a:r>
            <a:r>
              <a:rPr b="1" lang="en-IN" sz="2800" spc="-1" strike="noStrike">
                <a:solidFill>
                  <a:srgbClr val="000000"/>
                </a:solidFill>
                <a:latin typeface="Arial"/>
                <a:ea typeface="MS Mincho"/>
              </a:rPr>
              <a:t>name </a:t>
            </a:r>
            <a:r>
              <a:rPr b="0" lang="en-IN" sz="2400" spc="-1" strike="noStrike">
                <a:solidFill>
                  <a:srgbClr val="000000"/>
                </a:solidFill>
                <a:latin typeface="Arial"/>
                <a:ea typeface="MS Mincho"/>
              </a:rPr>
              <a:t>and</a:t>
            </a:r>
            <a:r>
              <a:rPr b="1" lang="en-IN" sz="2400" spc="-1" strike="noStrike">
                <a:solidFill>
                  <a:srgbClr val="000000"/>
                </a:solidFill>
                <a:latin typeface="Arial"/>
                <a:ea typeface="MS Mincho"/>
              </a:rPr>
              <a:t> </a:t>
            </a:r>
            <a:r>
              <a:rPr b="1" lang="en-IN" sz="2800" spc="-1" strike="noStrike">
                <a:solidFill>
                  <a:srgbClr val="000000"/>
                </a:solidFill>
                <a:latin typeface="Arial"/>
                <a:ea typeface="MS Mincho"/>
              </a:rPr>
              <a:t>a list of attributes</a:t>
            </a:r>
            <a:r>
              <a:rPr b="1" lang="en-IN" sz="2400" spc="-1" strike="noStrike">
                <a:solidFill>
                  <a:srgbClr val="000000"/>
                </a:solidFill>
                <a:latin typeface="Arial"/>
                <a:ea typeface="MS Mincho"/>
              </a:rPr>
              <a:t>.</a:t>
            </a:r>
            <a:r>
              <a:rPr b="0" lang="en-IN" sz="2400" spc="-1" strike="noStrike">
                <a:solidFill>
                  <a:srgbClr val="000000"/>
                </a:solidFill>
                <a:latin typeface="Arial"/>
                <a:ea typeface="MS Mincho"/>
              </a:rPr>
              <a:t> </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i="1" lang="en-IN" sz="2400" spc="-1" strike="noStrike">
                <a:solidFill>
                  <a:srgbClr val="ff0000"/>
                </a:solidFill>
                <a:latin typeface="Arial"/>
                <a:ea typeface="MS Mincho"/>
              </a:rPr>
              <a:t>e.g.</a:t>
            </a:r>
            <a:r>
              <a:rPr b="1" lang="en-IN" sz="2400" spc="-1" strike="noStrike">
                <a:solidFill>
                  <a:srgbClr val="ff0000"/>
                </a:solidFill>
                <a:latin typeface="Arial"/>
                <a:ea typeface="MS Mincho"/>
              </a:rPr>
              <a:t> </a:t>
            </a:r>
            <a:r>
              <a:rPr b="0" lang="en-IN" sz="2400" spc="-1" strike="noStrike">
                <a:solidFill>
                  <a:srgbClr val="000000"/>
                </a:solidFill>
                <a:latin typeface="Arial"/>
                <a:ea typeface="MS Mincho"/>
              </a:rPr>
              <a:t>an entity Person is an entity type that has </a:t>
            </a:r>
            <a:r>
              <a:rPr b="0" i="1" lang="en-IN" sz="2400" spc="-1" strike="noStrike">
                <a:solidFill>
                  <a:srgbClr val="000000"/>
                </a:solidFill>
                <a:latin typeface="Arial"/>
                <a:ea typeface="MS Mincho"/>
              </a:rPr>
              <a:t>Age, Name</a:t>
            </a:r>
            <a:r>
              <a:rPr b="0" lang="en-IN" sz="2400" spc="-1" strike="noStrike">
                <a:solidFill>
                  <a:srgbClr val="000000"/>
                </a:solidFill>
                <a:latin typeface="Arial"/>
                <a:ea typeface="MS Mincho"/>
              </a:rPr>
              <a:t> and </a:t>
            </a:r>
            <a:r>
              <a:rPr b="0" i="1" lang="en-IN" sz="2400" spc="-1" strike="noStrike">
                <a:solidFill>
                  <a:srgbClr val="000000"/>
                </a:solidFill>
                <a:latin typeface="Arial"/>
                <a:ea typeface="MS Mincho"/>
              </a:rPr>
              <a:t>Address</a:t>
            </a:r>
            <a:r>
              <a:rPr b="0" lang="en-IN" sz="2400" spc="-1" strike="noStrike">
                <a:solidFill>
                  <a:srgbClr val="000000"/>
                </a:solidFill>
                <a:latin typeface="Arial"/>
                <a:ea typeface="MS Mincho"/>
              </a:rPr>
              <a:t> attributes.</a:t>
            </a:r>
            <a:endParaRPr b="0" lang="en-IN" sz="2400" spc="-1" strike="noStrike">
              <a:latin typeface="Arial"/>
            </a:endParaRPr>
          </a:p>
        </p:txBody>
      </p:sp>
      <p:sp>
        <p:nvSpPr>
          <p:cNvPr id="241" name="CustomShape 3"/>
          <p:cNvSpPr/>
          <p:nvPr/>
        </p:nvSpPr>
        <p:spPr>
          <a:xfrm>
            <a:off x="228600" y="4261320"/>
            <a:ext cx="8762760" cy="1067400"/>
          </a:xfrm>
          <a:prstGeom prst="rect">
            <a:avLst/>
          </a:prstGeom>
          <a:noFill/>
          <a:ln w="9360">
            <a:noFill/>
          </a:ln>
        </p:spPr>
        <p:style>
          <a:lnRef idx="0"/>
          <a:fillRef idx="0"/>
          <a:effectRef idx="0"/>
          <a:fontRef idx="minor"/>
        </p:style>
        <p:txBody>
          <a:bodyPr anchor="ctr"/>
          <a:p>
            <a:pPr>
              <a:lnSpc>
                <a:spcPct val="100000"/>
              </a:lnSpc>
            </a:pPr>
            <a:r>
              <a:rPr b="1" i="1" lang="en-IN" sz="1800" spc="-1" strike="noStrike">
                <a:solidFill>
                  <a:srgbClr val="ff0000"/>
                </a:solidFill>
                <a:latin typeface="Arial"/>
                <a:ea typeface="MS Mincho"/>
              </a:rPr>
              <a:t>Eg.</a:t>
            </a:r>
            <a:endParaRPr b="0" lang="en-IN" sz="1800" spc="-1" strike="noStrike">
              <a:latin typeface="Arial"/>
            </a:endParaRPr>
          </a:p>
          <a:p>
            <a:pPr>
              <a:lnSpc>
                <a:spcPct val="100000"/>
              </a:lnSpc>
            </a:pPr>
            <a:r>
              <a:rPr b="1" i="1" lang="en-IN" sz="2800" spc="-1" strike="noStrike">
                <a:solidFill>
                  <a:srgbClr val="002060"/>
                </a:solidFill>
                <a:latin typeface="Arial"/>
                <a:ea typeface="MS Mincho"/>
              </a:rPr>
              <a:t>Entity TYPE</a:t>
            </a:r>
            <a:r>
              <a:rPr b="1" i="1" lang="en-IN" sz="2800" spc="-1" strike="noStrike">
                <a:solidFill>
                  <a:srgbClr val="002060"/>
                </a:solidFill>
                <a:latin typeface="Arial"/>
                <a:ea typeface="MS Mincho"/>
              </a:rPr>
              <a:t>	</a:t>
            </a:r>
            <a:r>
              <a:rPr b="1" i="1" lang="en-IN" sz="2800" spc="-1" strike="noStrike">
                <a:solidFill>
                  <a:srgbClr val="002060"/>
                </a:solidFill>
                <a:latin typeface="Arial"/>
                <a:ea typeface="MS Mincho"/>
              </a:rPr>
              <a:t>	</a:t>
            </a:r>
            <a:r>
              <a:rPr b="1" i="1" lang="en-IN" sz="2800" spc="-1" strike="noStrike">
                <a:solidFill>
                  <a:srgbClr val="002060"/>
                </a:solidFill>
                <a:latin typeface="Arial"/>
                <a:ea typeface="MS Mincho"/>
              </a:rPr>
              <a:t>                   Entity</a:t>
            </a:r>
            <a:r>
              <a:rPr b="1" i="1" lang="en-IN" sz="2400" spc="-1" strike="noStrike">
                <a:solidFill>
                  <a:srgbClr val="002060"/>
                </a:solidFill>
                <a:latin typeface="Arial"/>
                <a:ea typeface="MS Mincho"/>
              </a:rPr>
              <a:t>	</a:t>
            </a:r>
            <a:endParaRPr b="0" lang="en-IN" sz="2400" spc="-1" strike="noStrike">
              <a:latin typeface="Arial"/>
            </a:endParaRPr>
          </a:p>
          <a:p>
            <a:pPr>
              <a:lnSpc>
                <a:spcPct val="100000"/>
              </a:lnSpc>
            </a:pPr>
            <a:r>
              <a:rPr b="1" i="1" lang="en-IN" sz="1800" spc="-1" strike="noStrike">
                <a:solidFill>
                  <a:srgbClr val="000000"/>
                </a:solidFill>
                <a:latin typeface="Arial"/>
                <a:ea typeface="MS Mincho"/>
              </a:rPr>
              <a:t>Person (Age, Name, Address</a:t>
            </a:r>
            <a:r>
              <a:rPr b="1" i="1" lang="en-IN" sz="1200" spc="-1" strike="noStrike">
                <a:solidFill>
                  <a:srgbClr val="000000"/>
                </a:solidFill>
                <a:latin typeface="Arial"/>
                <a:ea typeface="MS Mincho"/>
              </a:rPr>
              <a:t> ,. . .)</a:t>
            </a:r>
            <a:r>
              <a:rPr b="1" i="1" lang="en-IN" sz="1200" spc="-1" strike="noStrike">
                <a:solidFill>
                  <a:srgbClr val="000000"/>
                </a:solidFill>
                <a:latin typeface="Arial"/>
                <a:ea typeface="MS Mincho"/>
              </a:rPr>
              <a:t>	</a:t>
            </a:r>
            <a:r>
              <a:rPr b="1" i="1" lang="en-IN" sz="1200" spc="-1" strike="noStrike">
                <a:solidFill>
                  <a:srgbClr val="000000"/>
                </a:solidFill>
                <a:latin typeface="Arial"/>
                <a:ea typeface="MS Mincho"/>
              </a:rPr>
              <a:t>	</a:t>
            </a:r>
            <a:r>
              <a:rPr b="1" i="1" lang="en-IN" sz="1200" spc="-1" strike="noStrike">
                <a:solidFill>
                  <a:srgbClr val="000000"/>
                </a:solidFill>
                <a:latin typeface="Arial"/>
                <a:ea typeface="MS Mincho"/>
              </a:rPr>
              <a:t>                      </a:t>
            </a:r>
            <a:r>
              <a:rPr b="1" i="1" lang="en-IN" sz="1800" spc="-1" strike="noStrike">
                <a:solidFill>
                  <a:srgbClr val="000000"/>
                </a:solidFill>
                <a:latin typeface="Arial"/>
                <a:ea typeface="MS Mincho"/>
              </a:rPr>
              <a:t>17 , Sharmin, Paud Road, …</a:t>
            </a:r>
            <a:endParaRPr b="0" lang="en-IN" sz="1800" spc="-1" strike="noStrike">
              <a:latin typeface="Arial"/>
            </a:endParaRPr>
          </a:p>
        </p:txBody>
      </p:sp>
      <p:sp>
        <p:nvSpPr>
          <p:cNvPr id="242"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Entity type</a:t>
            </a:r>
            <a:endParaRPr b="0" lang="en-IN" sz="40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md5()</a:t>
            </a:r>
            <a:endParaRPr b="0" lang="en-IN" sz="3200" spc="-1" strike="noStrike">
              <a:latin typeface="Arial"/>
            </a:endParaRPr>
          </a:p>
        </p:txBody>
      </p:sp>
      <p:sp>
        <p:nvSpPr>
          <p:cNvPr id="1684" name="CustomShape 2"/>
          <p:cNvSpPr/>
          <p:nvPr/>
        </p:nvSpPr>
        <p:spPr>
          <a:xfrm>
            <a:off x="76320" y="80136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TODO</a:t>
            </a:r>
            <a:endParaRPr b="0" lang="en-IN" sz="1800" spc="-1" strike="noStrike">
              <a:latin typeface="Arial"/>
            </a:endParaRPr>
          </a:p>
        </p:txBody>
      </p:sp>
    </p:spTree>
  </p:cSld>
</p:sld>
</file>

<file path=ppt/slides/slide3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INSERT ROWS using SET</a:t>
            </a:r>
            <a:endParaRPr b="0" lang="en-IN" sz="4800" spc="-1" strike="noStrike">
              <a:latin typeface="Arial"/>
            </a:endParaRPr>
          </a:p>
        </p:txBody>
      </p:sp>
    </p:spTree>
  </p:cSld>
</p:sld>
</file>

<file path=ppt/slides/slide3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DML- INSERT …SET</a:t>
            </a:r>
            <a:endParaRPr b="0" lang="en-IN" sz="3200" spc="-1" strike="noStrike">
              <a:latin typeface="Arial"/>
            </a:endParaRPr>
          </a:p>
        </p:txBody>
      </p:sp>
      <p:sp>
        <p:nvSpPr>
          <p:cNvPr id="1687" name="CustomShape 2"/>
          <p:cNvSpPr/>
          <p:nvPr/>
        </p:nvSpPr>
        <p:spPr>
          <a:xfrm>
            <a:off x="76320" y="80136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INSERT inserts new rows into an existing table. The INSERT ... SET forms of the statement insert rows based on explicitly specified values.</a:t>
            </a:r>
            <a:endParaRPr b="0" lang="en-IN" sz="1800" spc="-1" strike="noStrike">
              <a:latin typeface="Arial"/>
            </a:endParaRPr>
          </a:p>
        </p:txBody>
      </p:sp>
      <p:sp>
        <p:nvSpPr>
          <p:cNvPr id="1688" name="CustomShape 3"/>
          <p:cNvSpPr/>
          <p:nvPr/>
        </p:nvSpPr>
        <p:spPr>
          <a:xfrm>
            <a:off x="152280" y="15238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INSERT [INTO] tbl_name SET col_name={expr | DEFAULT}, ... [ON DUPLICATE KEY UPDATE assignment_list]</a:t>
            </a:r>
            <a:endParaRPr b="0" lang="en-IN" sz="2000" spc="-1" strike="noStrike">
              <a:latin typeface="Arial"/>
            </a:endParaRPr>
          </a:p>
        </p:txBody>
      </p:sp>
      <p:sp>
        <p:nvSpPr>
          <p:cNvPr id="1689" name="CustomShape 4"/>
          <p:cNvSpPr/>
          <p:nvPr/>
        </p:nvSpPr>
        <p:spPr>
          <a:xfrm>
            <a:off x="76320" y="2362320"/>
            <a:ext cx="8991360" cy="70020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000" spc="-1" strike="noStrike">
                <a:solidFill>
                  <a:srgbClr val="c8a0c3"/>
                </a:solidFill>
                <a:latin typeface="Segoe UI Light"/>
              </a:rPr>
              <a:t>The affected-rows value for an INSERT can be obtained using the ROW_COUNT() function.</a:t>
            </a:r>
            <a:endParaRPr b="0" lang="en-IN" sz="2000" spc="-1" strike="noStrike">
              <a:latin typeface="Arial"/>
            </a:endParaRPr>
          </a:p>
        </p:txBody>
      </p:sp>
      <p:sp>
        <p:nvSpPr>
          <p:cNvPr id="1690" name="CustomShape 5"/>
          <p:cNvSpPr/>
          <p:nvPr/>
        </p:nvSpPr>
        <p:spPr>
          <a:xfrm>
            <a:off x="76320" y="4038480"/>
            <a:ext cx="8915040" cy="70020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000" spc="-1" strike="noStrike">
                <a:solidFill>
                  <a:srgbClr val="c8a0c3"/>
                </a:solidFill>
                <a:latin typeface="Segoe UI Light"/>
              </a:rPr>
              <a:t>A SET clause indicates columns explicitly by name, together with the value to assign each one.</a:t>
            </a:r>
            <a:endParaRPr b="0" lang="en-IN" sz="2000" spc="-1" strike="noStrike">
              <a:latin typeface="Arial"/>
            </a:endParaRPr>
          </a:p>
        </p:txBody>
      </p:sp>
      <p:pic>
        <p:nvPicPr>
          <p:cNvPr id="1691" name="Picture 2" descr=""/>
          <p:cNvPicPr/>
          <p:nvPr/>
        </p:nvPicPr>
        <p:blipFill>
          <a:blip r:embed="rId1"/>
          <a:stretch/>
        </p:blipFill>
        <p:spPr>
          <a:xfrm>
            <a:off x="76320" y="3389400"/>
            <a:ext cx="8991360" cy="399600"/>
          </a:xfrm>
          <a:prstGeom prst="rect">
            <a:avLst/>
          </a:prstGeom>
          <a:ln>
            <a:noFill/>
          </a:ln>
        </p:spPr>
      </p:pic>
    </p:spTree>
  </p:cSld>
</p:sld>
</file>

<file path=ppt/slides/slide3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9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INSERT ROWS using ON DUPLICATE KEY</a:t>
            </a:r>
            <a:endParaRPr b="0" lang="en-IN" sz="4800" spc="-1" strike="noStrike">
              <a:latin typeface="Arial"/>
            </a:endParaRPr>
          </a:p>
        </p:txBody>
      </p:sp>
    </p:spTree>
  </p:cSld>
</p:sld>
</file>

<file path=ppt/slides/slide3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9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DML- INSERT …ON DUPLICATE KEY</a:t>
            </a:r>
            <a:endParaRPr b="0" lang="en-IN" sz="3200" spc="-1" strike="noStrike">
              <a:latin typeface="Arial"/>
            </a:endParaRPr>
          </a:p>
        </p:txBody>
      </p:sp>
      <p:sp>
        <p:nvSpPr>
          <p:cNvPr id="1694" name="CustomShape 2"/>
          <p:cNvSpPr/>
          <p:nvPr/>
        </p:nvSpPr>
        <p:spPr>
          <a:xfrm>
            <a:off x="76320" y="82944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you specify an ON DUPLICATE KEY UPDATE clause and a row to be inserted would cause a duplicate value in a UNIQUE index or PRIMARY KEY, an UPDATE of the old row occurs.</a:t>
            </a:r>
            <a:endParaRPr b="0" lang="en-IN" sz="1800" spc="-1" strike="noStrike">
              <a:latin typeface="Arial"/>
            </a:endParaRPr>
          </a:p>
        </p:txBody>
      </p:sp>
      <p:sp>
        <p:nvSpPr>
          <p:cNvPr id="1695" name="CustomShape 3"/>
          <p:cNvSpPr/>
          <p:nvPr/>
        </p:nvSpPr>
        <p:spPr>
          <a:xfrm>
            <a:off x="152280" y="1905120"/>
            <a:ext cx="883872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INSERT [INTO] tbl_name [(col_name,...)] {VALUES | VALUE} ({expr | DEFAULT}, ...) , (...), ... ON DUPLICATE KEY UPDATE</a:t>
            </a:r>
            <a:endParaRPr b="0" lang="en-IN" sz="2000" spc="-1" strike="noStrike">
              <a:latin typeface="Arial"/>
            </a:endParaRPr>
          </a:p>
        </p:txBody>
      </p:sp>
      <p:sp>
        <p:nvSpPr>
          <p:cNvPr id="1696" name="CustomShape 4"/>
          <p:cNvSpPr/>
          <p:nvPr/>
        </p:nvSpPr>
        <p:spPr>
          <a:xfrm>
            <a:off x="172080" y="2890800"/>
            <a:ext cx="8818920" cy="203724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TEMP (a int primary key, b int, c int);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(1,2,3), (4,5,6) </a:t>
            </a:r>
            <a:r>
              <a:rPr b="0" lang="en-IN" sz="1600" spc="-1" strike="noStrike">
                <a:solidFill>
                  <a:srgbClr val="dd4a68"/>
                </a:solidFill>
                <a:latin typeface="Arial"/>
                <a:ea typeface="Times New Roman"/>
              </a:rPr>
              <a:t>ON DUPLICATE KEY UPDATE c = 10+10;</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(1,2,3), (4,5,6) </a:t>
            </a:r>
            <a:r>
              <a:rPr b="0" lang="en-IN" sz="1600" spc="-1" strike="noStrike">
                <a:solidFill>
                  <a:srgbClr val="dd4a68"/>
                </a:solidFill>
                <a:latin typeface="Arial"/>
                <a:ea typeface="Times New Roman"/>
              </a:rPr>
              <a:t>ON DUPLICATE KEY UPDATE c= a + 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(1,2,3), (4,5,6) </a:t>
            </a:r>
            <a:r>
              <a:rPr b="0" lang="en-IN" sz="1600" spc="-1" strike="noStrike">
                <a:solidFill>
                  <a:srgbClr val="dd4a68"/>
                </a:solidFill>
                <a:latin typeface="Arial"/>
                <a:ea typeface="Times New Roman"/>
              </a:rPr>
              <a:t>ON DUPLICATE KEY UPDATE c = VALUES(a) + VALUES(b);</a:t>
            </a:r>
            <a:endParaRPr b="0" lang="en-IN" sz="1600" spc="-1" strike="noStrike">
              <a:latin typeface="Arial"/>
            </a:endParaRPr>
          </a:p>
        </p:txBody>
      </p:sp>
    </p:spTree>
  </p:cSld>
</p:sld>
</file>

<file path=ppt/slides/slide3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INSERT ROWS using SELECT</a:t>
            </a:r>
            <a:endParaRPr b="0" lang="en-IN" sz="4800" spc="-1" strike="noStrike">
              <a:latin typeface="Arial"/>
            </a:endParaRPr>
          </a:p>
        </p:txBody>
      </p:sp>
    </p:spTree>
  </p:cSld>
</p:sld>
</file>

<file path=ppt/slides/slide3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 ... SELECT</a:t>
            </a:r>
            <a:endParaRPr b="0" lang="en-IN" sz="3200" spc="-1" strike="noStrike">
              <a:latin typeface="Arial"/>
            </a:endParaRPr>
          </a:p>
        </p:txBody>
      </p:sp>
      <p:sp>
        <p:nvSpPr>
          <p:cNvPr id="1699"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With INSERT ... SELECT, you can quickly insert many rows into a table from one or many tables. </a:t>
            </a:r>
            <a:endParaRPr b="0" lang="en-IN" sz="1800" spc="-1" strike="noStrike">
              <a:latin typeface="Arial"/>
            </a:endParaRPr>
          </a:p>
        </p:txBody>
      </p:sp>
      <p:sp>
        <p:nvSpPr>
          <p:cNvPr id="1700" name="CustomShape 3"/>
          <p:cNvSpPr/>
          <p:nvPr/>
        </p:nvSpPr>
        <p:spPr>
          <a:xfrm>
            <a:off x="152280" y="15634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INSERT [INTO] tbl_name [(col_name,...)] SELECT ... [ON DUPLICATE KEY UPDATE assignment_list]</a:t>
            </a:r>
            <a:endParaRPr b="0" lang="en-IN" sz="2000" spc="-1" strike="noStrike">
              <a:latin typeface="Arial"/>
            </a:endParaRPr>
          </a:p>
        </p:txBody>
      </p:sp>
      <p:sp>
        <p:nvSpPr>
          <p:cNvPr id="1701" name="CustomShape 4"/>
          <p:cNvSpPr/>
          <p:nvPr/>
        </p:nvSpPr>
        <p:spPr>
          <a:xfrm>
            <a:off x="76320" y="2415960"/>
            <a:ext cx="8991360" cy="26456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(DEPTNO)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1 + 1;</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(DEPTNO)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DEPTNO </a:t>
            </a:r>
            <a:r>
              <a:rPr b="0" lang="en-IN" sz="1600" spc="-1" strike="noStrike">
                <a:solidFill>
                  <a:srgbClr val="0077aa"/>
                </a:solidFill>
                <a:latin typeface="Arial"/>
                <a:ea typeface="Times New Roman"/>
              </a:rPr>
              <a:t>FROM </a:t>
            </a:r>
            <a:r>
              <a:rPr b="0" lang="en-IN" sz="1600" spc="-1" strike="noStrike">
                <a:solidFill>
                  <a:srgbClr val="000000"/>
                </a:solidFill>
                <a:latin typeface="Arial"/>
                <a:ea typeface="Times New Roman"/>
              </a:rPr>
              <a:t>DEPT;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 </a:t>
            </a:r>
            <a:r>
              <a:rPr b="0" lang="en-IN" sz="1600" spc="-1" strike="noStrike">
                <a:solidFill>
                  <a:srgbClr val="000000"/>
                </a:solidFill>
                <a:latin typeface="Arial"/>
                <a:ea typeface="Times New Roman"/>
              </a:rPr>
              <a:t>DEPT;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MAX(DEPTNO) + 1</a:t>
            </a:r>
            <a:r>
              <a:rPr b="0" lang="en-IN" sz="1600" spc="-1" strike="noStrike">
                <a:solidFill>
                  <a:srgbClr val="000000"/>
                </a:solidFill>
                <a:latin typeface="Arial"/>
                <a:ea typeface="Times New Roman"/>
              </a:rPr>
              <a:t>, 'HRD', 'BARODA', 'r57px33px' </a:t>
            </a:r>
            <a:r>
              <a:rPr b="0" lang="en-IN" sz="1600" spc="-1" strike="noStrike">
                <a:solidFill>
                  <a:srgbClr val="0077aa"/>
                </a:solidFill>
                <a:latin typeface="Arial"/>
                <a:ea typeface="Times New Roman"/>
              </a:rPr>
              <a:t>FROM </a:t>
            </a:r>
            <a:r>
              <a:rPr b="0" lang="en-IN" sz="1600" spc="-1" strike="noStrike">
                <a:solidFill>
                  <a:srgbClr val="000000"/>
                </a:solidFill>
                <a:latin typeface="Arial"/>
                <a:ea typeface="Times New Roman"/>
              </a:rPr>
              <a:t>DEPT);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ea typeface="Times New Roman"/>
              </a:rPr>
              <a:t>set @x := 40;</a:t>
            </a: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INSERT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(@x := @x + 1 </a:t>
            </a:r>
            <a:r>
              <a:rPr b="0" lang="en-IN" sz="1600" spc="-1" strike="noStrike">
                <a:solidFill>
                  <a:srgbClr val="000000"/>
                </a:solidFill>
                <a:latin typeface="Arial"/>
                <a:ea typeface="Times New Roman"/>
              </a:rPr>
              <a:t>, 'HRD', 'BARODA', 'r57px33px');</a:t>
            </a:r>
            <a:endParaRPr b="0" lang="en-IN" sz="1600" spc="-1" strike="noStrike">
              <a:latin typeface="Arial"/>
            </a:endParaRPr>
          </a:p>
        </p:txBody>
      </p:sp>
    </p:spTree>
  </p:cSld>
</p:sld>
</file>

<file path=ppt/slides/slide3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REPLACE using VALUES</a:t>
            </a:r>
            <a:endParaRPr b="0" lang="en-IN" sz="4800" spc="-1" strike="noStrike">
              <a:latin typeface="Arial"/>
            </a:endParaRPr>
          </a:p>
        </p:txBody>
      </p:sp>
    </p:spTree>
  </p:cSld>
</p:sld>
</file>

<file path=ppt/slides/slide3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REPLACE … VALUES</a:t>
            </a:r>
            <a:endParaRPr b="0" lang="en-IN" sz="3200" spc="-1" strike="noStrike">
              <a:latin typeface="Arial"/>
            </a:endParaRPr>
          </a:p>
        </p:txBody>
      </p:sp>
      <p:sp>
        <p:nvSpPr>
          <p:cNvPr id="1704"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works exactly like INSERT, except that if an old row in the table has the same value as a new row for a PRIMARY KEY or a UNIQUE index, the old row is deleted before the new row is inserted.</a:t>
            </a:r>
            <a:endParaRPr b="0" lang="en-IN" sz="1800" spc="-1" strike="noStrike">
              <a:latin typeface="Arial"/>
            </a:endParaRPr>
          </a:p>
        </p:txBody>
      </p:sp>
      <p:sp>
        <p:nvSpPr>
          <p:cNvPr id="1705" name="CustomShape 3"/>
          <p:cNvSpPr/>
          <p:nvPr/>
        </p:nvSpPr>
        <p:spPr>
          <a:xfrm>
            <a:off x="152280" y="186840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REPLACE [INTO] tbl_name [(col_name,...)] {VALUES | VALUE} ({expr | DEFAULT}, ...), (...),...</a:t>
            </a:r>
            <a:endParaRPr b="0" lang="en-IN" sz="2000" spc="-1" strike="noStrike">
              <a:latin typeface="Arial"/>
            </a:endParaRPr>
          </a:p>
        </p:txBody>
      </p:sp>
      <p:sp>
        <p:nvSpPr>
          <p:cNvPr id="1706" name="CustomShape 4"/>
          <p:cNvSpPr/>
          <p:nvPr/>
        </p:nvSpPr>
        <p:spPr>
          <a:xfrm>
            <a:off x="76320" y="3886200"/>
            <a:ext cx="8991360" cy="11854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(10,'HRD','BARODA');</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(50,'RESEARCH','DALLAS');</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DEPT(DEPTNO, DNAME) </a:t>
            </a:r>
            <a:r>
              <a:rPr b="0" lang="en-IN" sz="1600" spc="-1" strike="noStrike">
                <a:solidFill>
                  <a:srgbClr val="0077aa"/>
                </a:solidFill>
                <a:latin typeface="Arial"/>
                <a:ea typeface="Times New Roman"/>
              </a:rPr>
              <a:t>VALUE</a:t>
            </a:r>
            <a:r>
              <a:rPr b="0" lang="en-IN" sz="1600" spc="-1" strike="noStrike">
                <a:solidFill>
                  <a:srgbClr val="000000"/>
                </a:solidFill>
                <a:latin typeface="Arial"/>
                <a:ea typeface="Times New Roman"/>
              </a:rPr>
              <a:t> (60,‘New Data');</a:t>
            </a:r>
            <a:endParaRPr b="0" lang="en-IN" sz="1600" spc="-1" strike="noStrike">
              <a:latin typeface="Arial"/>
            </a:endParaRPr>
          </a:p>
        </p:txBody>
      </p:sp>
      <p:sp>
        <p:nvSpPr>
          <p:cNvPr id="1707" name="CustomShape 5"/>
          <p:cNvSpPr/>
          <p:nvPr/>
        </p:nvSpPr>
        <p:spPr>
          <a:xfrm>
            <a:off x="76320" y="2666880"/>
            <a:ext cx="8991360" cy="91332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makes sense only if a table has a PRIMARY KEY or UNIQUE index. Otherwise, it becomes equivalent to INSERT, because there is no index to be used to determine whether a new row duplicates another.</a:t>
            </a:r>
            <a:endParaRPr b="0" lang="en-IN" sz="1800" spc="-1" strike="noStrike">
              <a:latin typeface="Arial"/>
            </a:endParaRPr>
          </a:p>
        </p:txBody>
      </p:sp>
    </p:spTree>
  </p:cSld>
</p:sld>
</file>

<file path=ppt/slides/slide3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8"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REPLACE using SET</a:t>
            </a:r>
            <a:endParaRPr b="0" lang="en-IN" sz="4800" spc="-1" strike="noStrike">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3" name="Group 1"/>
          <p:cNvGrpSpPr/>
          <p:nvPr/>
        </p:nvGrpSpPr>
        <p:grpSpPr>
          <a:xfrm>
            <a:off x="5562720" y="2895480"/>
            <a:ext cx="3402000" cy="3290400"/>
            <a:chOff x="5562720" y="2895480"/>
            <a:chExt cx="3402000" cy="3290400"/>
          </a:xfrm>
        </p:grpSpPr>
        <p:pic>
          <p:nvPicPr>
            <p:cNvPr id="244" name="Picture 2" descr=""/>
            <p:cNvPicPr/>
            <p:nvPr/>
          </p:nvPicPr>
          <p:blipFill>
            <a:blip r:embed="rId1"/>
            <a:stretch/>
          </p:blipFill>
          <p:spPr>
            <a:xfrm>
              <a:off x="5562720" y="3421080"/>
              <a:ext cx="3083400" cy="2764800"/>
            </a:xfrm>
            <a:prstGeom prst="rect">
              <a:avLst/>
            </a:prstGeom>
            <a:ln>
              <a:noFill/>
            </a:ln>
          </p:spPr>
        </p:pic>
        <p:sp>
          <p:nvSpPr>
            <p:cNvPr id="245" name="CustomShape 2"/>
            <p:cNvSpPr/>
            <p:nvPr/>
          </p:nvSpPr>
          <p:spPr>
            <a:xfrm flipV="1" rot="10800000">
              <a:off x="8029080" y="3499200"/>
              <a:ext cx="924480" cy="437400"/>
            </a:xfrm>
            <a:prstGeom prst="bentConnector2">
              <a:avLst/>
            </a:prstGeom>
            <a:noFill/>
            <a:ln w="414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46" name="CustomShape 3"/>
            <p:cNvSpPr/>
            <p:nvPr/>
          </p:nvSpPr>
          <p:spPr>
            <a:xfrm>
              <a:off x="7890840" y="2895480"/>
              <a:ext cx="848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Entity</a:t>
              </a:r>
              <a:endParaRPr b="0" lang="en-IN" sz="1800" spc="-1" strike="noStrike">
                <a:latin typeface="Arial"/>
              </a:endParaRPr>
            </a:p>
          </p:txBody>
        </p:sp>
        <p:sp>
          <p:nvSpPr>
            <p:cNvPr id="247" name="CustomShape 4"/>
            <p:cNvSpPr/>
            <p:nvPr/>
          </p:nvSpPr>
          <p:spPr>
            <a:xfrm flipH="1" flipV="1" rot="16200000">
              <a:off x="7701840" y="3633840"/>
              <a:ext cx="438480" cy="896400"/>
            </a:xfrm>
            <a:prstGeom prst="bentConnector4">
              <a:avLst>
                <a:gd name="adj1" fmla="val -44984"/>
                <a:gd name="adj2" fmla="val 76185"/>
              </a:avLst>
            </a:prstGeom>
            <a:noFill/>
            <a:ln w="4140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48" name="CustomShape 5"/>
            <p:cNvSpPr/>
            <p:nvPr/>
          </p:nvSpPr>
          <p:spPr>
            <a:xfrm>
              <a:off x="7774560" y="3850560"/>
              <a:ext cx="11901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Attribute</a:t>
              </a:r>
              <a:endParaRPr b="0" lang="en-IN" sz="1800" spc="-1" strike="noStrike">
                <a:latin typeface="Arial"/>
              </a:endParaRPr>
            </a:p>
          </p:txBody>
        </p:sp>
      </p:grpSp>
      <p:sp>
        <p:nvSpPr>
          <p:cNvPr id="249" name="CustomShape 6"/>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What is an Attribute?</a:t>
            </a:r>
            <a:endParaRPr b="0" lang="en-IN" sz="4800" spc="-1" strike="noStrike">
              <a:latin typeface="Arial"/>
            </a:endParaRPr>
          </a:p>
        </p:txBody>
      </p:sp>
      <p:sp>
        <p:nvSpPr>
          <p:cNvPr id="250" name="CustomShape 7"/>
          <p:cNvSpPr/>
          <p:nvPr/>
        </p:nvSpPr>
        <p:spPr>
          <a:xfrm>
            <a:off x="76320" y="228600"/>
            <a:ext cx="8991360" cy="15231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6a564f"/>
                </a:solidFill>
                <a:latin typeface="Arial"/>
              </a:rPr>
              <a:t>When you are designing attributes for your entities, you will sometimes find that an attribute does not have a value for every instance of the entity. For example, you might want an attribute for a person's middle name, but you can't require a value because some people have no middle name</a:t>
            </a:r>
            <a:r>
              <a:rPr b="0" i="1" lang="en-IN" sz="1800" spc="-1" strike="noStrike">
                <a:solidFill>
                  <a:srgbClr val="d9dd21"/>
                </a:solidFill>
                <a:latin typeface="Arial"/>
              </a:rPr>
              <a:t>. </a:t>
            </a:r>
            <a:r>
              <a:rPr b="0" i="1" lang="en-IN" sz="2000" spc="-1" strike="noStrike">
                <a:solidFill>
                  <a:srgbClr val="d9dd21"/>
                </a:solidFill>
                <a:latin typeface="Arial"/>
              </a:rPr>
              <a:t>For these occasions, you can define the attribute so that it can contain null values.</a:t>
            </a:r>
            <a:endParaRPr b="0" lang="en-IN" sz="2000" spc="-1" strike="noStrike">
              <a:latin typeface="Arial"/>
            </a:endParaRPr>
          </a:p>
        </p:txBody>
      </p:sp>
      <p:sp>
        <p:nvSpPr>
          <p:cNvPr id="251" name="CustomShape 8"/>
          <p:cNvSpPr/>
          <p:nvPr/>
        </p:nvSpPr>
        <p:spPr>
          <a:xfrm>
            <a:off x="76320" y="3544560"/>
            <a:ext cx="5562360" cy="2102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6a564f"/>
                </a:solidFill>
                <a:latin typeface="Arial"/>
              </a:rPr>
              <a:t>In some cases, you might not want a specific attribute to contain a null value, but you don't want to require that the user or program always provide a value. In this case, a default value might be appropriate. </a:t>
            </a:r>
            <a:r>
              <a:rPr b="0" i="1" lang="en-IN" sz="2000" spc="-1" strike="noStrike">
                <a:solidFill>
                  <a:srgbClr val="d9dd21"/>
                </a:solidFill>
                <a:latin typeface="Arial"/>
              </a:rPr>
              <a:t>A default value is a value that applies to an attribute if no other valid value is available.</a:t>
            </a:r>
            <a:endParaRPr b="0" lang="en-IN" sz="2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0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REPLACE … SET</a:t>
            </a:r>
            <a:endParaRPr b="0" lang="en-IN" sz="3200" spc="-1" strike="noStrike">
              <a:latin typeface="Arial"/>
            </a:endParaRPr>
          </a:p>
        </p:txBody>
      </p:sp>
      <p:sp>
        <p:nvSpPr>
          <p:cNvPr id="1710"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works exactly like INSERT, except that if an old row in the table has the same value as a new row for a PRIMARY KEY or a UNIQUE index, the old row is deleted before the new row is inserted.</a:t>
            </a:r>
            <a:endParaRPr b="0" lang="en-IN" sz="1800" spc="-1" strike="noStrike">
              <a:latin typeface="Arial"/>
            </a:endParaRPr>
          </a:p>
        </p:txBody>
      </p:sp>
      <p:sp>
        <p:nvSpPr>
          <p:cNvPr id="1711" name="CustomShape 3"/>
          <p:cNvSpPr/>
          <p:nvPr/>
        </p:nvSpPr>
        <p:spPr>
          <a:xfrm>
            <a:off x="152280" y="1868400"/>
            <a:ext cx="883872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REPLACE [INTO] tbl_name SET col_name = {expr | DEFAULT}, ...</a:t>
            </a:r>
            <a:endParaRPr b="0" lang="en-IN" sz="2000" spc="-1" strike="noStrike">
              <a:latin typeface="Arial"/>
            </a:endParaRPr>
          </a:p>
        </p:txBody>
      </p:sp>
      <p:sp>
        <p:nvSpPr>
          <p:cNvPr id="1712" name="CustomShape 4"/>
          <p:cNvSpPr/>
          <p:nvPr/>
        </p:nvSpPr>
        <p:spPr>
          <a:xfrm>
            <a:off x="76320" y="3657600"/>
            <a:ext cx="8991360" cy="8204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dd4a68"/>
                </a:solidFill>
                <a:latin typeface="Arial"/>
                <a:ea typeface="Times New Roman"/>
              </a:rPr>
              <a:t>SET DNAME='HRD', LOC='BARODA', DEPTNO=10</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DEPT </a:t>
            </a:r>
            <a:r>
              <a:rPr b="0" lang="en-IN" sz="1600" spc="-1" strike="noStrike">
                <a:solidFill>
                  <a:srgbClr val="dd4a68"/>
                </a:solidFill>
                <a:latin typeface="Arial"/>
                <a:ea typeface="Times New Roman"/>
              </a:rPr>
              <a:t>SET DNAME='HRD', LOC='BARODA', DEPTNO=50</a:t>
            </a:r>
            <a:r>
              <a:rPr b="0" lang="en-IN" sz="1600" spc="-1" strike="noStrike">
                <a:solidFill>
                  <a:srgbClr val="000000"/>
                </a:solidFill>
                <a:latin typeface="Arial"/>
                <a:ea typeface="Times New Roman"/>
              </a:rPr>
              <a:t>;</a:t>
            </a:r>
            <a:endParaRPr b="0" lang="en-IN" sz="1600" spc="-1" strike="noStrike">
              <a:latin typeface="Arial"/>
            </a:endParaRPr>
          </a:p>
        </p:txBody>
      </p:sp>
      <p:sp>
        <p:nvSpPr>
          <p:cNvPr id="1713" name="CustomShape 5"/>
          <p:cNvSpPr/>
          <p:nvPr/>
        </p:nvSpPr>
        <p:spPr>
          <a:xfrm>
            <a:off x="76320" y="2438280"/>
            <a:ext cx="8991360" cy="91332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makes sense only if a table has a PRIMARY KEY or UNIQUE index. Otherwise, it becomes equivalent to INSERT, because there is no index to be used to determine whether a new row duplicates another.</a:t>
            </a:r>
            <a:endParaRPr b="0" lang="en-IN" sz="1800" spc="-1" strike="noStrike">
              <a:latin typeface="Arial"/>
            </a:endParaRPr>
          </a:p>
        </p:txBody>
      </p:sp>
    </p:spTree>
  </p:cSld>
</p:sld>
</file>

<file path=ppt/slides/slide3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14"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REPLACE using SELECT</a:t>
            </a:r>
            <a:endParaRPr b="0" lang="en-IN" sz="4800" spc="-1" strike="noStrike">
              <a:latin typeface="Arial"/>
            </a:endParaRPr>
          </a:p>
        </p:txBody>
      </p:sp>
    </p:spTree>
  </p:cSld>
</p:sld>
</file>

<file path=ppt/slides/slide3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1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REPLACE … SELECT</a:t>
            </a:r>
            <a:endParaRPr b="0" lang="en-IN" sz="3200" spc="-1" strike="noStrike">
              <a:latin typeface="Arial"/>
            </a:endParaRPr>
          </a:p>
        </p:txBody>
      </p:sp>
      <p:sp>
        <p:nvSpPr>
          <p:cNvPr id="1716"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works exactly like INSERT, except that if an old row in the table has the same value as a new row for a PRIMARY KEY or a UNIQUE index, the old row is deleted before the new row is inserted.</a:t>
            </a:r>
            <a:endParaRPr b="0" lang="en-IN" sz="1800" spc="-1" strike="noStrike">
              <a:latin typeface="Arial"/>
            </a:endParaRPr>
          </a:p>
        </p:txBody>
      </p:sp>
      <p:sp>
        <p:nvSpPr>
          <p:cNvPr id="1717" name="CustomShape 3"/>
          <p:cNvSpPr/>
          <p:nvPr/>
        </p:nvSpPr>
        <p:spPr>
          <a:xfrm>
            <a:off x="152280" y="186840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REPLACE [INTO] tbl_name [(col_name,...)] SELECT ...</a:t>
            </a:r>
            <a:endParaRPr b="0" lang="en-IN" sz="2000" spc="-1" strike="noStrike">
              <a:latin typeface="Arial"/>
            </a:endParaRPr>
          </a:p>
        </p:txBody>
      </p:sp>
      <p:sp>
        <p:nvSpPr>
          <p:cNvPr id="1718" name="CustomShape 4"/>
          <p:cNvSpPr/>
          <p:nvPr/>
        </p:nvSpPr>
        <p:spPr>
          <a:xfrm>
            <a:off x="76320" y="3657600"/>
            <a:ext cx="8991360" cy="11854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DEPT;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REPLACEDEPT;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INTO</a:t>
            </a:r>
            <a:r>
              <a:rPr b="0" lang="en-IN" sz="1600" spc="-1" strike="noStrike">
                <a:solidFill>
                  <a:srgbClr val="000000"/>
                </a:solidFill>
                <a:latin typeface="Arial"/>
                <a:ea typeface="Times New Roman"/>
              </a:rPr>
              <a:t> TEMP (DEPTNO, DNAME)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DEPTNO, DNAME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DEPT;</a:t>
            </a:r>
            <a:endParaRPr b="0" lang="en-IN" sz="1600" spc="-1" strike="noStrike">
              <a:latin typeface="Arial"/>
            </a:endParaRPr>
          </a:p>
        </p:txBody>
      </p:sp>
      <p:sp>
        <p:nvSpPr>
          <p:cNvPr id="1719" name="CustomShape 5"/>
          <p:cNvSpPr/>
          <p:nvPr/>
        </p:nvSpPr>
        <p:spPr>
          <a:xfrm>
            <a:off x="76320" y="2438280"/>
            <a:ext cx="8991360" cy="91332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REPLACE makes sense only if a table has a PRIMARY KEY or UNIQUE index. Otherwise, it becomes equivalent to INSERT, because there is no index to be used to determine whether a new row duplicates another.</a:t>
            </a:r>
            <a:endParaRPr b="0" lang="en-IN" sz="1800" spc="-1" strike="noStrike">
              <a:latin typeface="Arial"/>
            </a:endParaRPr>
          </a:p>
        </p:txBody>
      </p:sp>
    </p:spTree>
  </p:cSld>
</p:sld>
</file>

<file path=ppt/slides/slide3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Single-table UPDATE</a:t>
            </a:r>
            <a:endParaRPr b="0" lang="en-IN" sz="4800" spc="-1" strike="noStrike">
              <a:latin typeface="Arial"/>
            </a:endParaRPr>
          </a:p>
        </p:txBody>
      </p:sp>
      <p:sp>
        <p:nvSpPr>
          <p:cNvPr id="1721" name="CustomShape 2"/>
          <p:cNvSpPr/>
          <p:nvPr/>
        </p:nvSpPr>
        <p:spPr>
          <a:xfrm>
            <a:off x="304920" y="3429000"/>
            <a:ext cx="8534160" cy="1187640"/>
          </a:xfrm>
          <a:prstGeom prst="rect">
            <a:avLst/>
          </a:prstGeom>
          <a:solidFill>
            <a:srgbClr val="c74c49"/>
          </a:solidFill>
          <a:ln>
            <a:noFill/>
          </a:ln>
        </p:spPr>
        <p:style>
          <a:lnRef idx="0"/>
          <a:fillRef idx="0"/>
          <a:effectRef idx="0"/>
          <a:fontRef idx="minor"/>
        </p:style>
        <p:txBody>
          <a:bodyPr lIns="90000" rIns="90000" tIns="45000" bIns="45000"/>
          <a:p>
            <a:pPr>
              <a:lnSpc>
                <a:spcPct val="100000"/>
              </a:lnSpc>
            </a:pPr>
            <a:r>
              <a:rPr b="0" lang="en-IN" sz="1800" spc="-1" strike="noStrike">
                <a:solidFill>
                  <a:srgbClr val="ffffff"/>
                </a:solidFill>
                <a:latin typeface="Gill Sans MT"/>
              </a:rPr>
              <a:t>ORDER BY in UPDATE: if the table contains 1 and 2 in the id column and 1 is updated to 2 before 2 is updated to 3, an error occurs. To avoid this problem, add an ORDER BY clause to cause the rows with larger id values to be updated before those with smaller values</a:t>
            </a:r>
            <a:endParaRPr b="0" lang="en-IN" sz="1800" spc="-1" strike="noStrike">
              <a:latin typeface="Arial"/>
            </a:endParaRPr>
          </a:p>
        </p:txBody>
      </p:sp>
      <p:sp>
        <p:nvSpPr>
          <p:cNvPr id="1722" name="CustomShape 3"/>
          <p:cNvSpPr/>
          <p:nvPr/>
        </p:nvSpPr>
        <p:spPr>
          <a:xfrm>
            <a:off x="218160" y="4814280"/>
            <a:ext cx="61844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77aa"/>
                </a:solidFill>
                <a:latin typeface="Gill Sans MT (Body)"/>
                <a:ea typeface="Times New Roman"/>
              </a:rPr>
              <a:t>UPDATE</a:t>
            </a:r>
            <a:r>
              <a:rPr b="0" lang="en-IN" sz="1800" spc="-1" strike="noStrike">
                <a:solidFill>
                  <a:srgbClr val="000000"/>
                </a:solidFill>
                <a:latin typeface="Gill Sans MT (Body)"/>
                <a:ea typeface="Times New Roman"/>
              </a:rPr>
              <a:t> TEMP </a:t>
            </a:r>
            <a:r>
              <a:rPr b="0" lang="en-IN" sz="1800" spc="-1" strike="noStrike">
                <a:solidFill>
                  <a:srgbClr val="0077aa"/>
                </a:solidFill>
                <a:latin typeface="Gill Sans MT (Body)"/>
                <a:ea typeface="Times New Roman"/>
              </a:rPr>
              <a:t>SET</a:t>
            </a:r>
            <a:r>
              <a:rPr b="0" lang="en-IN" sz="1800" spc="-1" strike="noStrike">
                <a:solidFill>
                  <a:srgbClr val="000000"/>
                </a:solidFill>
                <a:latin typeface="Gill Sans MT (Body)"/>
                <a:ea typeface="Times New Roman"/>
              </a:rPr>
              <a:t> C1 = C1 + 1 </a:t>
            </a:r>
            <a:r>
              <a:rPr b="0" lang="en-IN" sz="1800" spc="-1" strike="noStrike">
                <a:solidFill>
                  <a:srgbClr val="0077aa"/>
                </a:solidFill>
                <a:latin typeface="Gill Sans MT (Body)"/>
                <a:ea typeface="Times New Roman"/>
              </a:rPr>
              <a:t>ORDER</a:t>
            </a:r>
            <a:r>
              <a:rPr b="0" lang="en-IN" sz="1800" spc="-1" strike="noStrike">
                <a:solidFill>
                  <a:srgbClr val="000000"/>
                </a:solidFill>
                <a:latin typeface="Gill Sans MT (Body)"/>
                <a:ea typeface="Times New Roman"/>
              </a:rPr>
              <a:t> </a:t>
            </a:r>
            <a:r>
              <a:rPr b="0" lang="en-IN" sz="1800" spc="-1" strike="noStrike">
                <a:solidFill>
                  <a:srgbClr val="0077aa"/>
                </a:solidFill>
                <a:latin typeface="Gill Sans MT (Body)"/>
                <a:ea typeface="Times New Roman"/>
              </a:rPr>
              <a:t>BY</a:t>
            </a:r>
            <a:r>
              <a:rPr b="0" lang="en-IN" sz="1800" spc="-1" strike="noStrike">
                <a:solidFill>
                  <a:srgbClr val="000000"/>
                </a:solidFill>
                <a:latin typeface="Gill Sans MT (Body)"/>
                <a:ea typeface="Times New Roman"/>
              </a:rPr>
              <a:t> C1 </a:t>
            </a:r>
            <a:r>
              <a:rPr b="0" lang="en-IN" sz="1800" spc="-1" strike="noStrike">
                <a:solidFill>
                  <a:srgbClr val="0077aa"/>
                </a:solidFill>
                <a:latin typeface="Gill Sans MT (Body)"/>
                <a:ea typeface="Times New Roman"/>
              </a:rPr>
              <a:t>DESC</a:t>
            </a:r>
            <a:r>
              <a:rPr b="0" lang="en-IN" sz="1800" spc="-1" strike="noStrike">
                <a:solidFill>
                  <a:srgbClr val="000000"/>
                </a:solidFill>
                <a:latin typeface="Gill Sans MT (Body)"/>
                <a:ea typeface="Times New Roman"/>
              </a:rPr>
              <a:t>;</a:t>
            </a:r>
            <a:endParaRPr b="0" lang="en-IN" sz="1800" spc="-1" strike="noStrike">
              <a:latin typeface="Arial"/>
            </a:endParaRPr>
          </a:p>
        </p:txBody>
      </p:sp>
    </p:spTree>
  </p:cSld>
</p:sld>
</file>

<file path=ppt/slides/slide3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Single-table UPDATE</a:t>
            </a:r>
            <a:endParaRPr b="0" lang="en-IN" sz="3200" spc="-1" strike="noStrike">
              <a:latin typeface="Arial"/>
            </a:endParaRPr>
          </a:p>
        </p:txBody>
      </p:sp>
      <p:sp>
        <p:nvSpPr>
          <p:cNvPr id="1724" name="CustomShape 2"/>
          <p:cNvSpPr/>
          <p:nvPr/>
        </p:nvSpPr>
        <p:spPr>
          <a:xfrm>
            <a:off x="76320" y="838080"/>
            <a:ext cx="8991360" cy="1736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UPDATE statement updates columns of existing rows in the named table with new values. The SET clause indicates which columns to modify and the values they should be given. The </a:t>
            </a:r>
            <a:r>
              <a:rPr b="1" lang="en-IN" sz="1800" spc="-1" strike="noStrike">
                <a:solidFill>
                  <a:srgbClr val="000000"/>
                </a:solidFill>
                <a:latin typeface="Arial"/>
              </a:rPr>
              <a:t>WHERE</a:t>
            </a:r>
            <a:r>
              <a:rPr b="0" lang="en-IN" sz="1800" spc="-1" strike="noStrike">
                <a:solidFill>
                  <a:srgbClr val="000000"/>
                </a:solidFill>
                <a:latin typeface="Arial"/>
              </a:rPr>
              <a:t> clause, if given, specifies the conditions that identify which rows to update. With </a:t>
            </a:r>
            <a:r>
              <a:rPr b="1" lang="en-IN" sz="1800" spc="-1" strike="noStrike">
                <a:solidFill>
                  <a:srgbClr val="000000"/>
                </a:solidFill>
                <a:latin typeface="Arial"/>
              </a:rPr>
              <a:t>no WHERE </a:t>
            </a:r>
            <a:r>
              <a:rPr b="0" lang="en-IN" sz="1800" spc="-1" strike="noStrike">
                <a:solidFill>
                  <a:srgbClr val="000000"/>
                </a:solidFill>
                <a:latin typeface="Arial"/>
              </a:rPr>
              <a:t>clause, all rows are updated. If the </a:t>
            </a:r>
            <a:r>
              <a:rPr b="1" lang="en-IN" sz="1800" spc="-1" strike="noStrike">
                <a:solidFill>
                  <a:srgbClr val="000000"/>
                </a:solidFill>
                <a:latin typeface="Arial"/>
              </a:rPr>
              <a:t>ORDER BY </a:t>
            </a:r>
            <a:r>
              <a:rPr b="0" lang="en-IN" sz="1800" spc="-1" strike="noStrike">
                <a:solidFill>
                  <a:srgbClr val="000000"/>
                </a:solidFill>
                <a:latin typeface="Arial"/>
              </a:rPr>
              <a:t>clause is specified, the rows are updated in the order that is specified. The </a:t>
            </a:r>
            <a:r>
              <a:rPr b="1" lang="en-IN" sz="1800" spc="-1" strike="noStrike">
                <a:solidFill>
                  <a:srgbClr val="000000"/>
                </a:solidFill>
                <a:latin typeface="Arial"/>
              </a:rPr>
              <a:t>LIMIT</a:t>
            </a:r>
            <a:r>
              <a:rPr b="0" lang="en-IN" sz="1800" spc="-1" strike="noStrike">
                <a:solidFill>
                  <a:srgbClr val="000000"/>
                </a:solidFill>
                <a:latin typeface="Arial"/>
              </a:rPr>
              <a:t> clause places a limit on the number of rows that can be updated.</a:t>
            </a:r>
            <a:endParaRPr b="0" lang="en-IN" sz="1800" spc="-1" strike="noStrike">
              <a:latin typeface="Arial"/>
            </a:endParaRPr>
          </a:p>
        </p:txBody>
      </p:sp>
      <p:sp>
        <p:nvSpPr>
          <p:cNvPr id="1725" name="CustomShape 3"/>
          <p:cNvSpPr/>
          <p:nvPr/>
        </p:nvSpPr>
        <p:spPr>
          <a:xfrm>
            <a:off x="152280" y="2666880"/>
            <a:ext cx="8838720" cy="16149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UPDATE &lt;table_reference&gt; SET col_name1 = {expr1 | DEFAULT} [, col_name2 = {expr2 | DEFAULT}]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[WHERE where_condition]</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[ORDER BY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[LIMIT row_count]</a:t>
            </a:r>
            <a:endParaRPr b="0" lang="en-IN" sz="2000" spc="-1" strike="noStrike">
              <a:latin typeface="Arial"/>
            </a:endParaRPr>
          </a:p>
        </p:txBody>
      </p:sp>
      <p:sp>
        <p:nvSpPr>
          <p:cNvPr id="1726" name="CustomShape 4"/>
          <p:cNvSpPr/>
          <p:nvPr/>
        </p:nvSpPr>
        <p:spPr>
          <a:xfrm>
            <a:off x="76320" y="4374000"/>
            <a:ext cx="8991360" cy="15505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SET dname='xyz' LIMIT 2</a:t>
            </a:r>
            <a:r>
              <a:rPr b="0" lang="en-IN" sz="1600" spc="-1" strike="noStrike">
                <a:solidFill>
                  <a:srgbClr val="000000"/>
                </a:solidFill>
                <a:latin typeface="Gill Sans MT"/>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SET c1='x' ORDER BY loc LIMIT 2</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SET c1 = 'x' WHERE deptno &lt;50</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SET c1 = 'x' WHERE deptno &lt;50 LIMIT 2</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3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2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Multiple-table UPDATE</a:t>
            </a:r>
            <a:endParaRPr b="0" lang="en-IN" sz="4800" spc="-1" strike="noStrike">
              <a:latin typeface="Arial"/>
            </a:endParaRPr>
          </a:p>
        </p:txBody>
      </p:sp>
    </p:spTree>
  </p:cSld>
</p:sld>
</file>

<file path=ppt/slides/slide3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2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Multiple-table UPDATE</a:t>
            </a:r>
            <a:endParaRPr b="0" lang="en-IN" sz="3200" spc="-1" strike="noStrike">
              <a:latin typeface="Arial"/>
            </a:endParaRPr>
          </a:p>
        </p:txBody>
      </p:sp>
      <p:sp>
        <p:nvSpPr>
          <p:cNvPr id="1729"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multiple-table UPDATE updates rows in each table named in table_references that satisfy the conditions. Each matching row is updated once, even if it matches the conditions multiple times.</a:t>
            </a:r>
            <a:endParaRPr b="0" lang="en-IN" sz="1800" spc="-1" strike="noStrike">
              <a:latin typeface="Arial"/>
            </a:endParaRPr>
          </a:p>
        </p:txBody>
      </p:sp>
      <p:sp>
        <p:nvSpPr>
          <p:cNvPr id="1730" name="CustomShape 3"/>
          <p:cNvSpPr/>
          <p:nvPr/>
        </p:nvSpPr>
        <p:spPr>
          <a:xfrm>
            <a:off x="152280" y="1828800"/>
            <a:ext cx="8838720" cy="10051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UPDATE table_references SET col_name1 = {expr1|DEFAULT} [, col_name2 = {expr2|DEFAULT}]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[WHERE where_condition]</a:t>
            </a:r>
            <a:endParaRPr b="0" lang="en-IN" sz="2000" spc="-1" strike="noStrike">
              <a:latin typeface="Arial"/>
            </a:endParaRPr>
          </a:p>
        </p:txBody>
      </p:sp>
      <p:sp>
        <p:nvSpPr>
          <p:cNvPr id="1731" name="CustomShape 4"/>
          <p:cNvSpPr/>
          <p:nvPr/>
        </p:nvSpPr>
        <p:spPr>
          <a:xfrm>
            <a:off x="76320" y="3556440"/>
            <a:ext cx="8991360" cy="106380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EMP, DEPT</a:t>
            </a:r>
            <a:r>
              <a:rPr b="0" lang="en-IN" sz="1600" spc="-1" strike="noStrike">
                <a:solidFill>
                  <a:srgbClr val="dd4a68"/>
                </a:solidFill>
                <a:latin typeface="Arial"/>
                <a:ea typeface="Times New Roman"/>
              </a:rPr>
              <a:t> SET EMP.pwd = DEPT.pwd WHERE EMP.deptno = DEPT.deptno</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0077aa"/>
              </a:buClr>
              <a:buFont typeface="Arial"/>
              <a:buChar char="•"/>
            </a:pPr>
            <a:r>
              <a:rPr b="0" lang="en-IN" sz="1600" spc="-1" strike="noStrike">
                <a:solidFill>
                  <a:srgbClr val="0077aa"/>
                </a:solidFill>
                <a:latin typeface="Arial"/>
                <a:ea typeface="Times New Roman"/>
              </a:rPr>
              <a:t>UPDATE</a:t>
            </a:r>
            <a:r>
              <a:rPr b="0" lang="en-IN" sz="1600" spc="-1" strike="noStrike">
                <a:solidFill>
                  <a:srgbClr val="000000"/>
                </a:solidFill>
                <a:latin typeface="Arial"/>
                <a:ea typeface="Times New Roman"/>
              </a:rPr>
              <a:t> EMP, DEPT </a:t>
            </a:r>
            <a:r>
              <a:rPr b="0" lang="en-IN" sz="1600" spc="-1" strike="noStrike">
                <a:solidFill>
                  <a:srgbClr val="dd4a68"/>
                </a:solidFill>
                <a:latin typeface="Arial"/>
                <a:ea typeface="Times New Roman"/>
              </a:rPr>
              <a:t>SET EMP.pwd = DEPT.pwd, DEPT.loc=‘New Data' WHERE EMP.deptno = DEPT.deptno</a:t>
            </a:r>
            <a:r>
              <a:rPr b="0" lang="en-IN" sz="1600" spc="-1" strike="noStrike">
                <a:solidFill>
                  <a:srgbClr val="000000"/>
                </a:solidFill>
                <a:latin typeface="Arial"/>
                <a:ea typeface="Times New Roman"/>
              </a:rPr>
              <a:t>;</a:t>
            </a:r>
            <a:endParaRPr b="0" lang="en-IN" sz="1600" spc="-1" strike="noStrike">
              <a:latin typeface="Arial"/>
            </a:endParaRPr>
          </a:p>
        </p:txBody>
      </p:sp>
      <p:sp>
        <p:nvSpPr>
          <p:cNvPr id="1732" name="CustomShape 5"/>
          <p:cNvSpPr/>
          <p:nvPr/>
        </p:nvSpPr>
        <p:spPr>
          <a:xfrm>
            <a:off x="76320" y="2952720"/>
            <a:ext cx="8991360" cy="36468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For multiple-table syntax, ORDER BY and LIMIT cannot be used.</a:t>
            </a:r>
            <a:endParaRPr b="0" lang="en-IN" sz="1800" spc="-1" strike="noStrike">
              <a:latin typeface="Arial"/>
            </a:endParaRPr>
          </a:p>
        </p:txBody>
      </p:sp>
    </p:spTree>
  </p:cSld>
</p:sld>
</file>

<file path=ppt/slides/slide3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Single-Table DELETE</a:t>
            </a:r>
            <a:endParaRPr b="0" lang="en-IN" sz="4800" spc="-1" strike="noStrike">
              <a:latin typeface="Arial"/>
            </a:endParaRPr>
          </a:p>
        </p:txBody>
      </p:sp>
    </p:spTree>
  </p:cSld>
</p:sld>
</file>

<file path=ppt/slides/slide3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Single-table DELETE</a:t>
            </a:r>
            <a:endParaRPr b="0" lang="en-IN" sz="3200" spc="-1" strike="noStrike">
              <a:latin typeface="Arial"/>
            </a:endParaRPr>
          </a:p>
        </p:txBody>
      </p:sp>
      <p:sp>
        <p:nvSpPr>
          <p:cNvPr id="1735" name="CustomShape 2"/>
          <p:cNvSpPr/>
          <p:nvPr/>
        </p:nvSpPr>
        <p:spPr>
          <a:xfrm>
            <a:off x="76320" y="838080"/>
            <a:ext cx="899136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DELETE statement deletes rows from tbl_name and returns the number of deleted rows. To check the number of deleted rows, call the ROW_COUNT() function. The optional WHERE clause identify which rows to delete. With no WHERE clause, all rows are deleted. If the ORDER BY clause is specified, the rows are deleted in the order that is specified. The LIMIT clause places a limit on the number of rows that can be deleted.</a:t>
            </a:r>
            <a:endParaRPr b="0" lang="en-IN" sz="1800" spc="-1" strike="noStrike">
              <a:latin typeface="Arial"/>
            </a:endParaRPr>
          </a:p>
        </p:txBody>
      </p:sp>
      <p:sp>
        <p:nvSpPr>
          <p:cNvPr id="1736" name="CustomShape 3"/>
          <p:cNvSpPr/>
          <p:nvPr/>
        </p:nvSpPr>
        <p:spPr>
          <a:xfrm>
            <a:off x="152280" y="2590920"/>
            <a:ext cx="8838720" cy="13100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DELETE FROM table_reference</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[WHERE where_condition]</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[ORDER BY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[LIMIT row_count]</a:t>
            </a:r>
            <a:endParaRPr b="0" lang="en-IN" sz="2000" spc="-1" strike="noStrike">
              <a:latin typeface="Arial"/>
            </a:endParaRPr>
          </a:p>
        </p:txBody>
      </p:sp>
      <p:sp>
        <p:nvSpPr>
          <p:cNvPr id="1737" name="CustomShape 4"/>
          <p:cNvSpPr/>
          <p:nvPr/>
        </p:nvSpPr>
        <p:spPr>
          <a:xfrm>
            <a:off x="76320" y="3943440"/>
            <a:ext cx="8991360" cy="69948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LIMIT clauses apply to single-table deletes, </a:t>
            </a:r>
            <a:r>
              <a:rPr b="1" lang="en-IN" sz="2000" spc="-1" strike="noStrike">
                <a:solidFill>
                  <a:srgbClr val="000000"/>
                </a:solidFill>
                <a:latin typeface="Segoe UI Light"/>
              </a:rPr>
              <a:t>but not multi-table deletes.</a:t>
            </a:r>
            <a:endParaRPr b="0" lang="en-IN" sz="2000" spc="-1" strike="noStrike">
              <a:latin typeface="Arial"/>
            </a:endParaRPr>
          </a:p>
        </p:txBody>
      </p:sp>
      <p:sp>
        <p:nvSpPr>
          <p:cNvPr id="1738" name="CustomShape 5"/>
          <p:cNvSpPr/>
          <p:nvPr/>
        </p:nvSpPr>
        <p:spPr>
          <a:xfrm>
            <a:off x="76320" y="4417920"/>
            <a:ext cx="8991360" cy="15505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Gill Sans MT"/>
                <a:ea typeface="Times New Roman"/>
              </a:rPr>
              <a:t>TEMP;</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Gill Sans MT"/>
                <a:ea typeface="Times New Roman"/>
              </a:rPr>
              <a:t>TEMP </a:t>
            </a:r>
            <a:r>
              <a:rPr b="0" lang="en-IN" sz="1600" spc="-1" strike="noStrike">
                <a:solidFill>
                  <a:srgbClr val="dd4a68"/>
                </a:solidFill>
                <a:latin typeface="Arial"/>
                <a:ea typeface="Times New Roman"/>
              </a:rPr>
              <a:t>ORDER BY LOC LIMIT 2</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WHERE DEPTNO &lt;50</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Gill Sans MT"/>
                <a:ea typeface="Times New Roman"/>
              </a:rPr>
              <a:t>TEMP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WHERE DEPTNO &lt;50 LIMIT 2</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3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3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Multiple-table DELETE</a:t>
            </a:r>
            <a:endParaRPr b="0" lang="en-IN" sz="48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152280" y="9540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3600" spc="-1" strike="noStrike">
                <a:solidFill>
                  <a:srgbClr val="222222"/>
                </a:solidFill>
                <a:latin typeface="arial"/>
              </a:rPr>
              <a:t>A table has rows and columns</a:t>
            </a:r>
            <a:endParaRPr b="0" lang="en-IN" sz="3600" spc="-1" strike="noStrike">
              <a:latin typeface="Arial"/>
            </a:endParaRPr>
          </a:p>
        </p:txBody>
      </p:sp>
      <p:sp>
        <p:nvSpPr>
          <p:cNvPr id="253" name="CustomShape 2"/>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Attributes</a:t>
            </a:r>
            <a:endParaRPr b="0" lang="en-IN" sz="4000" spc="-1" strike="noStrike">
              <a:latin typeface="Arial"/>
            </a:endParaRPr>
          </a:p>
        </p:txBody>
      </p:sp>
      <p:sp>
        <p:nvSpPr>
          <p:cNvPr id="254" name="CustomShape 3"/>
          <p:cNvSpPr/>
          <p:nvPr/>
        </p:nvSpPr>
        <p:spPr>
          <a:xfrm>
            <a:off x="152280" y="1676520"/>
            <a:ext cx="8838720" cy="10051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222426"/>
                </a:solidFill>
                <a:latin typeface="Arial"/>
              </a:rPr>
              <a:t>In RDBMS, a table organizes data in rows and columns. The </a:t>
            </a:r>
            <a:r>
              <a:rPr b="1" lang="en-IN" sz="2000" spc="-1" strike="noStrike">
                <a:solidFill>
                  <a:srgbClr val="c00000"/>
                </a:solidFill>
                <a:latin typeface="Arial"/>
              </a:rPr>
              <a:t>COLUMNS</a:t>
            </a:r>
            <a:r>
              <a:rPr b="0" lang="en-IN" sz="2000" spc="-1" strike="noStrike">
                <a:solidFill>
                  <a:srgbClr val="c00000"/>
                </a:solidFill>
                <a:latin typeface="Arial"/>
              </a:rPr>
              <a:t> </a:t>
            </a:r>
            <a:r>
              <a:rPr b="0" lang="en-IN" sz="2000" spc="-1" strike="noStrike">
                <a:solidFill>
                  <a:srgbClr val="222426"/>
                </a:solidFill>
                <a:latin typeface="Arial"/>
              </a:rPr>
              <a:t>are known as </a:t>
            </a:r>
            <a:r>
              <a:rPr b="1" lang="en-IN" sz="2000" spc="-1" strike="noStrike">
                <a:solidFill>
                  <a:srgbClr val="c00000"/>
                </a:solidFill>
                <a:latin typeface="Arial"/>
              </a:rPr>
              <a:t>ATTRIBUTES / FIELDS</a:t>
            </a:r>
            <a:r>
              <a:rPr b="0" lang="en-IN" sz="2000" spc="-1" strike="noStrike">
                <a:solidFill>
                  <a:srgbClr val="c00000"/>
                </a:solidFill>
                <a:latin typeface="Arial"/>
              </a:rPr>
              <a:t> </a:t>
            </a:r>
            <a:r>
              <a:rPr b="0" lang="en-IN" sz="2000" spc="-1" strike="noStrike">
                <a:solidFill>
                  <a:srgbClr val="222426"/>
                </a:solidFill>
                <a:latin typeface="Arial"/>
              </a:rPr>
              <a:t>whereas the </a:t>
            </a:r>
            <a:r>
              <a:rPr b="1" lang="en-IN" sz="2000" spc="-1" strike="noStrike">
                <a:solidFill>
                  <a:srgbClr val="c00000"/>
                </a:solidFill>
                <a:latin typeface="Arial"/>
              </a:rPr>
              <a:t>ROWS</a:t>
            </a:r>
            <a:r>
              <a:rPr b="0" lang="en-IN" sz="2000" spc="-1" strike="noStrike">
                <a:solidFill>
                  <a:srgbClr val="c00000"/>
                </a:solidFill>
                <a:latin typeface="Arial"/>
              </a:rPr>
              <a:t> </a:t>
            </a:r>
            <a:r>
              <a:rPr b="0" lang="en-IN" sz="2000" spc="-1" strike="noStrike">
                <a:solidFill>
                  <a:srgbClr val="222426"/>
                </a:solidFill>
                <a:latin typeface="Arial"/>
              </a:rPr>
              <a:t>are known as </a:t>
            </a:r>
            <a:r>
              <a:rPr b="1" lang="en-IN" sz="2000" spc="-1" strike="noStrike">
                <a:solidFill>
                  <a:srgbClr val="c00000"/>
                </a:solidFill>
                <a:latin typeface="Arial"/>
              </a:rPr>
              <a:t>RECORDS / TUPLE</a:t>
            </a:r>
            <a:r>
              <a:rPr b="0" lang="en-IN" sz="2000" spc="-1" strike="noStrike">
                <a:solidFill>
                  <a:srgbClr val="222426"/>
                </a:solidFill>
                <a:latin typeface="Arial"/>
              </a:rPr>
              <a:t>.</a:t>
            </a:r>
            <a:endParaRPr b="0" lang="en-IN" sz="2000" spc="-1" strike="noStrike">
              <a:latin typeface="Arial"/>
            </a:endParaRPr>
          </a:p>
        </p:txBody>
      </p:sp>
      <p:graphicFrame>
        <p:nvGraphicFramePr>
          <p:cNvPr id="255" name="Table 4"/>
          <p:cNvGraphicFramePr/>
          <p:nvPr/>
        </p:nvGraphicFramePr>
        <p:xfrm>
          <a:off x="685800" y="3860640"/>
          <a:ext cx="7162560" cy="2006280"/>
        </p:xfrm>
        <a:graphic>
          <a:graphicData uri="http://schemas.openxmlformats.org/drawingml/2006/table">
            <a:tbl>
              <a:tblPr/>
              <a:tblGrid>
                <a:gridCol w="778320"/>
                <a:gridCol w="2116800"/>
                <a:gridCol w="1600200"/>
                <a:gridCol w="1576800"/>
                <a:gridCol w="1090440"/>
              </a:tblGrid>
              <a:tr h="401040">
                <a:tc>
                  <a:txBody>
                    <a:bodyPr anchor="ctr"/>
                    <a:p>
                      <a:pPr>
                        <a:lnSpc>
                          <a:spcPct val="100000"/>
                        </a:lnSpc>
                      </a:pPr>
                      <a:r>
                        <a:rPr b="0" lang="en-IN" sz="1800" spc="-1" strike="noStrike">
                          <a:solidFill>
                            <a:srgbClr val="000000"/>
                          </a:solidFill>
                          <a:latin typeface="Arial"/>
                        </a:rPr>
                        <a:t>SSN</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ada7a"/>
                    </a:solidFill>
                  </a:tcPr>
                </a:tc>
                <a:tc>
                  <a:txBody>
                    <a:bodyPr anchor="ctr"/>
                    <a:p>
                      <a:pPr>
                        <a:lnSpc>
                          <a:spcPct val="100000"/>
                        </a:lnSpc>
                      </a:pPr>
                      <a:r>
                        <a:rPr b="0" lang="en-IN" sz="1800" spc="-1" strike="noStrike">
                          <a:solidFill>
                            <a:srgbClr val="000000"/>
                          </a:solidFill>
                          <a:latin typeface="Arial"/>
                        </a:rPr>
                        <a:t>EmployeeName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ada7a"/>
                    </a:solidFill>
                  </a:tcPr>
                </a:tc>
                <a:tc>
                  <a:txBody>
                    <a:bodyPr anchor="ctr"/>
                    <a:p>
                      <a:pPr>
                        <a:lnSpc>
                          <a:spcPct val="100000"/>
                        </a:lnSpc>
                      </a:pPr>
                      <a:r>
                        <a:rPr b="0" lang="en-IN" sz="1800" spc="-1" strike="noStrike">
                          <a:solidFill>
                            <a:srgbClr val="000000"/>
                          </a:solidFill>
                          <a:latin typeface="Arial"/>
                        </a:rPr>
                        <a:t> </a:t>
                      </a:r>
                      <a:r>
                        <a:rPr b="0" lang="en-IN" sz="1800" spc="-1" strike="noStrike">
                          <a:solidFill>
                            <a:srgbClr val="000000"/>
                          </a:solidFill>
                          <a:latin typeface="Arial"/>
                        </a:rPr>
                        <a:t>Job</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ada7a"/>
                    </a:solidFill>
                  </a:tcPr>
                </a:tc>
                <a:tc>
                  <a:txBody>
                    <a:bodyPr anchor="ctr"/>
                    <a:p>
                      <a:pPr>
                        <a:lnSpc>
                          <a:spcPct val="100000"/>
                        </a:lnSpc>
                      </a:pPr>
                      <a:r>
                        <a:rPr b="0" lang="en-IN" sz="1800" spc="-1" strike="noStrike">
                          <a:solidFill>
                            <a:srgbClr val="000000"/>
                          </a:solidFill>
                          <a:latin typeface="Arial"/>
                        </a:rPr>
                        <a:t>Hiredate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ada7a"/>
                    </a:solidFill>
                  </a:tcPr>
                </a:tc>
                <a:tc>
                  <a:txBody>
                    <a:bodyPr anchor="ctr"/>
                    <a:p>
                      <a:pPr>
                        <a:lnSpc>
                          <a:spcPct val="100000"/>
                        </a:lnSpc>
                      </a:pPr>
                      <a:r>
                        <a:rPr b="0" lang="en-IN" sz="1800" spc="-1" strike="noStrike">
                          <a:solidFill>
                            <a:srgbClr val="000000"/>
                          </a:solidFill>
                          <a:latin typeface="Arial"/>
                        </a:rPr>
                        <a:t>Salary</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ada7a"/>
                    </a:solidFill>
                  </a:tcPr>
                </a:tc>
              </a:tr>
              <a:tr h="401040">
                <a:tc>
                  <a:txBody>
                    <a:bodyPr/>
                    <a:p>
                      <a:pPr>
                        <a:lnSpc>
                          <a:spcPct val="100000"/>
                        </a:lnSpc>
                      </a:pPr>
                      <a:r>
                        <a:rPr b="0" lang="en-IN" sz="1800" spc="-1" strike="noStrike">
                          <a:solidFill>
                            <a:srgbClr val="000000"/>
                          </a:solidFill>
                          <a:latin typeface="Arial"/>
                        </a:rPr>
                        <a:t>1</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KING</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PRESIDENT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2017-02-15</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5000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1040">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1040">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2120">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Arial"/>
                        </a:rPr>
                        <a:t>…</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56" name="CustomShape 5"/>
          <p:cNvSpPr/>
          <p:nvPr/>
        </p:nvSpPr>
        <p:spPr>
          <a:xfrm>
            <a:off x="3715200" y="3004200"/>
            <a:ext cx="138492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0000"/>
                </a:solidFill>
                <a:latin typeface="Arial"/>
              </a:rPr>
              <a:t>Attributes</a:t>
            </a:r>
            <a:endParaRPr b="0" lang="en-IN" sz="2000" spc="-1" strike="noStrike">
              <a:latin typeface="Arial"/>
            </a:endParaRPr>
          </a:p>
        </p:txBody>
      </p:sp>
      <p:sp>
        <p:nvSpPr>
          <p:cNvPr id="257" name="CustomShape 6"/>
          <p:cNvSpPr/>
          <p:nvPr/>
        </p:nvSpPr>
        <p:spPr>
          <a:xfrm flipV="1">
            <a:off x="4354200" y="3313080"/>
            <a:ext cx="360" cy="29268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58" name="CustomShape 7"/>
          <p:cNvSpPr/>
          <p:nvPr/>
        </p:nvSpPr>
        <p:spPr>
          <a:xfrm>
            <a:off x="979560" y="3659760"/>
            <a:ext cx="360" cy="30204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59" name="CustomShape 8"/>
          <p:cNvSpPr/>
          <p:nvPr/>
        </p:nvSpPr>
        <p:spPr>
          <a:xfrm>
            <a:off x="2296800" y="3657600"/>
            <a:ext cx="360" cy="30204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0" name="CustomShape 9"/>
          <p:cNvSpPr/>
          <p:nvPr/>
        </p:nvSpPr>
        <p:spPr>
          <a:xfrm>
            <a:off x="3897000" y="3657600"/>
            <a:ext cx="360" cy="30204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1" name="CustomShape 10"/>
          <p:cNvSpPr/>
          <p:nvPr/>
        </p:nvSpPr>
        <p:spPr>
          <a:xfrm>
            <a:off x="5725800" y="3657600"/>
            <a:ext cx="360" cy="30204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2" name="CustomShape 11"/>
          <p:cNvSpPr/>
          <p:nvPr/>
        </p:nvSpPr>
        <p:spPr>
          <a:xfrm>
            <a:off x="7169400" y="3667680"/>
            <a:ext cx="3960" cy="270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3" name="CustomShape 12"/>
          <p:cNvSpPr/>
          <p:nvPr/>
        </p:nvSpPr>
        <p:spPr>
          <a:xfrm>
            <a:off x="8305920" y="4782240"/>
            <a:ext cx="86868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Rows</a:t>
            </a:r>
            <a:endParaRPr b="0" lang="en-IN" sz="2000" spc="-1" strike="noStrike">
              <a:latin typeface="Arial"/>
            </a:endParaRPr>
          </a:p>
        </p:txBody>
      </p:sp>
      <p:sp>
        <p:nvSpPr>
          <p:cNvPr id="264" name="CustomShape 13"/>
          <p:cNvSpPr/>
          <p:nvPr/>
        </p:nvSpPr>
        <p:spPr>
          <a:xfrm>
            <a:off x="8112960" y="4982040"/>
            <a:ext cx="26856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5" name="CustomShape 14"/>
          <p:cNvSpPr/>
          <p:nvPr/>
        </p:nvSpPr>
        <p:spPr>
          <a:xfrm flipH="1">
            <a:off x="7574760" y="4463280"/>
            <a:ext cx="48384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6" name="CustomShape 15"/>
          <p:cNvSpPr/>
          <p:nvPr/>
        </p:nvSpPr>
        <p:spPr>
          <a:xfrm flipH="1">
            <a:off x="7574760" y="5639400"/>
            <a:ext cx="48384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7" name="CustomShape 16"/>
          <p:cNvSpPr/>
          <p:nvPr/>
        </p:nvSpPr>
        <p:spPr>
          <a:xfrm flipH="1">
            <a:off x="7574760" y="4877280"/>
            <a:ext cx="48384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8" name="CustomShape 17"/>
          <p:cNvSpPr/>
          <p:nvPr/>
        </p:nvSpPr>
        <p:spPr>
          <a:xfrm flipH="1">
            <a:off x="7574760" y="5257800"/>
            <a:ext cx="48384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69" name="CustomShape 18"/>
          <p:cNvSpPr/>
          <p:nvPr/>
        </p:nvSpPr>
        <p:spPr>
          <a:xfrm>
            <a:off x="41760" y="2819520"/>
            <a:ext cx="19872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Arial"/>
              </a:rPr>
              <a:t>In Relation: EMP</a:t>
            </a:r>
            <a:endParaRPr b="0" lang="en-IN" sz="1800" spc="-1" strike="noStrike">
              <a:latin typeface="Arial"/>
            </a:endParaRPr>
          </a:p>
        </p:txBody>
      </p:sp>
      <p:sp>
        <p:nvSpPr>
          <p:cNvPr id="270" name="CustomShape 19"/>
          <p:cNvSpPr/>
          <p:nvPr/>
        </p:nvSpPr>
        <p:spPr>
          <a:xfrm>
            <a:off x="87120" y="3505320"/>
            <a:ext cx="826920" cy="2514240"/>
          </a:xfrm>
          <a:prstGeom prst="leftBrace">
            <a:avLst>
              <a:gd name="adj1" fmla="val 8333"/>
              <a:gd name="adj2" fmla="val 47355"/>
            </a:avLst>
          </a:prstGeom>
          <a:noFill/>
          <a:ln w="38160">
            <a:solidFill>
              <a:srgbClr val="ff0000"/>
            </a:solidFill>
            <a:round/>
          </a:ln>
        </p:spPr>
        <p:style>
          <a:lnRef idx="1">
            <a:schemeClr val="accent1"/>
          </a:lnRef>
          <a:fillRef idx="0">
            <a:schemeClr val="accent1"/>
          </a:fillRef>
          <a:effectRef idx="0">
            <a:schemeClr val="accent1"/>
          </a:effectRef>
          <a:fontRef idx="minor"/>
        </p:style>
      </p:sp>
      <p:sp>
        <p:nvSpPr>
          <p:cNvPr id="271" name="Line 20"/>
          <p:cNvSpPr/>
          <p:nvPr/>
        </p:nvSpPr>
        <p:spPr>
          <a:xfrm flipV="1">
            <a:off x="86760" y="3422880"/>
            <a:ext cx="360" cy="1272960"/>
          </a:xfrm>
          <a:prstGeom prst="line">
            <a:avLst/>
          </a:prstGeom>
          <a:ln w="19080">
            <a:round/>
          </a:ln>
        </p:spPr>
        <p:style>
          <a:lnRef idx="1">
            <a:schemeClr val="accent1"/>
          </a:lnRef>
          <a:fillRef idx="0">
            <a:schemeClr val="accent1"/>
          </a:fillRef>
          <a:effectRef idx="0">
            <a:schemeClr val="accent1"/>
          </a:effectRef>
          <a:fontRef idx="minor"/>
        </p:style>
      </p:sp>
      <p:sp>
        <p:nvSpPr>
          <p:cNvPr id="272" name="Line 21"/>
          <p:cNvSpPr/>
          <p:nvPr/>
        </p:nvSpPr>
        <p:spPr>
          <a:xfrm flipH="1">
            <a:off x="75960" y="3429000"/>
            <a:ext cx="1600200" cy="360"/>
          </a:xfrm>
          <a:prstGeom prst="line">
            <a:avLst/>
          </a:prstGeom>
          <a:ln w="19080">
            <a:round/>
          </a:ln>
        </p:spPr>
        <p:style>
          <a:lnRef idx="1">
            <a:schemeClr val="accent1"/>
          </a:lnRef>
          <a:fillRef idx="0">
            <a:schemeClr val="accent1"/>
          </a:fillRef>
          <a:effectRef idx="0">
            <a:schemeClr val="accent1"/>
          </a:effectRef>
          <a:fontRef idx="minor"/>
        </p:style>
      </p:sp>
      <p:sp>
        <p:nvSpPr>
          <p:cNvPr id="273" name="CustomShape 22"/>
          <p:cNvSpPr/>
          <p:nvPr/>
        </p:nvSpPr>
        <p:spPr>
          <a:xfrm flipV="1">
            <a:off x="1676520" y="3158280"/>
            <a:ext cx="360" cy="27972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74" name="CustomShape 23"/>
          <p:cNvSpPr/>
          <p:nvPr/>
        </p:nvSpPr>
        <p:spPr>
          <a:xfrm>
            <a:off x="8048880" y="4461480"/>
            <a:ext cx="10080" cy="1710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
        <p:nvSpPr>
          <p:cNvPr id="275" name="CustomShape 24"/>
          <p:cNvSpPr/>
          <p:nvPr/>
        </p:nvSpPr>
        <p:spPr>
          <a:xfrm>
            <a:off x="974520" y="3666600"/>
            <a:ext cx="7314840" cy="360"/>
          </a:xfrm>
          <a:custGeom>
            <a:avLst/>
            <a:gdLst/>
            <a:ahLst/>
            <a:rect l="l" t="t" r="r" b="b"/>
            <a:pathLst>
              <a:path w="21600" h="21600">
                <a:moveTo>
                  <a:pt x="0" y="0"/>
                </a:moveTo>
                <a:lnTo>
                  <a:pt x="21600" y="21600"/>
                </a:lnTo>
              </a:path>
            </a:pathLst>
          </a:custGeom>
          <a:noFill/>
          <a:ln w="19080">
            <a:round/>
            <a:tailEnd len="med" type="triangle" w="med"/>
          </a:ln>
        </p:spPr>
        <p:style>
          <a:lnRef idx="1">
            <a:schemeClr val="accent1"/>
          </a:lnRef>
          <a:fillRef idx="0">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74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Multiple-table DELETE</a:t>
            </a:r>
            <a:endParaRPr b="0" lang="en-IN" sz="3200" spc="-1" strike="noStrike">
              <a:latin typeface="Arial"/>
            </a:endParaRPr>
          </a:p>
        </p:txBody>
      </p:sp>
      <p:sp>
        <p:nvSpPr>
          <p:cNvPr id="1741"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specify multiple tables in a DELETE statement to delete rows from one or more tables depending on the condition in the WHERE clause.</a:t>
            </a:r>
            <a:endParaRPr b="0" lang="en-IN" sz="1800" spc="-1" strike="noStrike">
              <a:latin typeface="Arial"/>
            </a:endParaRPr>
          </a:p>
        </p:txBody>
      </p:sp>
      <p:sp>
        <p:nvSpPr>
          <p:cNvPr id="1742" name="CustomShape 3"/>
          <p:cNvSpPr/>
          <p:nvPr/>
        </p:nvSpPr>
        <p:spPr>
          <a:xfrm>
            <a:off x="155520" y="1591560"/>
            <a:ext cx="8838720" cy="10051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DELETE FROM tbl_name [, tbl_name] ...</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USING &lt;table_references&gt;</a:t>
            </a:r>
            <a:endParaRPr b="0" lang="en-IN" sz="2000" spc="-1" strike="noStrike">
              <a:latin typeface="Arial"/>
            </a:endParaRPr>
          </a:p>
          <a:p>
            <a:pPr>
              <a:lnSpc>
                <a:spcPct val="100000"/>
              </a:lnSpc>
            </a:pPr>
            <a:r>
              <a:rPr b="0" lang="en-IN" sz="2000" spc="-1" strike="noStrike">
                <a:solidFill>
                  <a:srgbClr val="0077aa"/>
                </a:solidFill>
                <a:latin typeface="Courier New"/>
              </a:rPr>
              <a:t>    </a:t>
            </a:r>
            <a:r>
              <a:rPr b="0" lang="en-IN" sz="2000" spc="-1" strike="noStrike">
                <a:solidFill>
                  <a:srgbClr val="0077aa"/>
                </a:solidFill>
                <a:latin typeface="Courier New"/>
              </a:rPr>
              <a:t>[WHERE where_condition]</a:t>
            </a:r>
            <a:endParaRPr b="0" lang="en-IN" sz="2000" spc="-1" strike="noStrike">
              <a:latin typeface="Arial"/>
            </a:endParaRPr>
          </a:p>
        </p:txBody>
      </p:sp>
      <p:sp>
        <p:nvSpPr>
          <p:cNvPr id="1743" name="CustomShape 4"/>
          <p:cNvSpPr/>
          <p:nvPr/>
        </p:nvSpPr>
        <p:spPr>
          <a:xfrm>
            <a:off x="76320" y="3200400"/>
            <a:ext cx="8991360" cy="8204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Arial"/>
                <a:ea typeface="Times New Roman"/>
              </a:rPr>
              <a:t>A, B </a:t>
            </a:r>
            <a:r>
              <a:rPr b="0" lang="en-IN" sz="1600" spc="-1" strike="noStrike">
                <a:solidFill>
                  <a:srgbClr val="dd4a68"/>
                </a:solidFill>
                <a:latin typeface="Arial"/>
                <a:ea typeface="Times New Roman"/>
              </a:rPr>
              <a:t>USING</a:t>
            </a:r>
            <a:r>
              <a:rPr b="0" lang="en-IN" sz="1600" spc="-1" strike="noStrike">
                <a:solidFill>
                  <a:srgbClr val="000000"/>
                </a:solidFill>
                <a:latin typeface="Arial"/>
                <a:ea typeface="Times New Roman"/>
              </a:rPr>
              <a:t> A </a:t>
            </a:r>
            <a:r>
              <a:rPr b="0" lang="en-IN" sz="1600" spc="-1" strike="noStrike">
                <a:solidFill>
                  <a:srgbClr val="dd4a68"/>
                </a:solidFill>
                <a:latin typeface="Arial"/>
                <a:ea typeface="Times New Roman"/>
              </a:rPr>
              <a:t>INNER JOIN </a:t>
            </a:r>
            <a:r>
              <a:rPr b="0" lang="en-IN" sz="1600" spc="-1" strike="noStrike">
                <a:solidFill>
                  <a:srgbClr val="000000"/>
                </a:solidFill>
                <a:latin typeface="Arial"/>
                <a:ea typeface="Times New Roman"/>
              </a:rPr>
              <a:t>B </a:t>
            </a:r>
            <a:r>
              <a:rPr b="0" lang="en-IN" sz="1600" spc="-1" strike="noStrike">
                <a:solidFill>
                  <a:srgbClr val="dd4a68"/>
                </a:solidFill>
                <a:latin typeface="Arial"/>
                <a:ea typeface="Times New Roman"/>
              </a:rPr>
              <a:t>ON c2=c4</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DELETE FROM </a:t>
            </a:r>
            <a:r>
              <a:rPr b="0" lang="en-IN" sz="1600" spc="-1" strike="noStrike">
                <a:solidFill>
                  <a:srgbClr val="000000"/>
                </a:solidFill>
                <a:latin typeface="Arial"/>
                <a:ea typeface="Times New Roman"/>
              </a:rPr>
              <a:t>A, B </a:t>
            </a:r>
            <a:r>
              <a:rPr b="0" lang="en-IN" sz="1600" spc="-1" strike="noStrike">
                <a:solidFill>
                  <a:srgbClr val="dd4a68"/>
                </a:solidFill>
                <a:latin typeface="Arial"/>
                <a:ea typeface="Times New Roman"/>
              </a:rPr>
              <a:t>USING</a:t>
            </a:r>
            <a:r>
              <a:rPr b="0" lang="en-IN" sz="1600" spc="-1" strike="noStrike">
                <a:solidFill>
                  <a:srgbClr val="000000"/>
                </a:solidFill>
                <a:latin typeface="Arial"/>
                <a:ea typeface="Times New Roman"/>
              </a:rPr>
              <a:t> A </a:t>
            </a:r>
            <a:r>
              <a:rPr b="0" lang="en-IN" sz="1600" spc="-1" strike="noStrike">
                <a:solidFill>
                  <a:srgbClr val="dd4a68"/>
                </a:solidFill>
                <a:latin typeface="Arial"/>
                <a:ea typeface="Times New Roman"/>
              </a:rPr>
              <a:t>INNER JOIN </a:t>
            </a:r>
            <a:r>
              <a:rPr b="0" lang="en-IN" sz="1600" spc="-1" strike="noStrike">
                <a:solidFill>
                  <a:srgbClr val="000000"/>
                </a:solidFill>
                <a:latin typeface="Arial"/>
                <a:ea typeface="Times New Roman"/>
              </a:rPr>
              <a:t>B </a:t>
            </a:r>
            <a:r>
              <a:rPr b="0" lang="en-IN" sz="1600" spc="-1" strike="noStrike">
                <a:solidFill>
                  <a:srgbClr val="dd4a68"/>
                </a:solidFill>
                <a:latin typeface="Arial"/>
                <a:ea typeface="Times New Roman"/>
              </a:rPr>
              <a:t>ON c2=c4 WHERE c2&lt;=2</a:t>
            </a:r>
            <a:r>
              <a:rPr b="0" lang="en-IN" sz="1600" spc="-1" strike="noStrike">
                <a:solidFill>
                  <a:srgbClr val="000000"/>
                </a:solidFill>
                <a:latin typeface="Arial"/>
                <a:ea typeface="Times New Roman"/>
              </a:rPr>
              <a:t>;</a:t>
            </a:r>
            <a:endParaRPr b="0" lang="en-IN" sz="1600" spc="-1" strike="noStrike">
              <a:latin typeface="Arial"/>
            </a:endParaRPr>
          </a:p>
        </p:txBody>
      </p:sp>
      <p:sp>
        <p:nvSpPr>
          <p:cNvPr id="1744" name="CustomShape 5"/>
          <p:cNvSpPr/>
          <p:nvPr/>
        </p:nvSpPr>
        <p:spPr>
          <a:xfrm>
            <a:off x="76320" y="2724120"/>
            <a:ext cx="8991360" cy="395280"/>
          </a:xfrm>
          <a:prstGeom prst="rect">
            <a:avLst/>
          </a:prstGeom>
          <a:solidFill>
            <a:srgbClr val="d9dd2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You cannot use ORDER BY or LIMIT in a multiple-table DELETE.</a:t>
            </a:r>
            <a:endParaRPr b="0" lang="en-IN" sz="2000" spc="-1" strike="noStrike">
              <a:latin typeface="Arial"/>
            </a:endParaRPr>
          </a:p>
        </p:txBody>
      </p:sp>
    </p:spTree>
  </p:cSld>
</p:sld>
</file>

<file path=ppt/slides/slide3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i="1" lang="en-IN" sz="4800" spc="-1" strike="noStrike">
                <a:solidFill>
                  <a:srgbClr val="dc525c"/>
                </a:solidFill>
                <a:latin typeface="Segoe UI Light"/>
              </a:rPr>
              <a:t>datatypes</a:t>
            </a:r>
            <a:endParaRPr b="0" lang="en-IN" sz="4800" spc="-1" strike="noStrike">
              <a:latin typeface="Arial"/>
            </a:endParaRPr>
          </a:p>
        </p:txBody>
      </p:sp>
      <p:graphicFrame>
        <p:nvGraphicFramePr>
          <p:cNvPr id="1746" name="Table 2"/>
          <p:cNvGraphicFramePr/>
          <p:nvPr/>
        </p:nvGraphicFramePr>
        <p:xfrm>
          <a:off x="111960" y="3276720"/>
          <a:ext cx="8905680" cy="370440"/>
        </p:xfrm>
        <a:graphic>
          <a:graphicData uri="http://schemas.openxmlformats.org/drawingml/2006/table">
            <a:tbl>
              <a:tblPr/>
              <a:tblGrid>
                <a:gridCol w="2592720"/>
                <a:gridCol w="451080"/>
                <a:gridCol w="451080"/>
                <a:gridCol w="451080"/>
                <a:gridCol w="451080"/>
                <a:gridCol w="451080"/>
                <a:gridCol w="451080"/>
                <a:gridCol w="451080"/>
                <a:gridCol w="451080"/>
                <a:gridCol w="451080"/>
                <a:gridCol w="451080"/>
                <a:gridCol w="1802160"/>
              </a:tblGrid>
              <a:tr h="622440">
                <a:tc>
                  <a:txBody>
                    <a:bodyPr/>
                    <a:p>
                      <a:pPr>
                        <a:lnSpc>
                          <a:spcPct val="100000"/>
                        </a:lnSpc>
                      </a:pPr>
                      <a:r>
                        <a:rPr b="0" lang="en-IN" sz="1800" spc="-1" strike="noStrike">
                          <a:solidFill>
                            <a:srgbClr val="000000"/>
                          </a:solidFill>
                          <a:latin typeface="Gill Sans MT"/>
                        </a:rPr>
                        <a:t>ENAME CHAR (10)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latin typeface="Gill Sans MT"/>
                        </a:rPr>
                        <a:t>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A</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LENGTH -&gt; 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22440">
                <a:tc>
                  <a:txBody>
                    <a:bodyPr/>
                    <a:p>
                      <a:pPr>
                        <a:lnSpc>
                          <a:spcPct val="100000"/>
                        </a:lnSpc>
                      </a:pPr>
                      <a:r>
                        <a:rPr b="0" lang="en-IN" sz="1800" spc="-1" strike="noStrike">
                          <a:solidFill>
                            <a:srgbClr val="000000"/>
                          </a:solidFill>
                          <a:latin typeface="Gill Sans MT"/>
                        </a:rPr>
                        <a:t>ENAME VARCHAR(10)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latin typeface="Gill Sans MT"/>
                        </a:rPr>
                        <a:t>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A</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LENGTH -&gt; 6</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747" name="CustomShape 3"/>
          <p:cNvSpPr/>
          <p:nvPr/>
        </p:nvSpPr>
        <p:spPr>
          <a:xfrm>
            <a:off x="152280" y="152280"/>
            <a:ext cx="731484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89a4"/>
                </a:solidFill>
                <a:latin typeface="arial"/>
              </a:rPr>
              <a:t>The </a:t>
            </a:r>
            <a:r>
              <a:rPr b="1" lang="en-IN" sz="2000" spc="-1" strike="noStrike">
                <a:solidFill>
                  <a:srgbClr val="0089a4"/>
                </a:solidFill>
                <a:latin typeface="arial"/>
              </a:rPr>
              <a:t>char</a:t>
            </a:r>
            <a:r>
              <a:rPr b="0" lang="en-IN" sz="2000" spc="-1" strike="noStrike">
                <a:solidFill>
                  <a:srgbClr val="0089a4"/>
                </a:solidFill>
                <a:latin typeface="arial"/>
              </a:rPr>
              <a:t> is a fixed-length character data type, </a:t>
            </a:r>
            <a:endParaRPr b="0" lang="en-IN" sz="2000" spc="-1" strike="noStrike">
              <a:latin typeface="Arial"/>
            </a:endParaRPr>
          </a:p>
          <a:p>
            <a:pPr>
              <a:lnSpc>
                <a:spcPct val="100000"/>
              </a:lnSpc>
            </a:pPr>
            <a:r>
              <a:rPr b="0" lang="en-IN" sz="2000" spc="-1" strike="noStrike">
                <a:solidFill>
                  <a:srgbClr val="0089a4"/>
                </a:solidFill>
                <a:latin typeface="arial"/>
              </a:rPr>
              <a:t>The </a:t>
            </a:r>
            <a:r>
              <a:rPr b="1" lang="en-IN" sz="2000" spc="-1" strike="noStrike">
                <a:solidFill>
                  <a:srgbClr val="0089a4"/>
                </a:solidFill>
                <a:latin typeface="arial"/>
              </a:rPr>
              <a:t>varchar</a:t>
            </a:r>
            <a:r>
              <a:rPr b="0" lang="en-IN" sz="2000" spc="-1" strike="noStrike">
                <a:solidFill>
                  <a:srgbClr val="0089a4"/>
                </a:solidFill>
                <a:latin typeface="arial"/>
              </a:rPr>
              <a:t> is a variable-length character data type.</a:t>
            </a:r>
            <a:endParaRPr b="0" lang="en-IN" sz="2000" spc="-1" strike="noStrike">
              <a:latin typeface="Arial"/>
            </a:endParaRPr>
          </a:p>
        </p:txBody>
      </p:sp>
      <p:graphicFrame>
        <p:nvGraphicFramePr>
          <p:cNvPr id="1748" name="Table 4"/>
          <p:cNvGraphicFramePr/>
          <p:nvPr/>
        </p:nvGraphicFramePr>
        <p:xfrm>
          <a:off x="123480" y="5283360"/>
          <a:ext cx="8905680" cy="370440"/>
        </p:xfrm>
        <a:graphic>
          <a:graphicData uri="http://schemas.openxmlformats.org/drawingml/2006/table">
            <a:tbl>
              <a:tblPr/>
              <a:tblGrid>
                <a:gridCol w="2592720"/>
                <a:gridCol w="451080"/>
                <a:gridCol w="451080"/>
                <a:gridCol w="451080"/>
                <a:gridCol w="451080"/>
                <a:gridCol w="451080"/>
                <a:gridCol w="451080"/>
                <a:gridCol w="451080"/>
                <a:gridCol w="451080"/>
                <a:gridCol w="451080"/>
                <a:gridCol w="451080"/>
                <a:gridCol w="1802160"/>
              </a:tblGrid>
              <a:tr h="366120">
                <a:tc>
                  <a:txBody>
                    <a:bodyPr/>
                    <a:p>
                      <a:pPr>
                        <a:lnSpc>
                          <a:spcPct val="100000"/>
                        </a:lnSpc>
                      </a:pPr>
                      <a:r>
                        <a:rPr b="0" lang="en-IN" sz="1800" spc="-1" strike="noStrike">
                          <a:solidFill>
                            <a:srgbClr val="000000"/>
                          </a:solidFill>
                          <a:latin typeface="Gill Sans MT"/>
                        </a:rPr>
                        <a:t>ENAME CHAR (10)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latin typeface="Gill Sans MT"/>
                        </a:rPr>
                        <a:t>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A</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LENGTH -&gt; 6</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440">
                <a:tc>
                  <a:txBody>
                    <a:bodyPr/>
                    <a:p>
                      <a:pPr>
                        <a:lnSpc>
                          <a:spcPct val="100000"/>
                        </a:lnSpc>
                      </a:pPr>
                      <a:r>
                        <a:rPr b="0" lang="en-IN" sz="1800" spc="-1" strike="noStrike">
                          <a:solidFill>
                            <a:srgbClr val="000000"/>
                          </a:solidFill>
                          <a:latin typeface="Gill Sans MT"/>
                        </a:rPr>
                        <a:t>ENAME VARCHAR(10)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0" lang="en-IN" sz="1800" spc="-1" strike="noStrike">
                          <a:solidFill>
                            <a:srgbClr val="000000"/>
                          </a:solidFill>
                          <a:latin typeface="Gill Sans MT"/>
                        </a:rPr>
                        <a:t>S</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A</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E</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xBody>
                    <a:bodyPr/>
                    <a:p>
                      <a:pPr algn="ctr">
                        <a:lnSpc>
                          <a:spcPct val="100000"/>
                        </a:lnSpc>
                      </a:pPr>
                      <a:r>
                        <a:rPr b="0" lang="en-IN" sz="1800" spc="-1" strike="noStrike">
                          <a:solidFill>
                            <a:srgbClr val="000000"/>
                          </a:solidFill>
                          <a:latin typeface="Gill Sans MT"/>
                        </a:rPr>
                        <a:t>L</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1e6e3"/>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LENGTH -&gt; 6</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749" name="CustomShape 5"/>
          <p:cNvSpPr/>
          <p:nvPr/>
        </p:nvSpPr>
        <p:spPr>
          <a:xfrm>
            <a:off x="77400" y="4800600"/>
            <a:ext cx="1369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dc525c"/>
                </a:solidFill>
                <a:latin typeface="Segoe UI Light"/>
              </a:rPr>
              <a:t>In MySQL</a:t>
            </a:r>
            <a:endParaRPr b="0" lang="en-IN" sz="2000" spc="-1" strike="noStrike">
              <a:latin typeface="Arial"/>
            </a:endParaRPr>
          </a:p>
        </p:txBody>
      </p:sp>
      <p:sp>
        <p:nvSpPr>
          <p:cNvPr id="1750" name="CustomShape 6"/>
          <p:cNvSpPr/>
          <p:nvPr/>
        </p:nvSpPr>
        <p:spPr>
          <a:xfrm>
            <a:off x="1786320" y="4154400"/>
            <a:ext cx="7238520" cy="639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arial"/>
              </a:rPr>
              <a:t>When CHAR values are retrieved, the trailing spaces are removed (unless the </a:t>
            </a:r>
            <a:r>
              <a:rPr b="1" i="1" lang="en-IN" sz="1800" spc="-1" strike="noStrike">
                <a:solidFill>
                  <a:srgbClr val="006c86"/>
                </a:solidFill>
                <a:latin typeface="arial"/>
              </a:rPr>
              <a:t>PAD_CHAR_TO_FULL_LENGTH</a:t>
            </a:r>
            <a:r>
              <a:rPr b="0" lang="en-IN" sz="1800" spc="-1" strike="noStrike">
                <a:solidFill>
                  <a:srgbClr val="006c86"/>
                </a:solidFill>
                <a:latin typeface="arial"/>
              </a:rPr>
              <a:t> SQL mode is enabled)</a:t>
            </a:r>
            <a:endParaRPr b="0" lang="en-IN" sz="1800" spc="-1" strike="noStrike">
              <a:latin typeface="Arial"/>
            </a:endParaRPr>
          </a:p>
        </p:txBody>
      </p:sp>
      <p:sp>
        <p:nvSpPr>
          <p:cNvPr id="1751" name="CustomShape 7"/>
          <p:cNvSpPr/>
          <p:nvPr/>
        </p:nvSpPr>
        <p:spPr>
          <a:xfrm>
            <a:off x="142920" y="1353960"/>
            <a:ext cx="87152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0c0"/>
                </a:solidFill>
                <a:latin typeface="Gill Sans MT"/>
              </a:rPr>
              <a:t>As of MySQL 8.0.13, PAD_CHAR_TO_FULL_LENGTH is deprecated. It will be removed in a future version of MySQL.</a:t>
            </a:r>
            <a:endParaRPr b="0" lang="en-IN" sz="1800" spc="-1" strike="noStrike">
              <a:latin typeface="Arial"/>
            </a:endParaRPr>
          </a:p>
        </p:txBody>
      </p:sp>
    </p:spTree>
  </p:cSld>
</p:sld>
</file>

<file path=ppt/slides/slide3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STRING</a:t>
            </a:r>
            <a:endParaRPr b="0" lang="en-IN" sz="3200" spc="-1" strike="noStrike">
              <a:latin typeface="Arial"/>
            </a:endParaRPr>
          </a:p>
        </p:txBody>
      </p:sp>
      <p:sp>
        <p:nvSpPr>
          <p:cNvPr id="1753" name="CustomShape 2"/>
          <p:cNvSpPr/>
          <p:nvPr/>
        </p:nvSpPr>
        <p:spPr>
          <a:xfrm>
            <a:off x="76320" y="649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supports a number of SQL data types in several categories: numeric types, date and time types, string.</a:t>
            </a:r>
            <a:endParaRPr b="0" lang="en-IN" sz="1800" spc="-1" strike="noStrike">
              <a:latin typeface="Arial"/>
            </a:endParaRPr>
          </a:p>
        </p:txBody>
      </p:sp>
      <p:graphicFrame>
        <p:nvGraphicFramePr>
          <p:cNvPr id="1754" name="Table 3"/>
          <p:cNvGraphicFramePr/>
          <p:nvPr/>
        </p:nvGraphicFramePr>
        <p:xfrm>
          <a:off x="152280" y="1310760"/>
          <a:ext cx="8838720" cy="3337200"/>
        </p:xfrm>
        <a:graphic>
          <a:graphicData uri="http://schemas.openxmlformats.org/drawingml/2006/table">
            <a:tbl>
              <a:tblPr/>
              <a:tblGrid>
                <a:gridCol w="2895480"/>
                <a:gridCol w="2286000"/>
                <a:gridCol w="3657600"/>
              </a:tblGrid>
              <a:tr h="370800">
                <a:tc>
                  <a:txBody>
                    <a:bodyPr/>
                    <a:p>
                      <a:pPr>
                        <a:lnSpc>
                          <a:spcPct val="100000"/>
                        </a:lnSpc>
                      </a:pPr>
                      <a:r>
                        <a:rPr b="1" lang="en-IN" sz="1800" spc="-1" strike="noStrike">
                          <a:solidFill>
                            <a:srgbClr val="b7f7e2"/>
                          </a:solidFill>
                          <a:latin typeface="Arial"/>
                        </a:rPr>
                        <a:t>Datatypes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Size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p>
                      <a:pPr>
                        <a:lnSpc>
                          <a:spcPct val="100000"/>
                        </a:lnSpc>
                      </a:pPr>
                      <a:r>
                        <a:rPr b="0" lang="en-IN" sz="1600" spc="-1" strike="noStrike">
                          <a:solidFill>
                            <a:srgbClr val="000000"/>
                          </a:solidFill>
                          <a:latin typeface="Arial"/>
                        </a:rPr>
                        <a:t>CHAR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0-255</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VARCHAR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0-65535</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TINYTEXT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(2</a:t>
                      </a:r>
                      <a:r>
                        <a:rPr b="1" lang="en-IN" sz="1600" spc="-1" strike="noStrike" baseline="30000">
                          <a:solidFill>
                            <a:srgbClr val="000000"/>
                          </a:solidFill>
                          <a:latin typeface="Arial"/>
                        </a:rPr>
                        <a:t>8</a:t>
                      </a:r>
                      <a:r>
                        <a:rPr b="0" lang="en-IN" sz="1600" spc="-1" strike="noStrike">
                          <a:solidFill>
                            <a:srgbClr val="000000"/>
                          </a:solidFill>
                          <a:latin typeface="Arial"/>
                        </a:rPr>
                        <a:t> − 1)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TEXT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(2</a:t>
                      </a:r>
                      <a:r>
                        <a:rPr b="1" lang="en-IN" sz="1600" spc="-1" strike="noStrike" baseline="30000">
                          <a:solidFill>
                            <a:srgbClr val="000000"/>
                          </a:solidFill>
                          <a:latin typeface="Arial"/>
                        </a:rPr>
                        <a:t>16</a:t>
                      </a:r>
                      <a:r>
                        <a:rPr b="0" lang="en-IN" sz="1600" spc="-1" strike="noStrike">
                          <a:solidFill>
                            <a:srgbClr val="000000"/>
                          </a:solidFill>
                          <a:latin typeface="Arial"/>
                        </a:rPr>
                        <a:t> -1)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MEDIUMTEXT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(2</a:t>
                      </a:r>
                      <a:r>
                        <a:rPr b="1" lang="en-IN" sz="1600" spc="-1" strike="noStrike" baseline="30000">
                          <a:solidFill>
                            <a:srgbClr val="000000"/>
                          </a:solidFill>
                          <a:latin typeface="Arial"/>
                        </a:rPr>
                        <a:t>24</a:t>
                      </a:r>
                      <a:r>
                        <a:rPr b="0" lang="en-IN" sz="1600" spc="-1" strike="noStrike">
                          <a:solidFill>
                            <a:srgbClr val="000000"/>
                          </a:solidFill>
                          <a:latin typeface="Arial"/>
                        </a:rPr>
                        <a:t> -1)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LONGTEXT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(2</a:t>
                      </a:r>
                      <a:r>
                        <a:rPr b="1" lang="en-IN" sz="1600" spc="-1" strike="noStrike" baseline="30000">
                          <a:solidFill>
                            <a:srgbClr val="000000"/>
                          </a:solidFill>
                          <a:latin typeface="Arial"/>
                        </a:rPr>
                        <a:t>32</a:t>
                      </a:r>
                      <a:r>
                        <a:rPr b="0" lang="en-IN" sz="1600" spc="-1" strike="noStrike">
                          <a:solidFill>
                            <a:srgbClr val="000000"/>
                          </a:solidFill>
                          <a:latin typeface="Arial"/>
                        </a:rPr>
                        <a:t> -1)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ENUM('value1', 'value2',...)</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65,535 members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0" lang="en-IN" sz="1600" spc="-1" strike="noStrike">
                          <a:solidFill>
                            <a:srgbClr val="000000"/>
                          </a:solidFill>
                          <a:latin typeface="Arial"/>
                        </a:rPr>
                        <a:t>SET('value1', 'value2',...)</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64 members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755" name="CustomShape 4"/>
          <p:cNvSpPr/>
          <p:nvPr/>
        </p:nvSpPr>
        <p:spPr>
          <a:xfrm>
            <a:off x="76320" y="4695840"/>
            <a:ext cx="8991360" cy="91332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89a4"/>
                </a:solidFill>
                <a:latin typeface="Arial"/>
              </a:rPr>
              <a:t>By default, trailing spaces are trimmed from CHAR column values on retrieval. If </a:t>
            </a:r>
            <a:r>
              <a:rPr b="1" i="1" lang="en-IN" sz="1800" spc="-1" strike="noStrike">
                <a:solidFill>
                  <a:srgbClr val="0089a4"/>
                </a:solidFill>
                <a:latin typeface="Arial"/>
              </a:rPr>
              <a:t>PAD_CHAR_TO_FULL_LENGTH</a:t>
            </a:r>
            <a:r>
              <a:rPr b="0" lang="en-IN" sz="1800" spc="-1" strike="noStrike">
                <a:solidFill>
                  <a:srgbClr val="0089a4"/>
                </a:solidFill>
                <a:latin typeface="Arial"/>
              </a:rPr>
              <a:t> is enabled, trimming does not occur and retrieved CHAR values are padded to their full length.</a:t>
            </a:r>
            <a:endParaRPr b="0" lang="en-IN" sz="1800" spc="-1" strike="noStrike">
              <a:latin typeface="Arial"/>
            </a:endParaRPr>
          </a:p>
        </p:txBody>
      </p:sp>
      <p:sp>
        <p:nvSpPr>
          <p:cNvPr id="1756" name="CustomShape 5"/>
          <p:cNvSpPr/>
          <p:nvPr/>
        </p:nvSpPr>
        <p:spPr>
          <a:xfrm>
            <a:off x="76320" y="5681160"/>
            <a:ext cx="8991360" cy="91260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marL="285840" indent="-285480">
              <a:lnSpc>
                <a:spcPct val="150000"/>
              </a:lnSpc>
              <a:buClr>
                <a:srgbClr val="0070c0"/>
              </a:buClr>
              <a:buFont typeface="Arial"/>
              <a:buChar char="•"/>
            </a:pPr>
            <a:r>
              <a:rPr b="0" i="1" lang="en-IN" sz="1800" spc="-1" strike="noStrike">
                <a:solidFill>
                  <a:srgbClr val="0070c0"/>
                </a:solidFill>
                <a:latin typeface="Arial"/>
              </a:rPr>
              <a:t>SET sql_mode = '';</a:t>
            </a:r>
            <a:endParaRPr b="0" lang="en-IN" sz="1800" spc="-1" strike="noStrike">
              <a:latin typeface="Arial"/>
            </a:endParaRPr>
          </a:p>
          <a:p>
            <a:pPr marL="285840" indent="-285480">
              <a:lnSpc>
                <a:spcPct val="150000"/>
              </a:lnSpc>
              <a:buClr>
                <a:srgbClr val="0070c0"/>
              </a:buClr>
              <a:buFont typeface="Arial"/>
              <a:buChar char="•"/>
            </a:pPr>
            <a:r>
              <a:rPr b="0" i="1" lang="en-IN" sz="1800" spc="-1" strike="noStrike">
                <a:solidFill>
                  <a:srgbClr val="0070c0"/>
                </a:solidFill>
                <a:latin typeface="Arial"/>
              </a:rPr>
              <a:t>SET sql_mode = 'PAD_CHAR_TO_FULL_LENGTH';</a:t>
            </a:r>
            <a:endParaRPr b="0" lang="en-IN" sz="1800" spc="-1" strike="noStrike">
              <a:latin typeface="Arial"/>
            </a:endParaRPr>
          </a:p>
        </p:txBody>
      </p:sp>
    </p:spTree>
  </p:cSld>
</p:sld>
</file>

<file path=ppt/slides/slide3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ENUM</a:t>
            </a:r>
            <a:endParaRPr b="0" lang="en-IN" sz="3200" spc="-1" strike="noStrike">
              <a:latin typeface="Arial"/>
            </a:endParaRPr>
          </a:p>
        </p:txBody>
      </p:sp>
      <p:sp>
        <p:nvSpPr>
          <p:cNvPr id="1758" name="CustomShape 2"/>
          <p:cNvSpPr/>
          <p:nvPr/>
        </p:nvSpPr>
        <p:spPr>
          <a:xfrm>
            <a:off x="228600" y="838080"/>
            <a:ext cx="8686440" cy="146196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ENUM values are sorted based on their index numbers, which depend on the order in which the enumeration members were listed in the column specification.</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ffc000"/>
              </a:buClr>
              <a:buFont typeface="Arial"/>
              <a:buChar char="•"/>
            </a:pPr>
            <a:r>
              <a:rPr b="0" lang="en-IN" sz="1800" spc="-1" strike="noStrike">
                <a:solidFill>
                  <a:srgbClr val="ffc000"/>
                </a:solidFill>
                <a:latin typeface="Arial"/>
              </a:rPr>
              <a:t>Default value, NULL if the column can be NULL, first enumeration value if NOT NULL</a:t>
            </a:r>
            <a:endParaRPr b="0" lang="en-IN" sz="1800" spc="-1" strike="noStrike">
              <a:latin typeface="Arial"/>
            </a:endParaRPr>
          </a:p>
        </p:txBody>
      </p:sp>
      <p:sp>
        <p:nvSpPr>
          <p:cNvPr id="1759" name="CustomShape 3"/>
          <p:cNvSpPr/>
          <p:nvPr/>
        </p:nvSpPr>
        <p:spPr>
          <a:xfrm>
            <a:off x="228600" y="2415960"/>
            <a:ext cx="8686440" cy="2284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Arial"/>
                <a:ea typeface="Times New Roman"/>
              </a:rPr>
              <a:t>CREATE</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TABLE</a:t>
            </a:r>
            <a:r>
              <a:rPr b="0" lang="en-IN" sz="1800" spc="-1" strike="noStrike">
                <a:solidFill>
                  <a:srgbClr val="000000"/>
                </a:solidFill>
                <a:latin typeface="Arial"/>
                <a:ea typeface="Times New Roman"/>
              </a:rPr>
              <a:t> TEMP (COL1 INT, COL2 ENUM('A','B','C') NULL);</a:t>
            </a:r>
            <a:endParaRPr b="0" lang="en-IN" sz="1800" spc="-1" strike="noStrike">
              <a:latin typeface="Arial"/>
            </a:endParaRPr>
          </a:p>
          <a:p>
            <a:pPr>
              <a:lnSpc>
                <a:spcPct val="100000"/>
              </a:lnSpc>
            </a:pPr>
            <a:r>
              <a:rPr b="0" lang="en-IN" sz="1800" spc="-1" strike="noStrike">
                <a:solidFill>
                  <a:srgbClr val="0077aa"/>
                </a:solidFill>
                <a:latin typeface="Arial"/>
                <a:ea typeface="Times New Roman"/>
              </a:rPr>
              <a:t>INSERT</a:t>
            </a:r>
            <a:r>
              <a:rPr b="0" lang="en-IN" sz="1800" spc="-1" strike="noStrike">
                <a:solidFill>
                  <a:srgbClr val="000000"/>
                </a:solidFill>
                <a:latin typeface="Arial"/>
                <a:ea typeface="Times New Roman"/>
              </a:rPr>
              <a:t> INTO TEMP (COL1) VALUES (1);</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CREATE</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TABLE</a:t>
            </a:r>
            <a:r>
              <a:rPr b="0" lang="en-IN" sz="1800" spc="-1" strike="noStrike">
                <a:solidFill>
                  <a:srgbClr val="000000"/>
                </a:solidFill>
                <a:latin typeface="Arial"/>
                <a:ea typeface="Times New Roman"/>
              </a:rPr>
              <a:t> TEMP (COL1 INT, COL2 ENUM('A','B','C') NOT NULL);</a:t>
            </a:r>
            <a:endParaRPr b="0" lang="en-IN" sz="1800" spc="-1" strike="noStrike">
              <a:latin typeface="Arial"/>
            </a:endParaRPr>
          </a:p>
          <a:p>
            <a:pPr>
              <a:lnSpc>
                <a:spcPct val="100000"/>
              </a:lnSpc>
            </a:pPr>
            <a:r>
              <a:rPr b="0" lang="en-IN" sz="1800" spc="-1" strike="noStrike">
                <a:solidFill>
                  <a:srgbClr val="000000"/>
                </a:solidFill>
                <a:latin typeface="Arial"/>
                <a:ea typeface="Times New Roman"/>
              </a:rPr>
              <a:t>INSERT INTO TEMP (COL1) VALUES (1);</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Arial"/>
                <a:ea typeface="Times New Roman"/>
              </a:rPr>
              <a:t>CREATE</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TABLE</a:t>
            </a:r>
            <a:r>
              <a:rPr b="0" lang="en-IN" sz="1800" spc="-1" strike="noStrike">
                <a:solidFill>
                  <a:srgbClr val="000000"/>
                </a:solidFill>
                <a:latin typeface="Arial"/>
                <a:ea typeface="Times New Roman"/>
              </a:rPr>
              <a:t> TEMP (COL1 INT, COL2 ENUM('') NOT NULL);</a:t>
            </a:r>
            <a:endParaRPr b="0" lang="en-IN" sz="1800" spc="-1" strike="noStrike">
              <a:latin typeface="Arial"/>
            </a:endParaRPr>
          </a:p>
          <a:p>
            <a:pPr>
              <a:lnSpc>
                <a:spcPct val="100000"/>
              </a:lnSpc>
            </a:pPr>
            <a:r>
              <a:rPr b="0" lang="en-IN" sz="1800" spc="-1" strike="noStrike">
                <a:solidFill>
                  <a:srgbClr val="0077aa"/>
                </a:solidFill>
                <a:latin typeface="Arial"/>
                <a:ea typeface="Times New Roman"/>
              </a:rPr>
              <a:t>INSERT</a:t>
            </a:r>
            <a:r>
              <a:rPr b="0" lang="en-IN" sz="1800" spc="-1" strike="noStrike">
                <a:solidFill>
                  <a:srgbClr val="000000"/>
                </a:solidFill>
                <a:latin typeface="Arial"/>
                <a:ea typeface="Times New Roman"/>
              </a:rPr>
              <a:t> INTO TEMP (COL1) VALUES (1,'THIS IS THE TEST');</a:t>
            </a:r>
            <a:endParaRPr b="0" lang="en-IN" sz="1800" spc="-1" strike="noStrike">
              <a:latin typeface="Arial"/>
            </a:endParaRPr>
          </a:p>
        </p:txBody>
      </p:sp>
      <p:sp>
        <p:nvSpPr>
          <p:cNvPr id="1760" name="CustomShape 4"/>
          <p:cNvSpPr/>
          <p:nvPr/>
        </p:nvSpPr>
        <p:spPr>
          <a:xfrm>
            <a:off x="228600" y="4847400"/>
            <a:ext cx="8686440" cy="146196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You also cannot use user variable as an enumeration value. This pair of statements do not work:</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Gill Sans MT"/>
              </a:rPr>
              <a:t>SET @mysize = 'medium';</a:t>
            </a:r>
            <a:endParaRPr b="0" lang="en-IN" sz="1800" spc="-1" strike="noStrike">
              <a:latin typeface="Arial"/>
            </a:endParaRPr>
          </a:p>
          <a:p>
            <a:pPr>
              <a:lnSpc>
                <a:spcPct val="100000"/>
              </a:lnSpc>
            </a:pPr>
            <a:r>
              <a:rPr b="0" lang="en-IN" sz="1800" spc="-1" strike="noStrike">
                <a:solidFill>
                  <a:srgbClr val="000000"/>
                </a:solidFill>
                <a:latin typeface="Gill Sans MT"/>
              </a:rPr>
              <a:t>CREATE TABLE sizes ( size ENUM('small', @mysize, 'large'));</a:t>
            </a:r>
            <a:endParaRPr b="0" lang="en-IN" sz="1800" spc="-1" strike="noStrike">
              <a:latin typeface="Arial"/>
            </a:endParaRPr>
          </a:p>
        </p:txBody>
      </p:sp>
      <p:sp>
        <p:nvSpPr>
          <p:cNvPr id="1761" name="CustomShape 5"/>
          <p:cNvSpPr/>
          <p:nvPr/>
        </p:nvSpPr>
        <p:spPr>
          <a:xfrm>
            <a:off x="0" y="16200"/>
            <a:ext cx="5638320" cy="5770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ffff00"/>
                </a:solidFill>
                <a:latin typeface="Arial"/>
              </a:rPr>
              <a:t>An ENUM column can have a maximum of </a:t>
            </a:r>
            <a:r>
              <a:rPr b="1" lang="en-IN" sz="1600" spc="-1" strike="noStrike">
                <a:solidFill>
                  <a:srgbClr val="ffff00"/>
                </a:solidFill>
                <a:latin typeface="Arial"/>
              </a:rPr>
              <a:t>65,535</a:t>
            </a:r>
            <a:r>
              <a:rPr b="0" lang="en-IN" sz="1600" spc="-1" strike="noStrike">
                <a:solidFill>
                  <a:srgbClr val="ffff00"/>
                </a:solidFill>
                <a:latin typeface="Arial"/>
              </a:rPr>
              <a:t> distinct elements.</a:t>
            </a:r>
            <a:endParaRPr b="0" lang="en-IN" sz="1600" spc="-1" strike="noStrike">
              <a:latin typeface="Arial"/>
            </a:endParaRPr>
          </a:p>
        </p:txBody>
      </p:sp>
    </p:spTree>
  </p:cSld>
</p:sld>
</file>

<file path=ppt/slides/slide3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SET</a:t>
            </a:r>
            <a:endParaRPr b="0" lang="en-IN" sz="3200" spc="-1" strike="noStrike">
              <a:latin typeface="Arial"/>
            </a:endParaRPr>
          </a:p>
        </p:txBody>
      </p:sp>
      <p:sp>
        <p:nvSpPr>
          <p:cNvPr id="1763" name="CustomShape 2"/>
          <p:cNvSpPr/>
          <p:nvPr/>
        </p:nvSpPr>
        <p:spPr>
          <a:xfrm>
            <a:off x="228600" y="838080"/>
            <a:ext cx="8686440" cy="1461960"/>
          </a:xfrm>
          <a:prstGeom prst="rect">
            <a:avLst/>
          </a:prstGeom>
          <a:solidFill>
            <a:srgbClr val="ede701"/>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A SET is a string object that can have zero or more values, each of which must be chosen from a list of permitted values specified when the table is created.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SET column values that consist of multiple set members are specified with members separated by commas (,).</a:t>
            </a:r>
            <a:endParaRPr b="0" lang="en-IN" sz="1800" spc="-1" strike="noStrike">
              <a:latin typeface="Arial"/>
            </a:endParaRPr>
          </a:p>
        </p:txBody>
      </p:sp>
      <p:sp>
        <p:nvSpPr>
          <p:cNvPr id="1764" name="CustomShape 3"/>
          <p:cNvSpPr/>
          <p:nvPr/>
        </p:nvSpPr>
        <p:spPr>
          <a:xfrm>
            <a:off x="0" y="157680"/>
            <a:ext cx="5638320" cy="333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ffff00"/>
                </a:solidFill>
                <a:latin typeface="Arial"/>
              </a:rPr>
              <a:t>A SET column can have a maximum of </a:t>
            </a:r>
            <a:r>
              <a:rPr b="1" lang="en-IN" sz="1600" spc="-1" strike="noStrike">
                <a:solidFill>
                  <a:srgbClr val="ffff00"/>
                </a:solidFill>
                <a:latin typeface="Arial"/>
              </a:rPr>
              <a:t>64</a:t>
            </a:r>
            <a:r>
              <a:rPr b="0" lang="en-IN" sz="1600" spc="-1" strike="noStrike">
                <a:solidFill>
                  <a:srgbClr val="ffff00"/>
                </a:solidFill>
                <a:latin typeface="Arial"/>
              </a:rPr>
              <a:t> distinct members.</a:t>
            </a:r>
            <a:endParaRPr b="0" lang="en-IN" sz="1600" spc="-1" strike="noStrike">
              <a:latin typeface="Arial"/>
            </a:endParaRPr>
          </a:p>
        </p:txBody>
      </p:sp>
      <p:sp>
        <p:nvSpPr>
          <p:cNvPr id="1765" name="CustomShape 4"/>
          <p:cNvSpPr/>
          <p:nvPr/>
        </p:nvSpPr>
        <p:spPr>
          <a:xfrm>
            <a:off x="228600" y="2828880"/>
            <a:ext cx="8686440" cy="912600"/>
          </a:xfrm>
          <a:prstGeom prst="rect">
            <a:avLst/>
          </a:prstGeom>
          <a:no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Arial"/>
                <a:ea typeface="Times New Roman"/>
              </a:rPr>
              <a:t>CREATE TABLE </a:t>
            </a:r>
            <a:r>
              <a:rPr b="0" lang="en-IN" sz="1800" spc="-1" strike="noStrike">
                <a:solidFill>
                  <a:srgbClr val="000000"/>
                </a:solidFill>
                <a:latin typeface="Arial"/>
                <a:ea typeface="Times New Roman"/>
              </a:rPr>
              <a:t>TEMP </a:t>
            </a:r>
            <a:r>
              <a:rPr b="0" lang="en-IN" sz="1800" spc="-1" strike="noStrike">
                <a:solidFill>
                  <a:srgbClr val="000000"/>
                </a:solidFill>
                <a:latin typeface="Gill Sans MT"/>
                <a:ea typeface="Times New Roman"/>
              </a:rPr>
              <a:t>(col SET('a', 'b', 'c', 'd'));</a:t>
            </a:r>
            <a:endParaRPr b="0" lang="en-IN" sz="1800" spc="-1" strike="noStrike">
              <a:latin typeface="Arial"/>
            </a:endParaRPr>
          </a:p>
          <a:p>
            <a:pPr>
              <a:lnSpc>
                <a:spcPct val="150000"/>
              </a:lnSpc>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TEMP </a:t>
            </a:r>
            <a:r>
              <a:rPr b="0" lang="en-IN" sz="1800" spc="-1" strike="noStrike">
                <a:solidFill>
                  <a:srgbClr val="000000"/>
                </a:solidFill>
                <a:latin typeface="Gill Sans MT"/>
                <a:ea typeface="Times New Roman"/>
              </a:rPr>
              <a:t>(col) VALUES ('a,d'), ('d,a'), ('a,d,a'), ('a,d,d'), ('d,a,d');</a:t>
            </a:r>
            <a:endParaRPr b="0" lang="en-IN" sz="1800" spc="-1" strike="noStrike">
              <a:latin typeface="Arial"/>
            </a:endParaRPr>
          </a:p>
        </p:txBody>
      </p:sp>
    </p:spTree>
  </p:cSld>
</p:sld>
</file>

<file path=ppt/slides/slide3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NUMERIC</a:t>
            </a:r>
            <a:endParaRPr b="0" lang="en-IN" sz="3200" spc="-1" strike="noStrike">
              <a:latin typeface="Arial"/>
            </a:endParaRPr>
          </a:p>
        </p:txBody>
      </p:sp>
      <p:sp>
        <p:nvSpPr>
          <p:cNvPr id="1767"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supports a number of SQL data types in several categories: numeric types, date and time types, string.</a:t>
            </a:r>
            <a:endParaRPr b="0" lang="en-IN" sz="1800" spc="-1" strike="noStrike">
              <a:latin typeface="Arial"/>
            </a:endParaRPr>
          </a:p>
        </p:txBody>
      </p:sp>
      <p:graphicFrame>
        <p:nvGraphicFramePr>
          <p:cNvPr id="1768" name="Table 3"/>
          <p:cNvGraphicFramePr/>
          <p:nvPr/>
        </p:nvGraphicFramePr>
        <p:xfrm>
          <a:off x="152280" y="1676520"/>
          <a:ext cx="8838720" cy="3337200"/>
        </p:xfrm>
        <a:graphic>
          <a:graphicData uri="http://schemas.openxmlformats.org/drawingml/2006/table">
            <a:tbl>
              <a:tblPr/>
              <a:tblGrid>
                <a:gridCol w="4495680"/>
                <a:gridCol w="1066680"/>
                <a:gridCol w="3276360"/>
              </a:tblGrid>
              <a:tr h="366120">
                <a:tc>
                  <a:txBody>
                    <a:bodyPr/>
                    <a:p>
                      <a:pPr>
                        <a:lnSpc>
                          <a:spcPct val="100000"/>
                        </a:lnSpc>
                      </a:pPr>
                      <a:r>
                        <a:rPr b="1" lang="en-IN" sz="1800" spc="-1" strike="noStrike">
                          <a:solidFill>
                            <a:srgbClr val="b7f7e2"/>
                          </a:solidFill>
                          <a:latin typeface="Arial"/>
                        </a:rPr>
                        <a:t>Datatypes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Size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160">
                <a:tc>
                  <a:txBody>
                    <a:bodyPr anchor="ctr"/>
                    <a:p>
                      <a:pPr>
                        <a:lnSpc>
                          <a:spcPct val="100000"/>
                        </a:lnSpc>
                      </a:pPr>
                      <a:r>
                        <a:rPr b="0" lang="en-IN" sz="1600" spc="-1" strike="noStrike">
                          <a:solidFill>
                            <a:srgbClr val="000000"/>
                          </a:solidFill>
                          <a:latin typeface="Arial"/>
                        </a:rPr>
                        <a:t>TINYINT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1 byte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 </a:t>
                      </a:r>
                      <a:r>
                        <a:rPr b="0" lang="en-IN" sz="1600" spc="-1" strike="noStrike">
                          <a:solidFill>
                            <a:srgbClr val="000000"/>
                          </a:solidFill>
                          <a:latin typeface="Gill Sans MT"/>
                        </a:rPr>
                        <a:t>-128 to +127</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0000"/>
                          </a:solidFill>
                          <a:latin typeface="Arial"/>
                        </a:rPr>
                        <a:t>SMALLINT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2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-32,768 to +32,767</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0000"/>
                          </a:solidFill>
                          <a:latin typeface="Arial"/>
                        </a:rPr>
                        <a:t>MEDIUMINT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3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-8,388,608 to 8,388,607</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0000"/>
                          </a:solidFill>
                          <a:latin typeface="Arial"/>
                        </a:rPr>
                        <a:t>INT, INTEGER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4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-2,147,483,648 to +2,147,483,647</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821880">
                <a:tc>
                  <a:txBody>
                    <a:bodyPr anchor="ctr"/>
                    <a:p>
                      <a:pPr>
                        <a:lnSpc>
                          <a:spcPct val="100000"/>
                        </a:lnSpc>
                      </a:pPr>
                      <a:r>
                        <a:rPr b="0" lang="en-IN" sz="1600" spc="-1" strike="noStrike">
                          <a:solidFill>
                            <a:srgbClr val="000000"/>
                          </a:solidFill>
                          <a:latin typeface="Arial"/>
                        </a:rPr>
                        <a:t>BIGINT [(length)]</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8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-9,223,372,036,854,775,808 to 9,223,372,036,854,775,807</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0000"/>
                          </a:solidFill>
                          <a:latin typeface="Arial"/>
                        </a:rPr>
                        <a:t>FLOAT [(length[,decimals])]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4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0000"/>
                          </a:solidFill>
                          <a:latin typeface="Arial"/>
                        </a:rPr>
                        <a:t>DECIMAL [(length[,decimals])], NUMERIC [(length[,decimals])]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NUMERIC will get converted in DECIMAL</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0000"/>
                          </a:solidFill>
                          <a:latin typeface="Arial"/>
                        </a:rPr>
                        <a:t>DOUBLE [PRECISION] [(length[,decimals])], </a:t>
                      </a:r>
                      <a:endParaRPr b="0" lang="en-IN" sz="1600" spc="-1" strike="noStrike">
                        <a:latin typeface="Arial"/>
                      </a:endParaRPr>
                    </a:p>
                    <a:p>
                      <a:pPr>
                        <a:lnSpc>
                          <a:spcPct val="100000"/>
                        </a:lnSpc>
                      </a:pPr>
                      <a:r>
                        <a:rPr b="0" lang="en-IN" sz="1600" spc="-1" strike="noStrike">
                          <a:solidFill>
                            <a:srgbClr val="000000"/>
                          </a:solidFill>
                          <a:latin typeface="Arial"/>
                        </a:rPr>
                        <a:t>REAL [(length[,decimals])]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8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
        <p:nvSpPr>
          <p:cNvPr id="1769" name="CustomShape 4"/>
          <p:cNvSpPr/>
          <p:nvPr/>
        </p:nvSpPr>
        <p:spPr>
          <a:xfrm>
            <a:off x="152280" y="5786640"/>
            <a:ext cx="8838720" cy="821160"/>
          </a:xfrm>
          <a:prstGeom prst="rect">
            <a:avLst/>
          </a:prstGeom>
          <a:solidFill>
            <a:schemeClr val="bg2"/>
          </a:solidFill>
          <a:ln>
            <a:noFill/>
          </a:ln>
        </p:spPr>
        <p:style>
          <a:lnRef idx="0"/>
          <a:fillRef idx="0"/>
          <a:effectRef idx="0"/>
          <a:fontRef idx="minor"/>
        </p:style>
        <p:txBody>
          <a:bodyPr lIns="90000" rIns="90000" tIns="45000" bIns="45000"/>
          <a:p>
            <a:pPr>
              <a:lnSpc>
                <a:spcPct val="100000"/>
              </a:lnSpc>
            </a:pPr>
            <a:r>
              <a:rPr b="0" lang="en-IN" sz="2400" spc="-1" strike="noStrike">
                <a:solidFill>
                  <a:srgbClr val="0070c0"/>
                </a:solidFill>
                <a:latin typeface="Segoe UI Light"/>
              </a:rPr>
              <a:t> </a:t>
            </a:r>
            <a:r>
              <a:rPr b="0" lang="en-IN" sz="2400" spc="-1" strike="noStrike">
                <a:solidFill>
                  <a:srgbClr val="0070c0"/>
                </a:solidFill>
                <a:latin typeface="Segoe UI Light"/>
              </a:rPr>
              <a:t>For: float(M,D), double(M,D) or decimal(M,D), M must be &gt;= D</a:t>
            </a:r>
            <a:endParaRPr b="0" lang="en-IN" sz="2400" spc="-1" strike="noStrike">
              <a:latin typeface="Arial"/>
            </a:endParaRPr>
          </a:p>
        </p:txBody>
      </p:sp>
      <p:sp>
        <p:nvSpPr>
          <p:cNvPr id="1770" name="CustomShape 5"/>
          <p:cNvSpPr/>
          <p:nvPr/>
        </p:nvSpPr>
        <p:spPr>
          <a:xfrm>
            <a:off x="-136440" y="107640"/>
            <a:ext cx="49118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d9dd21"/>
                </a:solidFill>
                <a:latin typeface="Gill Sans MT"/>
              </a:rPr>
              <a:t>UNSIGNED prohibits negative values.</a:t>
            </a:r>
            <a:endParaRPr b="0" lang="en-IN" sz="2000" spc="-1" strike="noStrike">
              <a:latin typeface="Arial"/>
            </a:endParaRPr>
          </a:p>
        </p:txBody>
      </p:sp>
    </p:spTree>
  </p:cSld>
</p:sld>
</file>

<file path=ppt/slides/slide3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DATE and TIME</a:t>
            </a:r>
            <a:endParaRPr b="0" lang="en-IN" sz="3200" spc="-1" strike="noStrike">
              <a:latin typeface="Arial"/>
            </a:endParaRPr>
          </a:p>
        </p:txBody>
      </p:sp>
      <p:sp>
        <p:nvSpPr>
          <p:cNvPr id="1772"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supports a number of SQL data types in several categories: numeric types, date and time types, string.</a:t>
            </a:r>
            <a:endParaRPr b="0" lang="en-IN" sz="1800" spc="-1" strike="noStrike">
              <a:latin typeface="Arial"/>
            </a:endParaRPr>
          </a:p>
        </p:txBody>
      </p:sp>
      <p:graphicFrame>
        <p:nvGraphicFramePr>
          <p:cNvPr id="1773" name="Table 3"/>
          <p:cNvGraphicFramePr/>
          <p:nvPr/>
        </p:nvGraphicFramePr>
        <p:xfrm>
          <a:off x="152280" y="1676520"/>
          <a:ext cx="8838720" cy="2224800"/>
        </p:xfrm>
        <a:graphic>
          <a:graphicData uri="http://schemas.openxmlformats.org/drawingml/2006/table">
            <a:tbl>
              <a:tblPr/>
              <a:tblGrid>
                <a:gridCol w="2895480"/>
                <a:gridCol w="2286000"/>
                <a:gridCol w="3657600"/>
              </a:tblGrid>
              <a:tr h="366120">
                <a:tc>
                  <a:txBody>
                    <a:bodyPr/>
                    <a:p>
                      <a:pPr>
                        <a:lnSpc>
                          <a:spcPct val="100000"/>
                        </a:lnSpc>
                      </a:pPr>
                      <a:r>
                        <a:rPr b="1" lang="en-IN" sz="1800" spc="-1" strike="noStrike">
                          <a:solidFill>
                            <a:srgbClr val="b7f7e2"/>
                          </a:solidFill>
                          <a:latin typeface="Arial"/>
                        </a:rPr>
                        <a:t>Datatypes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Size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c>
                  <a:txBody>
                    <a:bodyPr/>
                    <a:p>
                      <a:pPr>
                        <a:lnSpc>
                          <a:spcPct val="100000"/>
                        </a:lnSpc>
                      </a:pPr>
                      <a:r>
                        <a:rPr b="1" lang="en-IN" sz="1800" spc="-1" strike="noStrike">
                          <a:solidFill>
                            <a:srgbClr val="b7f7e2"/>
                          </a:solidFill>
                          <a:latin typeface="Arial"/>
                        </a:rPr>
                        <a:t>Description</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35160">
                <a:tc>
                  <a:txBody>
                    <a:bodyPr anchor="ctr"/>
                    <a:p>
                      <a:pPr>
                        <a:lnSpc>
                          <a:spcPct val="100000"/>
                        </a:lnSpc>
                      </a:pPr>
                      <a:r>
                        <a:rPr b="0" lang="en-IN" sz="1600" spc="-1" strike="noStrike">
                          <a:solidFill>
                            <a:srgbClr val="000000"/>
                          </a:solidFill>
                          <a:latin typeface="Arial"/>
                        </a:rPr>
                        <a:t>YEAR</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1 byte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0000"/>
                          </a:solidFill>
                          <a:latin typeface="Arial"/>
                        </a:rPr>
                        <a:t>DATE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3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35160">
                <a:tc>
                  <a:txBody>
                    <a:bodyPr anchor="ctr"/>
                    <a:p>
                      <a:pPr>
                        <a:lnSpc>
                          <a:spcPct val="100000"/>
                        </a:lnSpc>
                      </a:pPr>
                      <a:r>
                        <a:rPr b="0" lang="en-IN" sz="1600" spc="-1" strike="noStrike">
                          <a:solidFill>
                            <a:srgbClr val="000000"/>
                          </a:solidFill>
                          <a:latin typeface="Arial"/>
                        </a:rPr>
                        <a:t>TIME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3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0000"/>
                          </a:solidFill>
                          <a:latin typeface="Arial"/>
                        </a:rPr>
                        <a:t>DATETIME</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8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'1000-01-01 00:00:00' to '9999-12-31 23:59:59'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578520">
                <a:tc>
                  <a:txBody>
                    <a:bodyPr anchor="ctr"/>
                    <a:p>
                      <a:pPr>
                        <a:lnSpc>
                          <a:spcPct val="100000"/>
                        </a:lnSpc>
                      </a:pPr>
                      <a:r>
                        <a:rPr b="0" lang="en-IN" sz="1600" spc="-1" strike="noStrike">
                          <a:solidFill>
                            <a:srgbClr val="000000"/>
                          </a:solidFill>
                          <a:latin typeface="Arial"/>
                        </a:rPr>
                        <a:t>TIMESTAMP</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Arial"/>
                        </a:rPr>
                        <a:t>4 bytes</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c>
                  <a:txBody>
                    <a:bodyPr anchor="ctr"/>
                    <a:p>
                      <a:pPr>
                        <a:lnSpc>
                          <a:spcPct val="100000"/>
                        </a:lnSpc>
                      </a:pPr>
                      <a:r>
                        <a:rPr b="0" lang="en-IN" sz="1600" spc="-1" strike="noStrike">
                          <a:solidFill>
                            <a:srgbClr val="000000"/>
                          </a:solidFill>
                          <a:latin typeface="Gill Sans MT"/>
                        </a:rPr>
                        <a:t>'1970-01-01 00:00:01' to '2038-01-19 03:14:07' </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sld>
</file>

<file path=ppt/slides/slide3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Boolean</a:t>
            </a:r>
            <a:endParaRPr b="0" lang="en-IN" sz="3200" spc="-1" strike="noStrike">
              <a:latin typeface="Arial"/>
            </a:endParaRPr>
          </a:p>
        </p:txBody>
      </p:sp>
      <p:sp>
        <p:nvSpPr>
          <p:cNvPr id="1775" name="CustomShape 2"/>
          <p:cNvSpPr/>
          <p:nvPr/>
        </p:nvSpPr>
        <p:spPr>
          <a:xfrm>
            <a:off x="76320" y="838080"/>
            <a:ext cx="8991360" cy="36468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BOOL and BOOLEAN are synonym of TINYINT(1)</a:t>
            </a:r>
            <a:endParaRPr b="0" lang="en-IN" sz="1800" spc="-1" strike="noStrike">
              <a:latin typeface="Arial"/>
            </a:endParaRPr>
          </a:p>
        </p:txBody>
      </p:sp>
      <p:sp>
        <p:nvSpPr>
          <p:cNvPr id="1776" name="CustomShape 3"/>
          <p:cNvSpPr/>
          <p:nvPr/>
        </p:nvSpPr>
        <p:spPr>
          <a:xfrm>
            <a:off x="76320" y="1676520"/>
            <a:ext cx="8915040" cy="17938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CREATE TABLE </a:t>
            </a:r>
            <a:r>
              <a:rPr b="0" lang="en-IN" sz="1600" spc="-1" strike="noStrike">
                <a:solidFill>
                  <a:srgbClr val="000000"/>
                </a:solidFill>
                <a:latin typeface="Arial"/>
                <a:ea typeface="Times New Roman"/>
              </a:rPr>
              <a:t>TEMP (COL1 int ,COL2 bool,  COL3 boolean);</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DESCRIBE</a:t>
            </a:r>
            <a:r>
              <a:rPr b="0" lang="en-IN" sz="1600" spc="-1" strike="noStrike">
                <a:solidFill>
                  <a:srgbClr val="000000"/>
                </a:solidFill>
                <a:latin typeface="Arial"/>
                <a:ea typeface="Times New Roman"/>
              </a:rPr>
              <a:t> TEMP;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INSERT INTO </a:t>
            </a:r>
            <a:r>
              <a:rPr b="0" lang="en-IN" sz="1600" spc="-1" strike="noStrike">
                <a:solidFill>
                  <a:srgbClr val="000000"/>
                </a:solidFill>
                <a:latin typeface="Arial"/>
                <a:ea typeface="Times New Roman"/>
              </a:rPr>
              <a:t>T </a:t>
            </a:r>
            <a:r>
              <a:rPr b="0" lang="en-IN" sz="1600" spc="-1" strike="noStrike">
                <a:solidFill>
                  <a:srgbClr val="0077aa"/>
                </a:solidFill>
                <a:latin typeface="Arial"/>
                <a:ea typeface="Times New Roman"/>
              </a:rPr>
              <a:t>VALUES</a:t>
            </a:r>
            <a:r>
              <a:rPr b="0" lang="en-IN" sz="1600" spc="-1" strike="noStrike">
                <a:solidFill>
                  <a:srgbClr val="000000"/>
                </a:solidFill>
                <a:latin typeface="Arial"/>
                <a:ea typeface="Times New Roman"/>
              </a:rPr>
              <a:t> (1, TRUE ,FALSE);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TEMP;</a:t>
            </a:r>
            <a:endParaRPr b="0" lang="en-IN" sz="1600" spc="-1" strike="noStrike">
              <a:latin typeface="Arial"/>
            </a:endParaRPr>
          </a:p>
        </p:txBody>
      </p:sp>
    </p:spTree>
  </p:cSld>
</p:sld>
</file>

<file path=ppt/slides/slide3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JSON Datatype</a:t>
            </a:r>
            <a:endParaRPr b="0" lang="en-IN" sz="4800" spc="-1" strike="noStrike">
              <a:latin typeface="Arial"/>
            </a:endParaRPr>
          </a:p>
        </p:txBody>
      </p:sp>
    </p:spTree>
  </p:cSld>
</p:sld>
</file>

<file path=ppt/slides/slide3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JSON</a:t>
            </a:r>
            <a:endParaRPr b="0" lang="en-IN" sz="3200" spc="-1" strike="noStrike">
              <a:latin typeface="Arial"/>
            </a:endParaRPr>
          </a:p>
        </p:txBody>
      </p:sp>
      <p:sp>
        <p:nvSpPr>
          <p:cNvPr id="1779" name="CustomShape 2"/>
          <p:cNvSpPr/>
          <p:nvPr/>
        </p:nvSpPr>
        <p:spPr>
          <a:xfrm>
            <a:off x="304920" y="1371600"/>
            <a:ext cx="8534160" cy="2284920"/>
          </a:xfrm>
          <a:prstGeom prst="rect">
            <a:avLst/>
          </a:prstGeom>
          <a:solidFill>
            <a:srgbClr val="f9dafe"/>
          </a:solidFill>
          <a:ln>
            <a:noFill/>
          </a:ln>
        </p:spPr>
        <p:style>
          <a:lnRef idx="0"/>
          <a:fillRef idx="0"/>
          <a:effectRef idx="0"/>
          <a:fontRef idx="minor"/>
        </p:style>
        <p:txBody>
          <a:bodyPr lIns="90000" rIns="90000" tIns="45000" bIns="45000"/>
          <a:p>
            <a:pPr marL="347760" indent="-347400">
              <a:lnSpc>
                <a:spcPct val="200000"/>
              </a:lnSpc>
              <a:buClr>
                <a:srgbClr val="000000"/>
              </a:buClr>
              <a:buFont typeface="Wingdings" charset="2"/>
              <a:buChar char=""/>
            </a:pPr>
            <a:r>
              <a:rPr b="0" lang="en-IN" sz="1800" spc="-1" strike="noStrike">
                <a:solidFill>
                  <a:srgbClr val="000000"/>
                </a:solidFill>
                <a:latin typeface="Arial"/>
              </a:rPr>
              <a:t>Data is in name/value pairs</a:t>
            </a:r>
            <a:endParaRPr b="0" lang="en-IN" sz="1800" spc="-1" strike="noStrike">
              <a:latin typeface="Arial"/>
            </a:endParaRPr>
          </a:p>
          <a:p>
            <a:pPr marL="347760" indent="-347400">
              <a:lnSpc>
                <a:spcPct val="200000"/>
              </a:lnSpc>
              <a:buClr>
                <a:srgbClr val="000000"/>
              </a:buClr>
              <a:buFont typeface="Wingdings" charset="2"/>
              <a:buChar char=""/>
            </a:pPr>
            <a:r>
              <a:rPr b="0" lang="en-IN" sz="1800" spc="-1" strike="noStrike">
                <a:solidFill>
                  <a:srgbClr val="000000"/>
                </a:solidFill>
                <a:latin typeface="Arial"/>
              </a:rPr>
              <a:t>Data is separated by comm</a:t>
            </a:r>
            <a:endParaRPr b="0" lang="en-IN" sz="1800" spc="-1" strike="noStrike">
              <a:latin typeface="Arial"/>
            </a:endParaRPr>
          </a:p>
          <a:p>
            <a:pPr marL="347760" indent="-347400">
              <a:lnSpc>
                <a:spcPct val="200000"/>
              </a:lnSpc>
              <a:buClr>
                <a:srgbClr val="000000"/>
              </a:buClr>
              <a:buFont typeface="Wingdings" charset="2"/>
              <a:buChar char=""/>
            </a:pPr>
            <a:r>
              <a:rPr b="0" lang="en-IN" sz="1800" spc="-1" strike="noStrike">
                <a:solidFill>
                  <a:srgbClr val="000000"/>
                </a:solidFill>
                <a:latin typeface="Arial"/>
              </a:rPr>
              <a:t>Curly braces hold objects</a:t>
            </a:r>
            <a:endParaRPr b="0" lang="en-IN" sz="1800" spc="-1" strike="noStrike">
              <a:latin typeface="Arial"/>
            </a:endParaRPr>
          </a:p>
          <a:p>
            <a:pPr marL="347760" indent="-347400">
              <a:lnSpc>
                <a:spcPct val="200000"/>
              </a:lnSpc>
              <a:buClr>
                <a:srgbClr val="000000"/>
              </a:buClr>
              <a:buFont typeface="Wingdings" charset="2"/>
              <a:buChar char=""/>
            </a:pPr>
            <a:r>
              <a:rPr b="0" lang="en-IN" sz="1800" spc="-1" strike="noStrike">
                <a:solidFill>
                  <a:srgbClr val="000000"/>
                </a:solidFill>
                <a:latin typeface="Arial"/>
              </a:rPr>
              <a:t>Square brackets hold arrays</a:t>
            </a:r>
            <a:endParaRPr b="0" lang="en-IN" sz="1800" spc="-1" strike="noStrike">
              <a:latin typeface="Arial"/>
            </a:endParaRPr>
          </a:p>
        </p:txBody>
      </p:sp>
      <p:sp>
        <p:nvSpPr>
          <p:cNvPr id="1780" name="CustomShape 3"/>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JSON (JavaScript Object Notation) documents.</a:t>
            </a:r>
            <a:endParaRPr b="0" lang="en-IN" sz="1800" spc="-1" strike="noStrike">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152280" y="2362320"/>
            <a:ext cx="8838720" cy="914040"/>
          </a:xfrm>
          <a:prstGeom prst="rect">
            <a:avLst/>
          </a:prstGeom>
          <a:noFill/>
          <a:ln>
            <a:noFill/>
          </a:ln>
        </p:spPr>
        <p:style>
          <a:lnRef idx="0"/>
          <a:fillRef idx="0"/>
          <a:effectRef idx="0"/>
          <a:fontRef idx="minor"/>
        </p:style>
      </p:sp>
      <p:sp>
        <p:nvSpPr>
          <p:cNvPr id="277" name="CustomShape 2"/>
          <p:cNvSpPr/>
          <p:nvPr/>
        </p:nvSpPr>
        <p:spPr>
          <a:xfrm>
            <a:off x="228600" y="842760"/>
            <a:ext cx="8610120" cy="1067040"/>
          </a:xfrm>
          <a:prstGeom prst="rect">
            <a:avLst/>
          </a:prstGeom>
          <a:solidFill>
            <a:schemeClr val="bg1"/>
          </a:solidFill>
          <a:ln w="9360">
            <a:noFill/>
          </a:ln>
        </p:spPr>
        <p:style>
          <a:lnRef idx="0"/>
          <a:fillRef idx="0"/>
          <a:effectRef idx="0"/>
          <a:fontRef idx="minor"/>
        </p:style>
        <p:txBody>
          <a:bodyPr anchor="ctr"/>
          <a:p>
            <a:pPr algn="ctr">
              <a:lnSpc>
                <a:spcPct val="100000"/>
              </a:lnSpc>
            </a:pPr>
            <a:r>
              <a:rPr b="0" lang="en-IN" sz="3200" spc="-1" strike="noStrike">
                <a:solidFill>
                  <a:srgbClr val="000000"/>
                </a:solidFill>
                <a:latin typeface="Arial"/>
              </a:rPr>
              <a:t>In Entity Relationship(ER) Model attributes can be classified into the following types.</a:t>
            </a:r>
            <a:endParaRPr b="0" lang="en-IN" sz="3200" spc="-1" strike="noStrike">
              <a:latin typeface="Arial"/>
            </a:endParaRPr>
          </a:p>
        </p:txBody>
      </p:sp>
      <p:sp>
        <p:nvSpPr>
          <p:cNvPr id="278" name="CustomShape 3"/>
          <p:cNvSpPr/>
          <p:nvPr/>
        </p:nvSpPr>
        <p:spPr>
          <a:xfrm>
            <a:off x="228600" y="2133720"/>
            <a:ext cx="8610120" cy="2284920"/>
          </a:xfrm>
          <a:prstGeom prst="rect">
            <a:avLst/>
          </a:prstGeom>
          <a:solidFill>
            <a:schemeClr val="bg1"/>
          </a:solidFill>
          <a:ln>
            <a:noFill/>
          </a:ln>
        </p:spPr>
        <p:style>
          <a:lnRef idx="0"/>
          <a:fillRef idx="0"/>
          <a:effectRef idx="0"/>
          <a:fontRef idx="minor"/>
        </p:style>
        <p:txBody>
          <a:bodyPr lIns="90000" rIns="90000" tIns="45000" bIns="45000"/>
          <a:p>
            <a:pPr indent="-216000">
              <a:lnSpc>
                <a:spcPct val="150000"/>
              </a:lnSpc>
              <a:buClr>
                <a:srgbClr val="528693"/>
              </a:buClr>
              <a:buFont typeface="Arial"/>
              <a:buChar char="•"/>
            </a:pPr>
            <a:r>
              <a:rPr b="0" lang="en-IN" sz="2400" spc="-1" strike="noStrike">
                <a:solidFill>
                  <a:srgbClr val="528693"/>
                </a:solidFill>
                <a:latin typeface="Arial"/>
              </a:rPr>
              <a:t> </a:t>
            </a:r>
            <a:r>
              <a:rPr b="0" lang="en-IN" sz="2400" spc="-1" strike="noStrike">
                <a:solidFill>
                  <a:srgbClr val="528693"/>
                </a:solidFill>
                <a:latin typeface="Arial"/>
                <a:ea typeface="MS Mincho"/>
              </a:rPr>
              <a:t>Simple/Atomic and Composite Attribute</a:t>
            </a:r>
            <a:endParaRPr b="0" lang="en-IN" sz="2400" spc="-1" strike="noStrike">
              <a:latin typeface="Arial"/>
            </a:endParaRPr>
          </a:p>
          <a:p>
            <a:pPr indent="-216000">
              <a:lnSpc>
                <a:spcPct val="150000"/>
              </a:lnSpc>
              <a:buClr>
                <a:srgbClr val="528693"/>
              </a:buClr>
              <a:buFont typeface="Arial"/>
              <a:buChar char="•"/>
            </a:pPr>
            <a:r>
              <a:rPr b="0" lang="en-IN" sz="2400" spc="-1" strike="noStrike">
                <a:solidFill>
                  <a:srgbClr val="528693"/>
                </a:solidFill>
                <a:latin typeface="Arial"/>
                <a:ea typeface="MS Mincho"/>
              </a:rPr>
              <a:t> </a:t>
            </a:r>
            <a:r>
              <a:rPr b="0" lang="en-IN" sz="2400" spc="-1" strike="noStrike">
                <a:solidFill>
                  <a:srgbClr val="528693"/>
                </a:solidFill>
                <a:latin typeface="Arial"/>
                <a:ea typeface="MS Mincho"/>
              </a:rPr>
              <a:t>Single Valued and Multi Valued attribute</a:t>
            </a:r>
            <a:endParaRPr b="0" lang="en-IN" sz="2400" spc="-1" strike="noStrike">
              <a:latin typeface="Arial"/>
            </a:endParaRPr>
          </a:p>
          <a:p>
            <a:pPr indent="-216000">
              <a:lnSpc>
                <a:spcPct val="150000"/>
              </a:lnSpc>
              <a:buClr>
                <a:srgbClr val="528693"/>
              </a:buClr>
              <a:buFont typeface="Arial"/>
              <a:buChar char="•"/>
            </a:pPr>
            <a:r>
              <a:rPr b="0" lang="en-IN" sz="2400" spc="-1" strike="noStrike">
                <a:solidFill>
                  <a:srgbClr val="528693"/>
                </a:solidFill>
                <a:latin typeface="Arial"/>
                <a:ea typeface="MS Mincho"/>
              </a:rPr>
              <a:t> </a:t>
            </a:r>
            <a:r>
              <a:rPr b="0" lang="en-IN" sz="2400" spc="-1" strike="noStrike">
                <a:solidFill>
                  <a:srgbClr val="528693"/>
                </a:solidFill>
                <a:latin typeface="Arial"/>
                <a:ea typeface="MS Mincho"/>
              </a:rPr>
              <a:t>Stored and Derived Attributes</a:t>
            </a:r>
            <a:endParaRPr b="0" lang="en-IN" sz="2400" spc="-1" strike="noStrike">
              <a:latin typeface="Arial"/>
            </a:endParaRPr>
          </a:p>
          <a:p>
            <a:pPr indent="-216000">
              <a:lnSpc>
                <a:spcPct val="150000"/>
              </a:lnSpc>
              <a:buClr>
                <a:srgbClr val="528693"/>
              </a:buClr>
              <a:buFont typeface="Arial"/>
              <a:buChar char="•"/>
            </a:pPr>
            <a:r>
              <a:rPr b="0" lang="en-IN" sz="2400" spc="-1" strike="noStrike">
                <a:solidFill>
                  <a:srgbClr val="528693"/>
                </a:solidFill>
                <a:latin typeface="Arial"/>
                <a:ea typeface="MS Mincho"/>
              </a:rPr>
              <a:t> </a:t>
            </a:r>
            <a:r>
              <a:rPr b="0" lang="en-IN" sz="2400" spc="-1" strike="noStrike">
                <a:solidFill>
                  <a:srgbClr val="528693"/>
                </a:solidFill>
                <a:latin typeface="Arial"/>
                <a:ea typeface="MS Mincho"/>
              </a:rPr>
              <a:t>Complex Attribute</a:t>
            </a:r>
            <a:endParaRPr b="0" lang="en-IN" sz="2400" spc="-1" strike="noStrike">
              <a:latin typeface="Arial"/>
            </a:endParaRPr>
          </a:p>
        </p:txBody>
      </p:sp>
      <p:sp>
        <p:nvSpPr>
          <p:cNvPr id="279"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Attributes</a:t>
            </a:r>
            <a:endParaRPr b="0" lang="en-IN" sz="40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1" name="Picture 2" descr=""/>
          <p:cNvPicPr/>
          <p:nvPr/>
        </p:nvPicPr>
        <p:blipFill>
          <a:blip r:embed="rId1"/>
          <a:stretch/>
        </p:blipFill>
        <p:spPr>
          <a:xfrm>
            <a:off x="1143000" y="1143000"/>
            <a:ext cx="6248160" cy="1260360"/>
          </a:xfrm>
          <a:prstGeom prst="rect">
            <a:avLst/>
          </a:prstGeom>
          <a:ln>
            <a:noFill/>
          </a:ln>
        </p:spPr>
      </p:pic>
      <p:sp>
        <p:nvSpPr>
          <p:cNvPr id="1782" name="CustomShape 1"/>
          <p:cNvSpPr/>
          <p:nvPr/>
        </p:nvSpPr>
        <p:spPr>
          <a:xfrm>
            <a:off x="304920" y="228600"/>
            <a:ext cx="85341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An object is an unordered set of name/value pairs.</a:t>
            </a:r>
            <a:endParaRPr b="0" lang="en-IN" sz="1800" spc="-1" strike="noStrike">
              <a:latin typeface="Arial"/>
            </a:endParaRPr>
          </a:p>
        </p:txBody>
      </p:sp>
      <p:sp>
        <p:nvSpPr>
          <p:cNvPr id="1783" name="CustomShape 2"/>
          <p:cNvSpPr/>
          <p:nvPr/>
        </p:nvSpPr>
        <p:spPr>
          <a:xfrm>
            <a:off x="304920" y="3210480"/>
            <a:ext cx="85341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An array is an ordered collection of values.</a:t>
            </a:r>
            <a:endParaRPr b="0" lang="en-IN" sz="1800" spc="-1" strike="noStrike">
              <a:latin typeface="Arial"/>
            </a:endParaRPr>
          </a:p>
        </p:txBody>
      </p:sp>
      <p:pic>
        <p:nvPicPr>
          <p:cNvPr id="1784" name="Picture 4" descr=""/>
          <p:cNvPicPr/>
          <p:nvPr/>
        </p:nvPicPr>
        <p:blipFill>
          <a:blip r:embed="rId2"/>
          <a:stretch/>
        </p:blipFill>
        <p:spPr>
          <a:xfrm>
            <a:off x="1143000" y="4145400"/>
            <a:ext cx="6248160" cy="1347840"/>
          </a:xfrm>
          <a:prstGeom prst="rect">
            <a:avLst/>
          </a:prstGeom>
          <a:ln>
            <a:noFill/>
          </a:ln>
        </p:spPr>
      </p:pic>
    </p:spTree>
  </p:cSld>
</p:sld>
</file>

<file path=ppt/slides/slide3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JSON</a:t>
            </a:r>
            <a:endParaRPr b="0" lang="en-IN" sz="3200" spc="-1" strike="noStrike">
              <a:latin typeface="Arial"/>
            </a:endParaRPr>
          </a:p>
        </p:txBody>
      </p:sp>
      <p:sp>
        <p:nvSpPr>
          <p:cNvPr id="1786" name="CustomShape 2"/>
          <p:cNvSpPr/>
          <p:nvPr/>
        </p:nvSpPr>
        <p:spPr>
          <a:xfrm>
            <a:off x="175680" y="2388600"/>
            <a:ext cx="8815680" cy="179388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('[10, 20, [30, 40], [50, 60, 70]]');</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JSON_EXTRACT('[10, 20, [30, 40], [50, 60, 70]]', '$[0]');</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JSON_EXTRACT('[10, 20, [30, 40], [50, 60, 70]]', '$[3][0]');</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dd4a68"/>
                </a:solidFill>
                <a:latin typeface="Arial"/>
                <a:ea typeface="Times New Roman"/>
              </a:rPr>
              <a:t> JSON_EXTRACT('[10, 20, [30, 40]]', '$[0]', '$[1]');</a:t>
            </a:r>
            <a:endParaRPr b="0" lang="en-IN" sz="1600" spc="-1" strike="noStrike">
              <a:latin typeface="Arial"/>
            </a:endParaRPr>
          </a:p>
        </p:txBody>
      </p:sp>
      <p:sp>
        <p:nvSpPr>
          <p:cNvPr id="1787" name="CustomShape 3"/>
          <p:cNvSpPr/>
          <p:nvPr/>
        </p:nvSpPr>
        <p:spPr>
          <a:xfrm>
            <a:off x="175680" y="4370040"/>
            <a:ext cx="8815680" cy="228060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('{"id" : "1001", "ename" : "saleel"}');</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 {"id" : "1001“ ,"ename" : "saleel"}, {"id" : "1002", "ename" : "sharmin", "mob" : "12345"} ]');</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dd4a68"/>
                </a:solidFill>
                <a:latin typeface="Arial"/>
                <a:ea typeface="Times New Roman"/>
              </a:rPr>
              <a:t> JSON_EXTRACT ('[ {"id" : "1001" ,"ename" : "saleel"}, {"id" : "1002", "ename" : "sharmin", "mob" : "12345"} ]', '$[0].id');</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JSON_EXTRACT('{"id" : "1001", "ename" : "saleel"}', '$.ename');</a:t>
            </a:r>
            <a:endParaRPr b="0" lang="en-IN" sz="1600" spc="-1" strike="noStrike">
              <a:latin typeface="Arial"/>
            </a:endParaRPr>
          </a:p>
        </p:txBody>
      </p:sp>
      <p:sp>
        <p:nvSpPr>
          <p:cNvPr id="1788" name="CustomShape 4"/>
          <p:cNvSpPr/>
          <p:nvPr/>
        </p:nvSpPr>
        <p:spPr>
          <a:xfrm>
            <a:off x="175680" y="609480"/>
            <a:ext cx="8739360" cy="14612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0000"/>
                </a:solidFill>
                <a:latin typeface="Gill Sans MT"/>
              </a:rPr>
              <a:t>Returns data from a JSON document, selected from the parts of the document matched by the path arguments. Returns NULL if any argument is NULL or no paths locate a value in the document. An error occurs if the json_doc argument is not a valid JSON document or any path argument is not a valid path expression.</a:t>
            </a:r>
            <a:endParaRPr b="0" lang="en-IN" sz="1800" spc="-1" strike="noStrike">
              <a:latin typeface="Arial"/>
            </a:endParaRPr>
          </a:p>
        </p:txBody>
      </p:sp>
      <p:sp>
        <p:nvSpPr>
          <p:cNvPr id="1789" name="CustomShape 5"/>
          <p:cNvSpPr/>
          <p:nvPr/>
        </p:nvSpPr>
        <p:spPr>
          <a:xfrm>
            <a:off x="175680" y="1905120"/>
            <a:ext cx="8739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98ae5"/>
                </a:solidFill>
                <a:latin typeface="Arial"/>
              </a:rPr>
              <a:t>JSON_EXTRACT(json_doc, path[, path] ...)</a:t>
            </a:r>
            <a:endParaRPr b="0" lang="en-IN" sz="1800" spc="-1" strike="noStrike">
              <a:latin typeface="Arial"/>
            </a:endParaRPr>
          </a:p>
        </p:txBody>
      </p:sp>
    </p:spTree>
  </p:cSld>
</p:sld>
</file>

<file path=ppt/slides/slide3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JSON … (Insert)</a:t>
            </a:r>
            <a:endParaRPr b="0" lang="en-IN" sz="3200" spc="-1" strike="noStrike">
              <a:latin typeface="Arial"/>
            </a:endParaRPr>
          </a:p>
        </p:txBody>
      </p:sp>
      <p:sp>
        <p:nvSpPr>
          <p:cNvPr id="1791"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supports a native JSON data type that enables efficient access to data in JSON (JavaScript Object Notation) documents.</a:t>
            </a:r>
            <a:endParaRPr b="0" lang="en-IN" sz="1800" spc="-1" strike="noStrike">
              <a:latin typeface="Arial"/>
            </a:endParaRPr>
          </a:p>
        </p:txBody>
      </p:sp>
      <p:sp>
        <p:nvSpPr>
          <p:cNvPr id="1792" name="CustomShape 3"/>
          <p:cNvSpPr/>
          <p:nvPr/>
        </p:nvSpPr>
        <p:spPr>
          <a:xfrm>
            <a:off x="152280" y="160020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table E (data json);</a:t>
            </a:r>
            <a:endParaRPr b="0" lang="en-IN" sz="2000" spc="-1" strike="noStrike">
              <a:latin typeface="Arial"/>
            </a:endParaRPr>
          </a:p>
        </p:txBody>
      </p:sp>
      <p:sp>
        <p:nvSpPr>
          <p:cNvPr id="1793" name="CustomShape 4"/>
          <p:cNvSpPr/>
          <p:nvPr/>
        </p:nvSpPr>
        <p:spPr>
          <a:xfrm>
            <a:off x="76320" y="2134440"/>
            <a:ext cx="8991360" cy="393084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VALUES</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VALUES</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{"empno" : "1001", "ename" : "saleel", "phone" : [123, 456]}</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VALUES</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{"empno" : "1002", "ename" : "sharmin" ,"phone" : [9922, 8811], "address" : "Paud Road"}</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VALUES</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{"empno" : "1003", "ename" : "vrushali", "phone" : [7788, 9977], "address" : {"city" : "Pune", "state" : "MH"}}</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0077aa"/>
              </a:buClr>
              <a:buFont typeface="Arial"/>
              <a:buChar char="•"/>
            </a:pPr>
            <a:r>
              <a:rPr b="0" lang="en-IN" sz="1800" spc="-1" strike="noStrike">
                <a:solidFill>
                  <a:srgbClr val="0077aa"/>
                </a:solidFill>
                <a:latin typeface="Arial"/>
                <a:ea typeface="Times New Roman"/>
              </a:rPr>
              <a:t>INSERT into </a:t>
            </a:r>
            <a:r>
              <a:rPr b="0" lang="en-IN" sz="1800" spc="-1" strike="noStrike">
                <a:solidFill>
                  <a:srgbClr val="000000"/>
                </a:solidFill>
                <a:latin typeface="Arial"/>
                <a:ea typeface="Times New Roman"/>
              </a:rPr>
              <a:t>E </a:t>
            </a:r>
            <a:r>
              <a:rPr b="0" lang="en-IN" sz="1800" spc="-1" strike="noStrike">
                <a:solidFill>
                  <a:srgbClr val="0077aa"/>
                </a:solidFill>
                <a:latin typeface="Arial"/>
                <a:ea typeface="Times New Roman"/>
              </a:rPr>
              <a:t>VALUES</a:t>
            </a:r>
            <a:r>
              <a:rPr b="0" lang="en-IN" sz="1800" spc="-1" strike="noStrike">
                <a:solidFill>
                  <a:srgbClr val="000000"/>
                </a:solidFill>
                <a:latin typeface="Arial"/>
                <a:ea typeface="Times New Roman"/>
              </a:rPr>
              <a:t> (' [</a:t>
            </a:r>
            <a:r>
              <a:rPr b="0" lang="en-IN" sz="1800" spc="-1" strike="noStrike">
                <a:solidFill>
                  <a:srgbClr val="dd4a68"/>
                </a:solidFill>
                <a:latin typeface="Arial"/>
                <a:ea typeface="Times New Roman"/>
              </a:rPr>
              <a:t>{"empno" : "1004", "ename" : "ram" ,"phone" : [6672, 8811], "address" : "Paud Road"}, {"empno" : "1005", "ename" : "sham" ,"phone" : [6672, 8843], "address" : "Paud Road"} </a:t>
            </a:r>
            <a:r>
              <a:rPr b="0" lang="en-IN" sz="1800" spc="-1" strike="noStrike">
                <a:solidFill>
                  <a:srgbClr val="000000"/>
                </a:solidFill>
                <a:latin typeface="Arial"/>
                <a:ea typeface="Times New Roman"/>
              </a:rPr>
              <a:t>]');</a:t>
            </a:r>
            <a:endParaRPr b="0" lang="en-IN" sz="1800" spc="-1" strike="noStrike">
              <a:latin typeface="Arial"/>
            </a:endParaRPr>
          </a:p>
        </p:txBody>
      </p:sp>
    </p:spTree>
  </p:cSld>
</p:sld>
</file>

<file path=ppt/slides/slide3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Datatype – JSON … (Select)</a:t>
            </a:r>
            <a:endParaRPr b="0" lang="en-IN" sz="3200" spc="-1" strike="noStrike">
              <a:latin typeface="Arial"/>
            </a:endParaRPr>
          </a:p>
        </p:txBody>
      </p:sp>
      <p:sp>
        <p:nvSpPr>
          <p:cNvPr id="1795"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supports a native JSON data type that enables efficient access to data in JSON (JavaScript Object Notation) documents.</a:t>
            </a:r>
            <a:endParaRPr b="0" lang="en-IN" sz="1800" spc="-1" strike="noStrike">
              <a:latin typeface="Arial"/>
            </a:endParaRPr>
          </a:p>
        </p:txBody>
      </p:sp>
      <p:sp>
        <p:nvSpPr>
          <p:cNvPr id="1796" name="CustomShape 3"/>
          <p:cNvSpPr/>
          <p:nvPr/>
        </p:nvSpPr>
        <p:spPr>
          <a:xfrm>
            <a:off x="152280" y="1600200"/>
            <a:ext cx="88387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CREATE table E (data json);</a:t>
            </a:r>
            <a:endParaRPr b="0" lang="en-IN" sz="2000" spc="-1" strike="noStrike">
              <a:latin typeface="Arial"/>
            </a:endParaRPr>
          </a:p>
        </p:txBody>
      </p:sp>
      <p:sp>
        <p:nvSpPr>
          <p:cNvPr id="1797" name="CustomShape 4"/>
          <p:cNvSpPr/>
          <p:nvPr/>
        </p:nvSpPr>
        <p:spPr>
          <a:xfrm>
            <a:off x="76320" y="1986840"/>
            <a:ext cx="8991360" cy="25592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json_extract (data,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json_extract (data, '$.empno')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json_extract (data, '$.phone[1]')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json_extract (data, "$.address.city")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a:p>
            <a:pPr marL="343080" indent="-342720">
              <a:lnSpc>
                <a:spcPct val="150000"/>
              </a:lnSpc>
              <a:buClr>
                <a:srgbClr val="0077aa"/>
              </a:buClr>
              <a:buFont typeface="Arial"/>
              <a:buChar char="•"/>
            </a:pPr>
            <a:r>
              <a:rPr b="0" lang="en-IN" sz="1800" spc="-1" strike="noStrike">
                <a:solidFill>
                  <a:srgbClr val="0077aa"/>
                </a:solidFill>
                <a:latin typeface="Arial"/>
                <a:ea typeface="Times New Roman"/>
              </a:rPr>
              <a:t>SELECT</a:t>
            </a:r>
            <a:r>
              <a:rPr b="0" lang="en-IN" sz="1800" spc="-1" strike="noStrike">
                <a:solidFill>
                  <a:srgbClr val="000000"/>
                </a:solidFill>
                <a:latin typeface="Arial"/>
                <a:ea typeface="Times New Roman"/>
              </a:rPr>
              <a:t> </a:t>
            </a:r>
            <a:r>
              <a:rPr b="0" lang="en-IN" sz="1800" spc="-1" strike="noStrike">
                <a:solidFill>
                  <a:srgbClr val="dd4a68"/>
                </a:solidFill>
                <a:latin typeface="Arial"/>
                <a:ea typeface="Times New Roman"/>
              </a:rPr>
              <a:t>json_extract (data, "$.empno", "$.ename" ) </a:t>
            </a:r>
            <a:r>
              <a:rPr b="0" lang="en-IN" sz="1800" spc="-1" strike="noStrike">
                <a:solidFill>
                  <a:srgbClr val="0077aa"/>
                </a:solidFill>
                <a:latin typeface="Arial"/>
                <a:ea typeface="Times New Roman"/>
              </a:rPr>
              <a:t>FROM</a:t>
            </a:r>
            <a:r>
              <a:rPr b="0" lang="en-IN" sz="1800" spc="-1" strike="noStrike">
                <a:solidFill>
                  <a:srgbClr val="000000"/>
                </a:solidFill>
                <a:latin typeface="Arial"/>
                <a:ea typeface="Times New Roman"/>
              </a:rPr>
              <a:t> E;</a:t>
            </a:r>
            <a:endParaRPr b="0" lang="en-IN" sz="1800" spc="-1" strike="noStrike">
              <a:latin typeface="Arial"/>
            </a:endParaRPr>
          </a:p>
        </p:txBody>
      </p:sp>
      <p:pic>
        <p:nvPicPr>
          <p:cNvPr id="1798" name="Picture 1" descr=""/>
          <p:cNvPicPr/>
          <p:nvPr/>
        </p:nvPicPr>
        <p:blipFill>
          <a:blip r:embed="rId1"/>
          <a:stretch/>
        </p:blipFill>
        <p:spPr>
          <a:xfrm>
            <a:off x="152280" y="4572000"/>
            <a:ext cx="7795080" cy="1867680"/>
          </a:xfrm>
          <a:prstGeom prst="rect">
            <a:avLst/>
          </a:prstGeom>
          <a:ln>
            <a:noFill/>
          </a:ln>
        </p:spPr>
      </p:pic>
    </p:spTree>
  </p:cSld>
</p:sld>
</file>

<file path=ppt/slides/slide3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9"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CREATE TABLE</a:t>
            </a:r>
            <a:endParaRPr b="0" lang="en-IN" sz="4800" spc="-1" strike="noStrike">
              <a:latin typeface="Arial"/>
            </a:endParaRPr>
          </a:p>
        </p:txBody>
      </p:sp>
      <p:sp>
        <p:nvSpPr>
          <p:cNvPr id="1800" name="CustomShape 2"/>
          <p:cNvSpPr/>
          <p:nvPr/>
        </p:nvSpPr>
        <p:spPr>
          <a:xfrm>
            <a:off x="304920" y="3276720"/>
            <a:ext cx="8510400" cy="91332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Segoe UI Light"/>
              </a:rPr>
              <a:t>By default, tables are created in the default database, using the InnoDB storage engine. An error occurs if the table exists, if there is no default database, or if the database does not exist.</a:t>
            </a:r>
            <a:endParaRPr b="0" lang="en-IN" sz="1800" spc="-1" strike="noStrike">
              <a:latin typeface="Arial"/>
            </a:endParaRPr>
          </a:p>
        </p:txBody>
      </p:sp>
      <p:sp>
        <p:nvSpPr>
          <p:cNvPr id="1801" name="CustomShape 3"/>
          <p:cNvSpPr/>
          <p:nvPr/>
        </p:nvSpPr>
        <p:spPr>
          <a:xfrm>
            <a:off x="152280" y="76320"/>
            <a:ext cx="5486040" cy="760680"/>
          </a:xfrm>
          <a:prstGeom prst="rect">
            <a:avLst/>
          </a:prstGeom>
          <a:solidFill>
            <a:srgbClr val="e5eac8"/>
          </a:solidFill>
          <a:ln>
            <a:noFill/>
          </a:ln>
        </p:spPr>
        <p:style>
          <a:lnRef idx="0"/>
          <a:fillRef idx="0"/>
          <a:effectRef idx="0"/>
          <a:fontRef idx="minor"/>
        </p:style>
        <p:txBody>
          <a:bodyPr lIns="90000" rIns="90000" tIns="45000" bIns="45000"/>
          <a:p>
            <a:pPr>
              <a:lnSpc>
                <a:spcPct val="100000"/>
              </a:lnSpc>
            </a:pPr>
            <a:r>
              <a:rPr b="0" lang="en-IN" sz="2200" spc="-1" strike="noStrike">
                <a:solidFill>
                  <a:srgbClr val="000000"/>
                </a:solidFill>
                <a:latin typeface="Segoe UI Light"/>
              </a:rPr>
              <a:t>Use a CREATE TABLE statement to specify the layout of your table</a:t>
            </a:r>
            <a:endParaRPr b="0" lang="en-IN" sz="2200" spc="-1" strike="noStrike">
              <a:latin typeface="Arial"/>
            </a:endParaRPr>
          </a:p>
        </p:txBody>
      </p:sp>
    </p:spTree>
  </p:cSld>
</p:sld>
</file>

<file path=ppt/slides/slide3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Table</a:t>
            </a:r>
            <a:endParaRPr b="0" lang="en-IN" sz="3200" spc="-1" strike="noStrike">
              <a:latin typeface="Arial"/>
            </a:endParaRPr>
          </a:p>
        </p:txBody>
      </p:sp>
      <p:sp>
        <p:nvSpPr>
          <p:cNvPr id="1803" name="CustomShape 2"/>
          <p:cNvSpPr/>
          <p:nvPr/>
        </p:nvSpPr>
        <p:spPr>
          <a:xfrm>
            <a:off x="152280" y="762120"/>
            <a:ext cx="8838720" cy="53024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 [TEMPORARY] TABLE [IF NOT EXISTS] tbl_name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(create_definition,...)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[table_options]</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[partition_options]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create_definition: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col_name column_definition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column_definition: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data_type [NOT NULL | NULL] [DEFAULT default_value]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[AUTO_INCREMENT] [UNIQUE [KEY] | [PRIMARY] KEY]</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[COMMENT 'string']</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[reference_definition]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 data_type [GENERATED ALWAYS] AS (expression)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[VIRTUAL] [UNIQUE [KEY]] [COMMENT comment]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[NOT NULL | NULL] [[PRIMARY] KEY]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table_options:</a:t>
            </a:r>
            <a:endParaRPr b="0" lang="en-IN" sz="1800" spc="-1" strike="noStrike">
              <a:latin typeface="Arial"/>
            </a:endParaRPr>
          </a:p>
          <a:p>
            <a:pPr>
              <a:lnSpc>
                <a:spcPct val="100000"/>
              </a:lnSpc>
            </a:pPr>
            <a:r>
              <a:rPr b="0" lang="en-IN" sz="1800" spc="-1" strike="noStrike">
                <a:solidFill>
                  <a:srgbClr val="0077aa"/>
                </a:solidFill>
                <a:latin typeface="Courier New"/>
              </a:rPr>
              <a:t>ENGINE [=] engine_name</a:t>
            </a:r>
            <a:endParaRPr b="0" lang="en-IN" sz="1800" spc="-1" strike="noStrike">
              <a:latin typeface="Arial"/>
            </a:endParaRPr>
          </a:p>
        </p:txBody>
      </p:sp>
    </p:spTree>
  </p:cSld>
</p:sld>
</file>

<file path=ppt/slides/slide3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Temporary Table</a:t>
            </a:r>
            <a:endParaRPr b="0" lang="en-IN" sz="3200" spc="-1" strike="noStrike">
              <a:latin typeface="Arial"/>
            </a:endParaRPr>
          </a:p>
        </p:txBody>
      </p:sp>
      <p:sp>
        <p:nvSpPr>
          <p:cNvPr id="1805" name="CustomShape 2"/>
          <p:cNvSpPr/>
          <p:nvPr/>
        </p:nvSpPr>
        <p:spPr>
          <a:xfrm>
            <a:off x="228600" y="869760"/>
            <a:ext cx="8686440" cy="5576040"/>
          </a:xfrm>
          <a:prstGeom prst="rect">
            <a:avLst/>
          </a:prstGeom>
          <a:solidFill>
            <a:srgbClr val="fde139"/>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Segoe UI Light"/>
              </a:rPr>
              <a:t>You can use the </a:t>
            </a:r>
            <a:r>
              <a:rPr b="1" i="1" lang="en-IN" sz="1800" spc="-1" strike="noStrike">
                <a:solidFill>
                  <a:srgbClr val="000000"/>
                </a:solidFill>
                <a:latin typeface="Segoe UI Light"/>
              </a:rPr>
              <a:t>TEMPORARY</a:t>
            </a:r>
            <a:r>
              <a:rPr b="0" lang="en-IN" sz="1800" spc="-1" strike="noStrike">
                <a:solidFill>
                  <a:srgbClr val="000000"/>
                </a:solidFill>
                <a:latin typeface="Segoe UI Light"/>
              </a:rPr>
              <a:t> keyword when creating a table.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Segoe UI Light"/>
              </a:rPr>
              <a:t> </a:t>
            </a:r>
            <a:r>
              <a:rPr b="0" lang="en-IN" sz="1800" spc="-1" strike="noStrike">
                <a:solidFill>
                  <a:srgbClr val="000000"/>
                </a:solidFill>
                <a:latin typeface="Segoe UI Light"/>
              </a:rPr>
              <a:t>A </a:t>
            </a:r>
            <a:r>
              <a:rPr b="1" i="1" lang="en-IN" sz="1800" spc="-1" strike="noStrike">
                <a:solidFill>
                  <a:srgbClr val="000000"/>
                </a:solidFill>
                <a:latin typeface="Segoe UI Light"/>
              </a:rPr>
              <a:t>TEMPORARY</a:t>
            </a:r>
            <a:r>
              <a:rPr b="0" lang="en-IN" sz="1800" spc="-1" strike="noStrike">
                <a:solidFill>
                  <a:srgbClr val="000000"/>
                </a:solidFill>
                <a:latin typeface="Segoe UI Light"/>
              </a:rPr>
              <a:t> table is visible only to the current session, and is dropped automatically when the session is closed.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Segoe UI Light"/>
              </a:rPr>
              <a:t>Use </a:t>
            </a:r>
            <a:r>
              <a:rPr b="1" i="1" lang="en-IN" sz="1800" spc="-1" strike="noStrike">
                <a:solidFill>
                  <a:srgbClr val="000000"/>
                </a:solidFill>
                <a:latin typeface="Segoe UI Light"/>
              </a:rPr>
              <a:t>TEMPORARY</a:t>
            </a:r>
            <a:r>
              <a:rPr b="0" lang="en-IN" sz="1800" spc="-1" strike="noStrike">
                <a:solidFill>
                  <a:srgbClr val="000000"/>
                </a:solidFill>
                <a:latin typeface="Segoe UI Light"/>
              </a:rPr>
              <a:t> table with the same name as the original can be useful when you want to try some statements that modify the contents of the table, without changing the original table.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Segoe UI Light"/>
              </a:rPr>
              <a:t>The permanent (original) table becomes hidden (inaccessible) to the client who creates the </a:t>
            </a:r>
            <a:r>
              <a:rPr b="1" i="1" lang="en-IN" sz="1800" spc="-1" strike="noStrike">
                <a:solidFill>
                  <a:srgbClr val="000000"/>
                </a:solidFill>
                <a:latin typeface="Segoe UI Light"/>
              </a:rPr>
              <a:t>TEMPORARY</a:t>
            </a:r>
            <a:r>
              <a:rPr b="0" lang="en-IN" sz="1800" spc="-1" strike="noStrike">
                <a:solidFill>
                  <a:srgbClr val="000000"/>
                </a:solidFill>
                <a:latin typeface="Segoe UI Light"/>
              </a:rPr>
              <a:t> table with same name as the original.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Segoe UI Light"/>
              </a:rPr>
              <a:t>If you issue a DROP TABLE statement, the </a:t>
            </a:r>
            <a:r>
              <a:rPr b="1" i="1" lang="en-IN" sz="1800" spc="-1" strike="noStrike">
                <a:solidFill>
                  <a:srgbClr val="000000"/>
                </a:solidFill>
                <a:latin typeface="Segoe UI Light"/>
              </a:rPr>
              <a:t>TEMPORARY</a:t>
            </a:r>
            <a:r>
              <a:rPr b="0" lang="en-IN" sz="1800" spc="-1" strike="noStrike">
                <a:solidFill>
                  <a:srgbClr val="000000"/>
                </a:solidFill>
                <a:latin typeface="Segoe UI Light"/>
              </a:rPr>
              <a:t> table is removed and the original table reappears, it is possible, only when then original </a:t>
            </a:r>
            <a:r>
              <a:rPr b="0" i="1" lang="en-IN" sz="1800" spc="-1" strike="noStrike">
                <a:solidFill>
                  <a:srgbClr val="000000"/>
                </a:solidFill>
                <a:latin typeface="Segoe UI Light"/>
              </a:rPr>
              <a:t>tbl_name</a:t>
            </a:r>
            <a:r>
              <a:rPr b="0" lang="en-IN" sz="1800" spc="-1" strike="noStrike">
                <a:solidFill>
                  <a:srgbClr val="000000"/>
                </a:solidFill>
                <a:latin typeface="Segoe UI Light"/>
              </a:rPr>
              <a:t> and temporary </a:t>
            </a:r>
            <a:r>
              <a:rPr b="0" i="1" lang="en-IN" sz="1800" spc="-1" strike="noStrike">
                <a:solidFill>
                  <a:srgbClr val="000000"/>
                </a:solidFill>
                <a:latin typeface="Segoe UI Light"/>
              </a:rPr>
              <a:t>tbl_name</a:t>
            </a:r>
            <a:r>
              <a:rPr b="0" lang="en-IN" sz="1800" spc="-1" strike="noStrike">
                <a:solidFill>
                  <a:srgbClr val="000000"/>
                </a:solidFill>
                <a:latin typeface="Segoe UI Light"/>
              </a:rPr>
              <a:t> are same.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Segoe UI Light"/>
              </a:rPr>
              <a:t>The original table also reappears if you rename the </a:t>
            </a:r>
            <a:r>
              <a:rPr b="1" i="1" lang="en-IN" sz="1800" spc="-1" strike="noStrike">
                <a:solidFill>
                  <a:srgbClr val="000000"/>
                </a:solidFill>
                <a:latin typeface="Segoe UI Light"/>
              </a:rPr>
              <a:t>TEMPORARY</a:t>
            </a:r>
            <a:r>
              <a:rPr b="0" lang="en-IN" sz="1800" spc="-1" strike="noStrike">
                <a:solidFill>
                  <a:srgbClr val="000000"/>
                </a:solidFill>
                <a:latin typeface="Segoe UI Light"/>
              </a:rPr>
              <a:t> table.</a:t>
            </a:r>
            <a:endParaRPr b="0" lang="en-IN" sz="1800" spc="-1" strike="noStrike">
              <a:latin typeface="Arial"/>
            </a:endParaRPr>
          </a:p>
          <a:p>
            <a:pPr>
              <a:lnSpc>
                <a:spcPct val="100000"/>
              </a:lnSpc>
            </a:pPr>
            <a:endParaRPr b="0" lang="en-IN" sz="1800" spc="-1" strike="noStrike">
              <a:latin typeface="Arial"/>
            </a:endParaRPr>
          </a:p>
        </p:txBody>
      </p:sp>
    </p:spTree>
  </p:cSld>
</p:sld>
</file>

<file path=ppt/slides/slide3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Default Column</a:t>
            </a:r>
            <a:endParaRPr b="0" lang="en-IN" sz="4800" spc="-1" strike="noStrike">
              <a:latin typeface="Arial"/>
            </a:endParaRPr>
          </a:p>
        </p:txBody>
      </p:sp>
      <p:sp>
        <p:nvSpPr>
          <p:cNvPr id="1807" name="CustomShape 2"/>
          <p:cNvSpPr/>
          <p:nvPr/>
        </p:nvSpPr>
        <p:spPr>
          <a:xfrm>
            <a:off x="1000080" y="3416760"/>
            <a:ext cx="7071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TODO</a:t>
            </a:r>
            <a:endParaRPr b="0" lang="en-IN" sz="1800" spc="-1" strike="noStrike">
              <a:latin typeface="Arial"/>
            </a:endParaRPr>
          </a:p>
        </p:txBody>
      </p:sp>
    </p:spTree>
  </p:cSld>
</p:sld>
</file>

<file path=ppt/slides/slide3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Default value</a:t>
            </a:r>
            <a:endParaRPr b="0" lang="en-IN" sz="3200" spc="-1" strike="noStrike">
              <a:latin typeface="Arial"/>
            </a:endParaRPr>
          </a:p>
        </p:txBody>
      </p:sp>
      <p:sp>
        <p:nvSpPr>
          <p:cNvPr id="1809"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TODO</a:t>
            </a:r>
            <a:endParaRPr b="0" lang="en-IN" sz="1800" spc="-1" strike="noStrike">
              <a:latin typeface="Arial"/>
            </a:endParaRPr>
          </a:p>
        </p:txBody>
      </p:sp>
      <p:sp>
        <p:nvSpPr>
          <p:cNvPr id="1810" name="CustomShape 3"/>
          <p:cNvSpPr/>
          <p:nvPr/>
        </p:nvSpPr>
        <p:spPr>
          <a:xfrm>
            <a:off x="76320" y="1428840"/>
            <a:ext cx="8991360" cy="3337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 TABLE TEMP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c1</a:t>
            </a:r>
            <a:r>
              <a:rPr b="0" lang="en-IN" sz="1600" spc="-1" strike="noStrike">
                <a:solidFill>
                  <a:srgbClr val="0077aa"/>
                </a:solidFill>
                <a:latin typeface="Arial"/>
                <a:ea typeface="Times New Roman"/>
              </a:rPr>
              <a:t> </a:t>
            </a:r>
            <a:r>
              <a:rPr b="0" lang="en-IN" sz="1600" spc="-1" strike="noStrike">
                <a:solidFill>
                  <a:srgbClr val="000000"/>
                </a:solidFill>
                <a:latin typeface="Arial"/>
                <a:ea typeface="Times New Roman"/>
              </a:rPr>
              <a:t>INT, c2 INT, c3 INT,c4 int default (c2+c3)</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3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AUTO_INCREMENT Column</a:t>
            </a:r>
            <a:endParaRPr b="0" lang="en-IN" sz="4800" spc="-1" strike="noStrike">
              <a:latin typeface="Arial"/>
            </a:endParaRPr>
          </a:p>
        </p:txBody>
      </p:sp>
      <p:sp>
        <p:nvSpPr>
          <p:cNvPr id="1812" name="CustomShape 2"/>
          <p:cNvSpPr/>
          <p:nvPr/>
        </p:nvSpPr>
        <p:spPr>
          <a:xfrm>
            <a:off x="1000080" y="3416760"/>
            <a:ext cx="7071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TODO</a:t>
            </a:r>
            <a:endParaRPr b="0" lang="en-IN" sz="18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152280" y="2362320"/>
            <a:ext cx="8838720" cy="914040"/>
          </a:xfrm>
          <a:prstGeom prst="rect">
            <a:avLst/>
          </a:prstGeom>
          <a:noFill/>
          <a:ln>
            <a:noFill/>
          </a:ln>
        </p:spPr>
        <p:style>
          <a:lnRef idx="0"/>
          <a:fillRef idx="0"/>
          <a:effectRef idx="0"/>
          <a:fontRef idx="minor"/>
        </p:style>
      </p:sp>
      <p:sp>
        <p:nvSpPr>
          <p:cNvPr id="281" name="CustomShape 2"/>
          <p:cNvSpPr/>
          <p:nvPr/>
        </p:nvSpPr>
        <p:spPr>
          <a:xfrm>
            <a:off x="228600" y="1475280"/>
            <a:ext cx="8686440" cy="3169800"/>
          </a:xfrm>
          <a:prstGeom prst="rect">
            <a:avLst/>
          </a:prstGeom>
          <a:noFill/>
          <a:ln w="9360">
            <a:noFill/>
          </a:ln>
        </p:spPr>
        <p:style>
          <a:lnRef idx="0"/>
          <a:fillRef idx="0"/>
          <a:effectRef idx="0"/>
          <a:fontRef idx="minor"/>
        </p:style>
        <p:txBody>
          <a:bodyPr anchor="ctr"/>
          <a:p>
            <a:pPr>
              <a:lnSpc>
                <a:spcPct val="100000"/>
              </a:lnSpc>
              <a:buClr>
                <a:srgbClr val="528693"/>
              </a:buClr>
              <a:buFont typeface="Symbol" charset="2"/>
              <a:buChar char=""/>
            </a:pPr>
            <a:r>
              <a:rPr b="1" lang="en-IN" sz="2000" spc="-1" strike="noStrike">
                <a:solidFill>
                  <a:srgbClr val="528693"/>
                </a:solidFill>
                <a:latin typeface="Arial"/>
                <a:ea typeface="MS Mincho"/>
              </a:rPr>
              <a:t> </a:t>
            </a:r>
            <a:r>
              <a:rPr b="1" lang="en-IN" sz="2000" spc="-1" strike="noStrike">
                <a:solidFill>
                  <a:srgbClr val="528693"/>
                </a:solidFill>
                <a:latin typeface="Arial"/>
                <a:ea typeface="MS Mincho"/>
              </a:rPr>
              <a:t>Simple / Atomic Attribute       --VS--        Composite Attribute</a:t>
            </a:r>
            <a:endParaRPr b="0" lang="en-IN" sz="2000" spc="-1" strike="noStrike">
              <a:latin typeface="Arial"/>
            </a:endParaRPr>
          </a:p>
          <a:p>
            <a:pPr>
              <a:lnSpc>
                <a:spcPct val="100000"/>
              </a:lnSpc>
            </a:pPr>
            <a:r>
              <a:rPr b="1" lang="en-IN" sz="2000" spc="-1" strike="noStrike">
                <a:solidFill>
                  <a:srgbClr val="528693"/>
                </a:solidFill>
                <a:latin typeface="Arial"/>
                <a:ea typeface="MS Mincho"/>
              </a:rPr>
              <a:t>  </a:t>
            </a:r>
            <a:r>
              <a:rPr b="0" lang="en-IN" sz="2000" spc="-1" strike="noStrike">
                <a:solidFill>
                  <a:srgbClr val="528693"/>
                </a:solidFill>
                <a:latin typeface="Arial"/>
                <a:ea typeface="MS Mincho"/>
              </a:rPr>
              <a:t>(Can’t be divided further)                            (Can be divided further)</a:t>
            </a:r>
            <a:endParaRPr b="0" lang="en-IN" sz="2000" spc="-1" strike="noStrike">
              <a:latin typeface="Arial"/>
            </a:endParaRPr>
          </a:p>
          <a:p>
            <a:pPr>
              <a:lnSpc>
                <a:spcPct val="100000"/>
              </a:lnSpc>
            </a:pPr>
            <a:endParaRPr b="0" lang="en-IN" sz="2000" spc="-1" strike="noStrike">
              <a:latin typeface="Arial"/>
            </a:endParaRPr>
          </a:p>
          <a:p>
            <a:pPr>
              <a:lnSpc>
                <a:spcPct val="100000"/>
              </a:lnSpc>
              <a:buClr>
                <a:srgbClr val="528693"/>
              </a:buClr>
              <a:buFont typeface="Symbol" charset="2"/>
              <a:buChar char=""/>
            </a:pPr>
            <a:r>
              <a:rPr b="1" lang="en-IN" sz="2000" spc="-1" strike="noStrike">
                <a:solidFill>
                  <a:srgbClr val="528693"/>
                </a:solidFill>
                <a:latin typeface="Arial"/>
                <a:ea typeface="MS Mincho"/>
              </a:rPr>
              <a:t> </a:t>
            </a:r>
            <a:r>
              <a:rPr b="1" lang="en-IN" sz="2000" spc="-1" strike="noStrike">
                <a:solidFill>
                  <a:srgbClr val="528693"/>
                </a:solidFill>
                <a:latin typeface="Arial"/>
                <a:ea typeface="MS Mincho"/>
              </a:rPr>
              <a:t>Single Value Attribute             --VS--        Multi Valued Attribute </a:t>
            </a:r>
            <a:endParaRPr b="0" lang="en-IN" sz="2000" spc="-1" strike="noStrike">
              <a:latin typeface="Arial"/>
            </a:endParaRPr>
          </a:p>
          <a:p>
            <a:pPr>
              <a:lnSpc>
                <a:spcPct val="100000"/>
              </a:lnSpc>
            </a:pP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(Only One value) </a:t>
            </a: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                  (Multiple values)</a:t>
            </a:r>
            <a:endParaRPr b="0" lang="en-IN" sz="2000" spc="-1" strike="noStrike">
              <a:latin typeface="Arial"/>
            </a:endParaRPr>
          </a:p>
          <a:p>
            <a:pPr>
              <a:lnSpc>
                <a:spcPct val="100000"/>
              </a:lnSpc>
            </a:pPr>
            <a:r>
              <a:rPr b="0" lang="en-IN" sz="2000" spc="-1" strike="noStrike">
                <a:solidFill>
                  <a:srgbClr val="528693"/>
                </a:solidFill>
                <a:latin typeface="Arial"/>
                <a:ea typeface="MS Mincho"/>
              </a:rPr>
              <a:t>	</a:t>
            </a:r>
            <a:endParaRPr b="0" lang="en-IN" sz="2000" spc="-1" strike="noStrike">
              <a:latin typeface="Arial"/>
            </a:endParaRPr>
          </a:p>
          <a:p>
            <a:pPr>
              <a:lnSpc>
                <a:spcPct val="100000"/>
              </a:lnSpc>
              <a:buClr>
                <a:srgbClr val="528693"/>
              </a:buClr>
              <a:buFont typeface="Symbol" charset="2"/>
              <a:buChar char=""/>
            </a:pPr>
            <a:r>
              <a:rPr b="1" lang="en-IN" sz="2000" spc="-1" strike="noStrike">
                <a:solidFill>
                  <a:srgbClr val="528693"/>
                </a:solidFill>
                <a:latin typeface="Arial"/>
                <a:ea typeface="MS Mincho"/>
              </a:rPr>
              <a:t> </a:t>
            </a:r>
            <a:r>
              <a:rPr b="1" lang="en-IN" sz="2000" spc="-1" strike="noStrike">
                <a:solidFill>
                  <a:srgbClr val="528693"/>
                </a:solidFill>
                <a:latin typeface="Arial"/>
                <a:ea typeface="MS Mincho"/>
              </a:rPr>
              <a:t>Stored Attribute                       --VS--        Derived Attribute</a:t>
            </a:r>
            <a:endParaRPr b="0" lang="en-IN" sz="2000" spc="-1" strike="noStrike">
              <a:latin typeface="Arial"/>
            </a:endParaRPr>
          </a:p>
          <a:p>
            <a:pPr>
              <a:lnSpc>
                <a:spcPct val="100000"/>
              </a:lnSpc>
            </a:pP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(Only One value)</a:t>
            </a: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	</a:t>
            </a:r>
            <a:r>
              <a:rPr b="0" lang="en-IN" sz="2000" spc="-1" strike="noStrike">
                <a:solidFill>
                  <a:srgbClr val="528693"/>
                </a:solidFill>
                <a:latin typeface="Arial"/>
                <a:ea typeface="MS Mincho"/>
              </a:rPr>
              <a:t>     (Virtual)</a:t>
            </a:r>
            <a:endParaRPr b="0" lang="en-IN" sz="2000" spc="-1" strike="noStrike">
              <a:latin typeface="Arial"/>
            </a:endParaRPr>
          </a:p>
          <a:p>
            <a:pPr>
              <a:lnSpc>
                <a:spcPct val="100000"/>
              </a:lnSpc>
            </a:pPr>
            <a:endParaRPr b="0" lang="en-IN" sz="2000" spc="-1" strike="noStrike">
              <a:latin typeface="Arial"/>
            </a:endParaRPr>
          </a:p>
          <a:p>
            <a:pPr>
              <a:lnSpc>
                <a:spcPct val="100000"/>
              </a:lnSpc>
              <a:buClr>
                <a:srgbClr val="528693"/>
              </a:buClr>
              <a:buFont typeface="Symbol" charset="2"/>
              <a:buChar char=""/>
            </a:pPr>
            <a:r>
              <a:rPr b="1" lang="en-IN" sz="2000" spc="-1" strike="noStrike">
                <a:solidFill>
                  <a:srgbClr val="528693"/>
                </a:solidFill>
                <a:latin typeface="Arial"/>
                <a:ea typeface="MS Mincho"/>
              </a:rPr>
              <a:t> </a:t>
            </a:r>
            <a:r>
              <a:rPr b="1" lang="en-IN" sz="2000" spc="-1" strike="noStrike">
                <a:solidFill>
                  <a:srgbClr val="528693"/>
                </a:solidFill>
                <a:latin typeface="Arial"/>
                <a:ea typeface="MS Mincho"/>
              </a:rPr>
              <a:t>Complex Attribute </a:t>
            </a:r>
            <a:endParaRPr b="0" lang="en-IN" sz="2000" spc="-1" strike="noStrike">
              <a:latin typeface="Arial"/>
            </a:endParaRPr>
          </a:p>
          <a:p>
            <a:pPr>
              <a:lnSpc>
                <a:spcPct val="100000"/>
              </a:lnSpc>
            </a:pPr>
            <a:r>
              <a:rPr b="1" lang="en-IN" sz="2000" spc="-1" strike="noStrike">
                <a:solidFill>
                  <a:srgbClr val="528693"/>
                </a:solidFill>
                <a:latin typeface="Arial"/>
                <a:ea typeface="MS Mincho"/>
              </a:rPr>
              <a:t>  </a:t>
            </a:r>
            <a:r>
              <a:rPr b="0" lang="en-IN" sz="2000" spc="-1" strike="noStrike">
                <a:solidFill>
                  <a:srgbClr val="528693"/>
                </a:solidFill>
                <a:latin typeface="Arial"/>
                <a:ea typeface="MS Mincho"/>
              </a:rPr>
              <a:t>(Composite &amp; Multivalued)</a:t>
            </a:r>
            <a:endParaRPr b="0" lang="en-IN" sz="2000" spc="-1" strike="noStrike">
              <a:latin typeface="Arial"/>
            </a:endParaRPr>
          </a:p>
        </p:txBody>
      </p:sp>
      <p:sp>
        <p:nvSpPr>
          <p:cNvPr id="282"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Attributes</a:t>
            </a:r>
            <a:endParaRPr b="0" lang="en-IN" sz="40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AUTO_INCREMENT</a:t>
            </a:r>
            <a:endParaRPr b="0" lang="en-IN" sz="3200" spc="-1" strike="noStrike">
              <a:latin typeface="Arial"/>
            </a:endParaRPr>
          </a:p>
        </p:txBody>
      </p:sp>
      <p:sp>
        <p:nvSpPr>
          <p:cNvPr id="1814" name="CustomShape 2"/>
          <p:cNvSpPr/>
          <p:nvPr/>
        </p:nvSpPr>
        <p:spPr>
          <a:xfrm>
            <a:off x="152280" y="878760"/>
            <a:ext cx="8838720" cy="3740760"/>
          </a:xfrm>
          <a:prstGeom prst="rect">
            <a:avLst/>
          </a:prstGeom>
          <a:solidFill>
            <a:srgbClr val="efef03"/>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i="1" lang="en-IN" sz="1600" spc="-1" strike="noStrike">
                <a:solidFill>
                  <a:srgbClr val="000000"/>
                </a:solidFill>
                <a:latin typeface="Arial"/>
              </a:rPr>
              <a:t>AUTO_INCREMENT</a:t>
            </a:r>
            <a:r>
              <a:rPr b="0" lang="en-IN" sz="1600" spc="-1" strike="noStrike">
                <a:solidFill>
                  <a:srgbClr val="000000"/>
                </a:solidFill>
                <a:latin typeface="Arial"/>
              </a:rPr>
              <a:t> applies only to integer and floating-point types.</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rPr>
              <a:t>There can be only one </a:t>
            </a:r>
            <a:r>
              <a:rPr b="1" i="1" lang="en-IN" sz="1600" spc="-1" strike="noStrike">
                <a:solidFill>
                  <a:srgbClr val="000000"/>
                </a:solidFill>
                <a:latin typeface="Arial"/>
              </a:rPr>
              <a:t>AUTO_INCREMENT</a:t>
            </a:r>
            <a:r>
              <a:rPr b="0" lang="en-IN" sz="1600" spc="-1" strike="noStrike">
                <a:solidFill>
                  <a:srgbClr val="000000"/>
                </a:solidFill>
                <a:latin typeface="Arial"/>
              </a:rPr>
              <a:t> column per table, it must be indexed, and it cannot have a DEFAULT value. </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rPr>
              <a:t>An </a:t>
            </a:r>
            <a:r>
              <a:rPr b="1" i="1" lang="en-IN" sz="1600" spc="-1" strike="noStrike">
                <a:solidFill>
                  <a:srgbClr val="000000"/>
                </a:solidFill>
                <a:latin typeface="Arial"/>
              </a:rPr>
              <a:t>AUTO_INCREMENT</a:t>
            </a:r>
            <a:r>
              <a:rPr b="0" lang="en-IN" sz="1600" spc="-1" strike="noStrike">
                <a:solidFill>
                  <a:srgbClr val="000000"/>
                </a:solidFill>
                <a:latin typeface="Arial"/>
              </a:rPr>
              <a:t> column works properly only if it contains positive values. </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rPr>
              <a:t>The  AUTO_INCREMENT column must be indexed, which means it can be either PRIMARY KEY or UNIQUE index.</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rPr>
              <a:t>When you insert a value of NULL or 0 into </a:t>
            </a:r>
            <a:r>
              <a:rPr b="1" i="1" lang="en-IN" sz="1600" spc="-1" strike="noStrike">
                <a:solidFill>
                  <a:srgbClr val="000000"/>
                </a:solidFill>
                <a:latin typeface="Arial"/>
              </a:rPr>
              <a:t>AUTO_INCREMENT</a:t>
            </a:r>
            <a:r>
              <a:rPr b="0" lang="en-IN" sz="1600" spc="-1" strike="noStrike">
                <a:solidFill>
                  <a:srgbClr val="000000"/>
                </a:solidFill>
                <a:latin typeface="Arial"/>
              </a:rPr>
              <a:t> column, the column is set to the next sequence value.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0000"/>
              </a:buClr>
              <a:buFont typeface="Arial"/>
              <a:buChar char="•"/>
            </a:pPr>
            <a:r>
              <a:rPr b="0" lang="en-IN" sz="1600" spc="-1" strike="noStrike">
                <a:solidFill>
                  <a:srgbClr val="000000"/>
                </a:solidFill>
                <a:latin typeface="Arial"/>
              </a:rPr>
              <a:t>Use </a:t>
            </a:r>
            <a:r>
              <a:rPr b="1" i="1" lang="en-IN" sz="1600" spc="-1" strike="noStrike">
                <a:solidFill>
                  <a:srgbClr val="000000"/>
                </a:solidFill>
                <a:latin typeface="Arial"/>
              </a:rPr>
              <a:t>LAST_INSERT_ID</a:t>
            </a:r>
            <a:r>
              <a:rPr b="0" lang="en-IN" sz="1600" spc="-1" strike="noStrike">
                <a:solidFill>
                  <a:srgbClr val="000000"/>
                </a:solidFill>
                <a:latin typeface="Arial"/>
              </a:rPr>
              <a:t>() function to find the row that contains the most recent </a:t>
            </a:r>
            <a:r>
              <a:rPr b="1" i="1" lang="en-IN" sz="1600" spc="-1" strike="noStrike">
                <a:solidFill>
                  <a:srgbClr val="000000"/>
                </a:solidFill>
                <a:latin typeface="Arial"/>
              </a:rPr>
              <a:t>AUTO_INCREMENT</a:t>
            </a:r>
            <a:r>
              <a:rPr b="0" lang="en-IN" sz="1600" spc="-1" strike="noStrike">
                <a:solidFill>
                  <a:srgbClr val="000000"/>
                </a:solidFill>
                <a:latin typeface="Arial"/>
              </a:rPr>
              <a:t> value</a:t>
            </a:r>
            <a:endParaRPr b="0" lang="en-IN" sz="1600" spc="-1" strike="noStrike">
              <a:latin typeface="Arial"/>
            </a:endParaRPr>
          </a:p>
        </p:txBody>
      </p:sp>
      <p:sp>
        <p:nvSpPr>
          <p:cNvPr id="1815" name="CustomShape 3"/>
          <p:cNvSpPr/>
          <p:nvPr/>
        </p:nvSpPr>
        <p:spPr>
          <a:xfrm>
            <a:off x="76320" y="4800600"/>
            <a:ext cx="3515760" cy="13863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700" spc="-1" strike="noStrike">
                <a:solidFill>
                  <a:srgbClr val="0077aa"/>
                </a:solidFill>
                <a:latin typeface="Arial"/>
                <a:ea typeface="Times New Roman"/>
              </a:rPr>
              <a:t>SELECT</a:t>
            </a:r>
            <a:r>
              <a:rPr b="0" lang="en-IN" sz="1700" spc="-1" strike="noStrike">
                <a:solidFill>
                  <a:srgbClr val="000000"/>
                </a:solidFill>
                <a:latin typeface="Gill Sans MT"/>
                <a:ea typeface="Times New Roman"/>
              </a:rPr>
              <a:t> </a:t>
            </a:r>
            <a:r>
              <a:rPr b="0" i="1" lang="en-IN" sz="1700" spc="-1" strike="noStrike">
                <a:solidFill>
                  <a:srgbClr val="ee9900"/>
                </a:solidFill>
                <a:latin typeface="Gill Sans MT (Body)"/>
                <a:ea typeface="Times New Roman"/>
              </a:rPr>
              <a:t>@@</a:t>
            </a:r>
            <a:r>
              <a:rPr b="0" lang="en-IN" sz="1700" spc="-1" strike="noStrike">
                <a:solidFill>
                  <a:srgbClr val="e0d612"/>
                </a:solidFill>
                <a:latin typeface="Courier New"/>
                <a:ea typeface="Times New Roman"/>
              </a:rPr>
              <a:t>IDENTITY</a:t>
            </a:r>
            <a:endParaRPr b="0" lang="en-IN" sz="1700" spc="-1" strike="noStrike">
              <a:latin typeface="Arial"/>
            </a:endParaRPr>
          </a:p>
          <a:p>
            <a:pPr>
              <a:lnSpc>
                <a:spcPct val="100000"/>
              </a:lnSpc>
            </a:pPr>
            <a:endParaRPr b="0" lang="en-IN" sz="1700" spc="-1" strike="noStrike">
              <a:latin typeface="Arial"/>
            </a:endParaRPr>
          </a:p>
          <a:p>
            <a:pPr marL="285840" indent="-285480">
              <a:lnSpc>
                <a:spcPct val="100000"/>
              </a:lnSpc>
              <a:buClr>
                <a:srgbClr val="0077aa"/>
              </a:buClr>
              <a:buFont typeface="Arial"/>
              <a:buChar char="•"/>
            </a:pPr>
            <a:r>
              <a:rPr b="0" lang="en-IN" sz="1700" spc="-1" strike="noStrike">
                <a:solidFill>
                  <a:srgbClr val="0077aa"/>
                </a:solidFill>
                <a:latin typeface="Arial"/>
                <a:ea typeface="Times New Roman"/>
              </a:rPr>
              <a:t>SELECT</a:t>
            </a:r>
            <a:r>
              <a:rPr b="0" lang="en-IN" sz="1700" spc="-1" strike="noStrike">
                <a:solidFill>
                  <a:srgbClr val="dd4a68"/>
                </a:solidFill>
                <a:latin typeface="Arial"/>
                <a:ea typeface="Times New Roman"/>
              </a:rPr>
              <a:t> </a:t>
            </a:r>
            <a:r>
              <a:rPr b="0" lang="en-IN" sz="1700" spc="-1" strike="noStrike">
                <a:solidFill>
                  <a:srgbClr val="e0d612"/>
                </a:solidFill>
                <a:latin typeface="Courier New"/>
                <a:ea typeface="Times New Roman"/>
              </a:rPr>
              <a:t>LAST_INSERT_ID()</a:t>
            </a:r>
            <a:endParaRPr b="0" lang="en-IN" sz="1700" spc="-1" strike="noStrike">
              <a:latin typeface="Arial"/>
            </a:endParaRPr>
          </a:p>
          <a:p>
            <a:pPr>
              <a:lnSpc>
                <a:spcPct val="100000"/>
              </a:lnSpc>
            </a:pPr>
            <a:endParaRPr b="0" lang="en-IN" sz="1700" spc="-1" strike="noStrike">
              <a:latin typeface="Arial"/>
            </a:endParaRPr>
          </a:p>
          <a:p>
            <a:pPr marL="285840" indent="-285480">
              <a:lnSpc>
                <a:spcPct val="100000"/>
              </a:lnSpc>
              <a:buClr>
                <a:srgbClr val="0077aa"/>
              </a:buClr>
              <a:buFont typeface="Arial"/>
              <a:buChar char="•"/>
            </a:pPr>
            <a:r>
              <a:rPr b="0" lang="en-IN" sz="1700" spc="-1" strike="noStrike">
                <a:solidFill>
                  <a:srgbClr val="0077aa"/>
                </a:solidFill>
                <a:latin typeface="Arial"/>
                <a:ea typeface="Times New Roman"/>
              </a:rPr>
              <a:t>SET</a:t>
            </a:r>
            <a:r>
              <a:rPr b="0" lang="en-IN" sz="1700" spc="-1" strike="noStrike">
                <a:solidFill>
                  <a:srgbClr val="dd4a68"/>
                </a:solidFill>
                <a:latin typeface="Arial"/>
                <a:ea typeface="Times New Roman"/>
              </a:rPr>
              <a:t> </a:t>
            </a:r>
            <a:r>
              <a:rPr b="0" lang="en-IN" sz="1700" spc="-1" strike="noStrike">
                <a:solidFill>
                  <a:srgbClr val="e0d612"/>
                </a:solidFill>
                <a:latin typeface="Courier New"/>
                <a:ea typeface="Times New Roman"/>
              </a:rPr>
              <a:t>INSERT_ID = 7</a:t>
            </a:r>
            <a:endParaRPr b="0" lang="en-IN" sz="1700" spc="-1" strike="noStrike">
              <a:latin typeface="Arial"/>
            </a:endParaRPr>
          </a:p>
        </p:txBody>
      </p:sp>
      <p:sp>
        <p:nvSpPr>
          <p:cNvPr id="1816" name="CustomShape 4"/>
          <p:cNvSpPr/>
          <p:nvPr/>
        </p:nvSpPr>
        <p:spPr>
          <a:xfrm>
            <a:off x="163440" y="115560"/>
            <a:ext cx="3428640" cy="639000"/>
          </a:xfrm>
          <a:prstGeom prst="rect">
            <a:avLst/>
          </a:prstGeom>
          <a:solidFill>
            <a:srgbClr val="cfff21"/>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Arial"/>
                <a:ea typeface="Times New Roman"/>
              </a:rPr>
              <a:t>IDENTITY</a:t>
            </a:r>
            <a:r>
              <a:rPr b="0" lang="en-IN" sz="1800" spc="-1" strike="noStrike">
                <a:solidFill>
                  <a:srgbClr val="000000"/>
                </a:solidFill>
                <a:latin typeface="Arial"/>
                <a:ea typeface="Times New Roman"/>
              </a:rPr>
              <a:t> is a synonym to the </a:t>
            </a:r>
            <a:r>
              <a:rPr b="0" i="1" lang="en-IN" sz="1800" spc="-1" strike="noStrike">
                <a:solidFill>
                  <a:srgbClr val="000000"/>
                </a:solidFill>
                <a:latin typeface="Arial"/>
                <a:ea typeface="Times New Roman"/>
              </a:rPr>
              <a:t>LAST_INSERT_ID</a:t>
            </a:r>
            <a:r>
              <a:rPr b="0" lang="en-IN" sz="1800" spc="-1" strike="noStrike">
                <a:solidFill>
                  <a:srgbClr val="000000"/>
                </a:solidFill>
                <a:latin typeface="Arial"/>
                <a:ea typeface="Times New Roman"/>
              </a:rPr>
              <a:t> variable.</a:t>
            </a:r>
            <a:endParaRPr b="0" lang="en-IN" sz="1800" spc="-1" strike="noStrike">
              <a:latin typeface="Arial"/>
            </a:endParaRPr>
          </a:p>
        </p:txBody>
      </p:sp>
      <p:sp>
        <p:nvSpPr>
          <p:cNvPr id="1817" name="CustomShape 5"/>
          <p:cNvSpPr/>
          <p:nvPr/>
        </p:nvSpPr>
        <p:spPr>
          <a:xfrm>
            <a:off x="3505320" y="4754160"/>
            <a:ext cx="5551200" cy="14612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70c0"/>
                </a:solidFill>
                <a:latin typeface="Segoe UI Light"/>
              </a:rPr>
              <a:t>There can be only one AUTO_INCREMENT column per table, it must be indexed, and it cannot have a DEFAULT value. An AUTO_INCREMENT column works properly only if it contains only positive values.</a:t>
            </a:r>
            <a:endParaRPr b="0" lang="en-IN" sz="1800" spc="-1" strike="noStrike">
              <a:latin typeface="Arial"/>
            </a:endParaRPr>
          </a:p>
        </p:txBody>
      </p:sp>
    </p:spTree>
  </p:cSld>
</p:sld>
</file>

<file path=ppt/slides/slide3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AUTO_INCREMENT</a:t>
            </a:r>
            <a:endParaRPr b="0" lang="en-IN" sz="3200" spc="-1" strike="noStrike">
              <a:latin typeface="Arial"/>
            </a:endParaRPr>
          </a:p>
        </p:txBody>
      </p:sp>
      <p:sp>
        <p:nvSpPr>
          <p:cNvPr id="1819" name="CustomShape 2"/>
          <p:cNvSpPr/>
          <p:nvPr/>
        </p:nvSpPr>
        <p:spPr>
          <a:xfrm>
            <a:off x="128520" y="880560"/>
            <a:ext cx="8838720" cy="191988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lang="en-IN" sz="2000" spc="-1" strike="noStrike">
                <a:solidFill>
                  <a:srgbClr val="000000"/>
                </a:solidFill>
                <a:latin typeface="Calibri"/>
              </a:rPr>
              <a:t>auto_increment_increment</a:t>
            </a:r>
            <a:r>
              <a:rPr b="0" lang="en-IN" sz="2000" spc="-1" strike="noStrike">
                <a:solidFill>
                  <a:srgbClr val="000000"/>
                </a:solidFill>
                <a:latin typeface="Calibri"/>
              </a:rPr>
              <a:t> – is the incremental value, controls the interval between successive column values.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0000"/>
              </a:buClr>
              <a:buFont typeface="Arial"/>
              <a:buChar char="•"/>
            </a:pPr>
            <a:r>
              <a:rPr b="1" lang="en-IN" sz="2000" spc="-1" strike="noStrike">
                <a:solidFill>
                  <a:srgbClr val="000000"/>
                </a:solidFill>
                <a:latin typeface="Calibri"/>
              </a:rPr>
              <a:t>auto_increment_offset</a:t>
            </a:r>
            <a:r>
              <a:rPr b="0" lang="en-IN" sz="2000" spc="-1" strike="noStrike">
                <a:solidFill>
                  <a:srgbClr val="000000"/>
                </a:solidFill>
                <a:latin typeface="Calibri"/>
              </a:rPr>
              <a:t> – determines the starting value for the AUTO_INCREMENT field; this value is used for the first record inserted into the table.</a:t>
            </a:r>
            <a:endParaRPr b="0" lang="en-IN" sz="2000" spc="-1" strike="noStrike">
              <a:latin typeface="Arial"/>
            </a:endParaRPr>
          </a:p>
        </p:txBody>
      </p:sp>
      <p:sp>
        <p:nvSpPr>
          <p:cNvPr id="1820" name="CustomShape 3"/>
          <p:cNvSpPr/>
          <p:nvPr/>
        </p:nvSpPr>
        <p:spPr>
          <a:xfrm>
            <a:off x="128520" y="3154680"/>
            <a:ext cx="8838720" cy="10051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Gill Sans MT (Body)"/>
              </a:rPr>
              <a:t>SET</a:t>
            </a:r>
            <a:r>
              <a:rPr b="0" lang="en-IN" sz="2000" spc="-1" strike="noStrike">
                <a:solidFill>
                  <a:srgbClr val="0089a4"/>
                </a:solidFill>
                <a:latin typeface="Gill Sans MT"/>
              </a:rPr>
              <a:t> </a:t>
            </a:r>
            <a:r>
              <a:rPr b="0" i="1" lang="en-IN" sz="2000" spc="-1" strike="noStrike">
                <a:solidFill>
                  <a:srgbClr val="ee9900"/>
                </a:solidFill>
                <a:latin typeface="Gill Sans MT (Body)"/>
              </a:rPr>
              <a:t>@@</a:t>
            </a:r>
            <a:r>
              <a:rPr b="0" lang="en-IN" sz="2000" spc="-1" strike="noStrike">
                <a:solidFill>
                  <a:srgbClr val="955e4b"/>
                </a:solidFill>
                <a:latin typeface="Gill Sans MT"/>
              </a:rPr>
              <a:t>session</a:t>
            </a:r>
            <a:r>
              <a:rPr b="0" lang="en-IN" sz="2000" spc="-1" strike="noStrike">
                <a:solidFill>
                  <a:srgbClr val="000000"/>
                </a:solidFill>
                <a:latin typeface="Gill Sans MT"/>
              </a:rPr>
              <a:t>.</a:t>
            </a:r>
            <a:r>
              <a:rPr b="0" lang="en-IN" sz="2000" spc="-1" strike="noStrike">
                <a:solidFill>
                  <a:srgbClr val="e0d612"/>
                </a:solidFill>
                <a:latin typeface="Courier New"/>
              </a:rPr>
              <a:t>auto_increment_offset</a:t>
            </a:r>
            <a:r>
              <a:rPr b="0" lang="en-IN" sz="2000" spc="-1" strike="noStrike">
                <a:solidFill>
                  <a:srgbClr val="0089a4"/>
                </a:solidFill>
                <a:latin typeface="Gill Sans MT"/>
              </a:rPr>
              <a:t> </a:t>
            </a:r>
            <a:r>
              <a:rPr b="0" lang="en-IN" sz="2000" spc="-1" strike="noStrike">
                <a:solidFill>
                  <a:srgbClr val="955e4b"/>
                </a:solidFill>
                <a:latin typeface="Courier New"/>
              </a:rPr>
              <a:t>=</a:t>
            </a:r>
            <a:r>
              <a:rPr b="0" lang="en-IN" sz="2000" spc="-1" strike="noStrike">
                <a:solidFill>
                  <a:srgbClr val="0089a4"/>
                </a:solidFill>
                <a:latin typeface="Gill Sans MT"/>
              </a:rPr>
              <a:t> </a:t>
            </a:r>
            <a:r>
              <a:rPr b="0" lang="en-IN" sz="2000" spc="-1" strike="noStrike">
                <a:solidFill>
                  <a:srgbClr val="92d050"/>
                </a:solidFill>
                <a:latin typeface="Gill Sans MT"/>
              </a:rPr>
              <a:t>5</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0077aa"/>
                </a:solidFill>
                <a:latin typeface="Gill Sans MT (Body)"/>
              </a:rPr>
              <a:t>SET</a:t>
            </a:r>
            <a:r>
              <a:rPr b="0" lang="en-IN" sz="2000" spc="-1" strike="noStrike">
                <a:solidFill>
                  <a:srgbClr val="0089a4"/>
                </a:solidFill>
                <a:latin typeface="Gill Sans MT"/>
              </a:rPr>
              <a:t> </a:t>
            </a:r>
            <a:r>
              <a:rPr b="0" i="1" lang="en-IN" sz="2000" spc="-1" strike="noStrike">
                <a:solidFill>
                  <a:srgbClr val="ee9900"/>
                </a:solidFill>
                <a:latin typeface="Gill Sans MT (Body)"/>
              </a:rPr>
              <a:t>@@</a:t>
            </a:r>
            <a:r>
              <a:rPr b="0" lang="en-IN" sz="2000" spc="-1" strike="noStrike">
                <a:solidFill>
                  <a:srgbClr val="955e4b"/>
                </a:solidFill>
                <a:latin typeface="Gill Sans MT"/>
              </a:rPr>
              <a:t>session</a:t>
            </a:r>
            <a:r>
              <a:rPr b="0" lang="en-IN" sz="2000" spc="-1" strike="noStrike">
                <a:solidFill>
                  <a:srgbClr val="000000"/>
                </a:solidFill>
                <a:latin typeface="Gill Sans MT"/>
              </a:rPr>
              <a:t>.</a:t>
            </a:r>
            <a:r>
              <a:rPr b="0" lang="en-IN" sz="2000" spc="-1" strike="noStrike">
                <a:solidFill>
                  <a:srgbClr val="e0d612"/>
                </a:solidFill>
                <a:latin typeface="Courier New"/>
              </a:rPr>
              <a:t>auto_increment_increment</a:t>
            </a:r>
            <a:r>
              <a:rPr b="0" lang="en-IN" sz="2000" spc="-1" strike="noStrike">
                <a:solidFill>
                  <a:srgbClr val="0089a4"/>
                </a:solidFill>
                <a:latin typeface="Gill Sans MT"/>
              </a:rPr>
              <a:t> </a:t>
            </a:r>
            <a:r>
              <a:rPr b="0" lang="en-IN" sz="2000" spc="-1" strike="noStrike">
                <a:solidFill>
                  <a:srgbClr val="955e4b"/>
                </a:solidFill>
                <a:latin typeface="Courier New"/>
              </a:rPr>
              <a:t>=</a:t>
            </a:r>
            <a:r>
              <a:rPr b="0" lang="en-IN" sz="2000" spc="-1" strike="noStrike">
                <a:solidFill>
                  <a:srgbClr val="0089a4"/>
                </a:solidFill>
                <a:latin typeface="Gill Sans MT"/>
              </a:rPr>
              <a:t> </a:t>
            </a:r>
            <a:r>
              <a:rPr b="0" lang="en-IN" sz="2000" spc="-1" strike="noStrike">
                <a:solidFill>
                  <a:srgbClr val="92d050"/>
                </a:solidFill>
                <a:latin typeface="Gill Sans MT"/>
              </a:rPr>
              <a:t>10</a:t>
            </a:r>
            <a:endParaRPr b="0" lang="en-IN" sz="2000" spc="-1" strike="noStrike">
              <a:latin typeface="Arial"/>
            </a:endParaRPr>
          </a:p>
        </p:txBody>
      </p:sp>
      <p:sp>
        <p:nvSpPr>
          <p:cNvPr id="1821" name="CustomShape 4"/>
          <p:cNvSpPr/>
          <p:nvPr/>
        </p:nvSpPr>
        <p:spPr>
          <a:xfrm>
            <a:off x="119520" y="4876920"/>
            <a:ext cx="5117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77aa"/>
                </a:solidFill>
                <a:latin typeface="Courier New"/>
              </a:rPr>
              <a:t>ALTER</a:t>
            </a:r>
            <a:r>
              <a:rPr b="0" lang="en-IN" sz="1800" spc="-1" strike="noStrike">
                <a:solidFill>
                  <a:srgbClr val="000000"/>
                </a:solidFill>
                <a:latin typeface="Courier New"/>
              </a:rPr>
              <a:t> </a:t>
            </a:r>
            <a:r>
              <a:rPr b="0" lang="en-IN" sz="1800" spc="-1" strike="noStrike">
                <a:solidFill>
                  <a:srgbClr val="0077aa"/>
                </a:solidFill>
                <a:latin typeface="Courier New"/>
              </a:rPr>
              <a:t>TABLE</a:t>
            </a:r>
            <a:r>
              <a:rPr b="0" lang="en-IN" sz="1800" spc="-1" strike="noStrike">
                <a:solidFill>
                  <a:srgbClr val="000000"/>
                </a:solidFill>
                <a:latin typeface="Courier New"/>
              </a:rPr>
              <a:t> TEMP </a:t>
            </a:r>
            <a:r>
              <a:rPr b="0" lang="en-IN" sz="1800" spc="-1" strike="noStrike">
                <a:solidFill>
                  <a:srgbClr val="e0d612"/>
                </a:solidFill>
                <a:latin typeface="Courier New"/>
              </a:rPr>
              <a:t>AUTO_INCREMENT</a:t>
            </a:r>
            <a:r>
              <a:rPr b="0" lang="en-IN" sz="1800" spc="-1" strike="noStrike">
                <a:solidFill>
                  <a:srgbClr val="000000"/>
                </a:solidFill>
                <a:latin typeface="Courier New"/>
              </a:rPr>
              <a:t> </a:t>
            </a:r>
            <a:r>
              <a:rPr b="0" lang="en-IN" sz="1800" spc="-1" strike="noStrike">
                <a:solidFill>
                  <a:srgbClr val="955e4b"/>
                </a:solidFill>
                <a:latin typeface="Courier New"/>
              </a:rPr>
              <a:t>=</a:t>
            </a:r>
            <a:r>
              <a:rPr b="0" lang="en-IN" sz="1800" spc="-1" strike="noStrike">
                <a:solidFill>
                  <a:srgbClr val="000000"/>
                </a:solidFill>
                <a:latin typeface="Courier New"/>
              </a:rPr>
              <a:t> </a:t>
            </a:r>
            <a:r>
              <a:rPr b="0" lang="en-IN" sz="1800" spc="-1" strike="noStrike">
                <a:solidFill>
                  <a:srgbClr val="92d050"/>
                </a:solidFill>
                <a:latin typeface="Courier New"/>
              </a:rPr>
              <a:t>0</a:t>
            </a:r>
            <a:r>
              <a:rPr b="0" lang="en-IN" sz="1800" spc="-1" strike="noStrike">
                <a:solidFill>
                  <a:srgbClr val="000000"/>
                </a:solidFill>
                <a:latin typeface="Courier New"/>
              </a:rPr>
              <a:t>;</a:t>
            </a:r>
            <a:endParaRPr b="0" lang="en-IN" sz="1800" spc="-1" strike="noStrike">
              <a:latin typeface="Arial"/>
            </a:endParaRPr>
          </a:p>
        </p:txBody>
      </p:sp>
    </p:spTree>
  </p:cSld>
</p:sld>
</file>

<file path=ppt/slides/slide3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AUTO_INCREMENT</a:t>
            </a:r>
            <a:endParaRPr b="0" lang="en-IN" sz="3200" spc="-1" strike="noStrike">
              <a:latin typeface="Arial"/>
            </a:endParaRPr>
          </a:p>
        </p:txBody>
      </p:sp>
      <p:sp>
        <p:nvSpPr>
          <p:cNvPr id="1823" name="CustomShape 2"/>
          <p:cNvSpPr/>
          <p:nvPr/>
        </p:nvSpPr>
        <p:spPr>
          <a:xfrm>
            <a:off x="152280" y="762120"/>
            <a:ext cx="8838720" cy="1187640"/>
          </a:xfrm>
          <a:prstGeom prst="rect">
            <a:avLst/>
          </a:prstGeom>
          <a:solidFill>
            <a:srgbClr val="fef810"/>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Arial"/>
              </a:rPr>
              <a:t>NO_AUTO_VALUE_ON_ZERO</a:t>
            </a:r>
            <a:r>
              <a:rPr b="0" lang="en-IN" sz="1800" spc="-1" strike="noStrike">
                <a:solidFill>
                  <a:srgbClr val="000000"/>
                </a:solidFill>
                <a:latin typeface="Arial"/>
              </a:rPr>
              <a:t> affects handling of </a:t>
            </a:r>
            <a:r>
              <a:rPr b="0" i="1" lang="en-IN" sz="1800" spc="-1" strike="noStrike">
                <a:solidFill>
                  <a:srgbClr val="000000"/>
                </a:solidFill>
                <a:latin typeface="Arial"/>
              </a:rPr>
              <a:t>AUTO_INCREMENT</a:t>
            </a:r>
            <a:r>
              <a:rPr b="0" lang="en-IN" sz="1800" spc="-1" strike="noStrike">
                <a:solidFill>
                  <a:srgbClr val="000000"/>
                </a:solidFill>
                <a:latin typeface="Arial"/>
              </a:rPr>
              <a:t> columns. Normally, you generate the next sequence number for the column by inserting either NULL or 0 into it. </a:t>
            </a:r>
            <a:r>
              <a:rPr b="0" i="1" lang="en-IN" sz="1800" spc="-1" strike="noStrike">
                <a:solidFill>
                  <a:srgbClr val="000000"/>
                </a:solidFill>
                <a:latin typeface="Arial"/>
              </a:rPr>
              <a:t>NO_AUTO_VALUE_ON_ZERO</a:t>
            </a:r>
            <a:r>
              <a:rPr b="0" lang="en-IN" sz="1800" spc="-1" strike="noStrike">
                <a:solidFill>
                  <a:srgbClr val="000000"/>
                </a:solidFill>
                <a:latin typeface="Arial"/>
              </a:rPr>
              <a:t> suppresses this behaviour for 0 so that only NULL generates the next sequence number.</a:t>
            </a:r>
            <a:endParaRPr b="0" lang="en-IN" sz="1800" spc="-1" strike="noStrike">
              <a:latin typeface="Arial"/>
            </a:endParaRPr>
          </a:p>
        </p:txBody>
      </p:sp>
      <p:sp>
        <p:nvSpPr>
          <p:cNvPr id="1824" name="CustomShape 3"/>
          <p:cNvSpPr/>
          <p:nvPr/>
        </p:nvSpPr>
        <p:spPr>
          <a:xfrm>
            <a:off x="152280" y="2429640"/>
            <a:ext cx="8838720" cy="82044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marL="285840" indent="-285480">
              <a:lnSpc>
                <a:spcPct val="150000"/>
              </a:lnSpc>
              <a:buClr>
                <a:srgbClr val="0070c0"/>
              </a:buClr>
              <a:buFont typeface="Arial"/>
              <a:buChar char="•"/>
            </a:pPr>
            <a:r>
              <a:rPr b="0" i="1" lang="en-IN" sz="1600" spc="-1" strike="noStrike">
                <a:solidFill>
                  <a:srgbClr val="0070c0"/>
                </a:solidFill>
                <a:latin typeface="Arial"/>
              </a:rPr>
              <a:t>SET sql_mode = '';</a:t>
            </a:r>
            <a:endParaRPr b="0" lang="en-IN" sz="1600" spc="-1" strike="noStrike">
              <a:latin typeface="Arial"/>
            </a:endParaRPr>
          </a:p>
          <a:p>
            <a:pPr marL="285840" indent="-285480">
              <a:lnSpc>
                <a:spcPct val="150000"/>
              </a:lnSpc>
              <a:buClr>
                <a:srgbClr val="0070c0"/>
              </a:buClr>
              <a:buFont typeface="Arial"/>
              <a:buChar char="•"/>
            </a:pPr>
            <a:r>
              <a:rPr b="0" i="1" lang="en-IN" sz="1600" spc="-1" strike="noStrike">
                <a:solidFill>
                  <a:srgbClr val="0070c0"/>
                </a:solidFill>
                <a:latin typeface="Arial"/>
              </a:rPr>
              <a:t>SET sql_mode = 'NO_AUTO_VALUE_ON_ZERO';</a:t>
            </a:r>
            <a:endParaRPr b="0" lang="en-IN" sz="1600" spc="-1" strike="noStrike">
              <a:latin typeface="Arial"/>
            </a:endParaRPr>
          </a:p>
        </p:txBody>
      </p:sp>
    </p:spTree>
  </p:cSld>
</p:sld>
</file>

<file path=ppt/slides/slide3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GENERATED column</a:t>
            </a:r>
            <a:endParaRPr b="0" lang="en-IN" sz="4800" spc="-1" strike="noStrike">
              <a:latin typeface="Arial"/>
            </a:endParaRPr>
          </a:p>
        </p:txBody>
      </p:sp>
      <p:sp>
        <p:nvSpPr>
          <p:cNvPr id="1826" name="CustomShape 2"/>
          <p:cNvSpPr/>
          <p:nvPr/>
        </p:nvSpPr>
        <p:spPr>
          <a:xfrm>
            <a:off x="1000080" y="3416760"/>
            <a:ext cx="70718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TODO</a:t>
            </a:r>
            <a:endParaRPr b="0" lang="en-IN" sz="1800" spc="-1" strike="noStrike">
              <a:latin typeface="Arial"/>
            </a:endParaRPr>
          </a:p>
        </p:txBody>
      </p:sp>
    </p:spTree>
  </p:cSld>
</p:sld>
</file>

<file path=ppt/slides/slide3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Virtual column - GENERATED ALWAYS</a:t>
            </a:r>
            <a:endParaRPr b="0" lang="en-IN" sz="3200" spc="-1" strike="noStrike">
              <a:latin typeface="Arial"/>
            </a:endParaRPr>
          </a:p>
        </p:txBody>
      </p:sp>
      <p:sp>
        <p:nvSpPr>
          <p:cNvPr id="1828" name="CustomShape 2"/>
          <p:cNvSpPr/>
          <p:nvPr/>
        </p:nvSpPr>
        <p:spPr>
          <a:xfrm>
            <a:off x="152280" y="762120"/>
            <a:ext cx="8838720" cy="639000"/>
          </a:xfrm>
          <a:prstGeom prst="rect">
            <a:avLst/>
          </a:prstGeom>
          <a:solidFill>
            <a:srgbClr val="fef810"/>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Arial"/>
              </a:rPr>
              <a:t>CREATE TABLE supports the specification of generated columns. Values of a generated column are computed from an expression included in the column definition.</a:t>
            </a:r>
            <a:endParaRPr b="0" lang="en-IN" sz="1800" spc="-1" strike="noStrike">
              <a:latin typeface="Arial"/>
            </a:endParaRPr>
          </a:p>
        </p:txBody>
      </p:sp>
      <p:sp>
        <p:nvSpPr>
          <p:cNvPr id="1829" name="CustomShape 3"/>
          <p:cNvSpPr/>
          <p:nvPr/>
        </p:nvSpPr>
        <p:spPr>
          <a:xfrm>
            <a:off x="135360" y="1803600"/>
            <a:ext cx="8855640" cy="912600"/>
          </a:xfrm>
          <a:prstGeom prst="rect">
            <a:avLst/>
          </a:prstGeom>
          <a:no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Courier New"/>
              </a:rPr>
              <a:t>col_name</a:t>
            </a:r>
            <a:r>
              <a:rPr b="0" lang="en-IN" sz="1800" spc="-1" strike="noStrike">
                <a:solidFill>
                  <a:srgbClr val="000000"/>
                </a:solidFill>
                <a:latin typeface="Courier New"/>
              </a:rPr>
              <a:t> </a:t>
            </a:r>
            <a:r>
              <a:rPr b="0" i="1" lang="en-IN" sz="1800" spc="-1" strike="noStrike">
                <a:solidFill>
                  <a:srgbClr val="000000"/>
                </a:solidFill>
                <a:latin typeface="Courier New"/>
              </a:rPr>
              <a:t>data_type</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GENERATED</a:t>
            </a:r>
            <a:r>
              <a:rPr b="0" lang="en-IN" sz="1800" spc="-1" strike="noStrike">
                <a:solidFill>
                  <a:srgbClr val="000000"/>
                </a:solidFill>
                <a:latin typeface="Courier New"/>
              </a:rPr>
              <a:t> </a:t>
            </a:r>
            <a:r>
              <a:rPr b="0" lang="en-IN" sz="1800" spc="-1" strike="noStrike">
                <a:solidFill>
                  <a:srgbClr val="0077aa"/>
                </a:solidFill>
                <a:latin typeface="Courier New"/>
              </a:rPr>
              <a:t>ALWAYS</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AS</a:t>
            </a:r>
            <a:r>
              <a:rPr b="0" lang="en-IN" sz="1800" spc="-1" strike="noStrike">
                <a:solidFill>
                  <a:srgbClr val="000000"/>
                </a:solidFill>
                <a:latin typeface="Courier New"/>
              </a:rPr>
              <a:t> </a:t>
            </a:r>
            <a:r>
              <a:rPr b="0" lang="en-IN" sz="1800" spc="-1" strike="noStrike">
                <a:solidFill>
                  <a:srgbClr val="999999"/>
                </a:solidFill>
                <a:latin typeface="Courier New"/>
              </a:rPr>
              <a:t>(</a:t>
            </a:r>
            <a:r>
              <a:rPr b="0" i="1" lang="en-IN" sz="1800" spc="-1" strike="noStrike">
                <a:solidFill>
                  <a:srgbClr val="000000"/>
                </a:solidFill>
                <a:latin typeface="Courier New"/>
              </a:rPr>
              <a:t>expression</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VIRTUAL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STORED</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NOT</a:t>
            </a:r>
            <a:r>
              <a:rPr b="0" lang="en-IN" sz="1800" spc="-1" strike="noStrike">
                <a:solidFill>
                  <a:srgbClr val="000000"/>
                </a:solidFill>
                <a:latin typeface="Courier New"/>
              </a:rPr>
              <a:t> </a:t>
            </a:r>
            <a:r>
              <a:rPr b="0" lang="en-IN" sz="1800" spc="-1" strike="noStrike">
                <a:solidFill>
                  <a:srgbClr val="990055"/>
                </a:solidFill>
                <a:latin typeface="Courier New"/>
              </a:rPr>
              <a:t>NULL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990055"/>
                </a:solidFill>
                <a:latin typeface="Courier New"/>
              </a:rPr>
              <a:t>NULL</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UNIQUE</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KEY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PRIMARY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KEY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COMMENT</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string</a:t>
            </a:r>
            <a:r>
              <a:rPr b="0" lang="en-IN" sz="1800" spc="-1" strike="noStrike">
                <a:solidFill>
                  <a:srgbClr val="669900"/>
                </a:solidFill>
                <a:latin typeface="Courier New"/>
              </a:rPr>
              <a:t>'</a:t>
            </a:r>
            <a:r>
              <a:rPr b="0" lang="en-IN" sz="1800" spc="-1" strike="noStrike">
                <a:solidFill>
                  <a:srgbClr val="999999"/>
                </a:solidFill>
                <a:latin typeface="Courier New"/>
              </a:rPr>
              <a:t>]</a:t>
            </a:r>
            <a:endParaRPr b="0" lang="en-IN" sz="1800" spc="-1" strike="noStrike">
              <a:latin typeface="Arial"/>
            </a:endParaRPr>
          </a:p>
        </p:txBody>
      </p:sp>
      <p:sp>
        <p:nvSpPr>
          <p:cNvPr id="1830" name="CustomShape 4"/>
          <p:cNvSpPr/>
          <p:nvPr/>
        </p:nvSpPr>
        <p:spPr>
          <a:xfrm>
            <a:off x="110160" y="2666880"/>
            <a:ext cx="8881200" cy="2009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lang="en-IN" sz="1800" spc="-1" strike="noStrike">
                <a:solidFill>
                  <a:srgbClr val="000000"/>
                </a:solidFill>
                <a:latin typeface="Gill Sans MT"/>
              </a:rPr>
              <a:t>VIRTUAL</a:t>
            </a:r>
            <a:r>
              <a:rPr b="0" lang="en-IN" sz="1800" spc="-1" strike="noStrike">
                <a:solidFill>
                  <a:srgbClr val="000000"/>
                </a:solidFill>
                <a:latin typeface="Gill Sans MT"/>
              </a:rPr>
              <a:t>: Column values are not stored, but are evaluated when rows are read, immediately after any BEFORE triggers. A virtual column takes no storage.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1" lang="en-IN" sz="1800" spc="-1" strike="noStrike">
                <a:solidFill>
                  <a:srgbClr val="000000"/>
                </a:solidFill>
                <a:latin typeface="Gill Sans MT"/>
              </a:rPr>
              <a:t>STORED</a:t>
            </a:r>
            <a:r>
              <a:rPr b="0" lang="en-IN" sz="1800" spc="-1" strike="noStrike">
                <a:solidFill>
                  <a:srgbClr val="000000"/>
                </a:solidFill>
                <a:latin typeface="Gill Sans MT"/>
              </a:rPr>
              <a:t>: Column values are evaluated and stored when rows are inserted or updated. A stored column does require storage space and can be indexed.</a:t>
            </a:r>
            <a:endParaRPr b="0" lang="en-IN" sz="1800" spc="-1" strike="noStrike">
              <a:latin typeface="Arial"/>
            </a:endParaRPr>
          </a:p>
        </p:txBody>
      </p:sp>
      <p:sp>
        <p:nvSpPr>
          <p:cNvPr id="1831" name="CustomShape 5"/>
          <p:cNvSpPr/>
          <p:nvPr/>
        </p:nvSpPr>
        <p:spPr>
          <a:xfrm>
            <a:off x="152280" y="4876920"/>
            <a:ext cx="883872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a:t>
            </a:r>
            <a:r>
              <a:rPr b="0" lang="en-IN" sz="1800" spc="-1" strike="noStrike">
                <a:solidFill>
                  <a:srgbClr val="000000"/>
                </a:solidFill>
                <a:latin typeface="Courier New"/>
              </a:rPr>
              <a:t> </a:t>
            </a:r>
            <a:r>
              <a:rPr b="0" lang="en-IN" sz="1800" spc="-1" strike="noStrike">
                <a:solidFill>
                  <a:srgbClr val="0077aa"/>
                </a:solidFill>
                <a:latin typeface="Courier New"/>
              </a:rPr>
              <a:t>TABLE</a:t>
            </a:r>
            <a:r>
              <a:rPr b="0" lang="en-IN" sz="1800" spc="-1" strike="noStrike">
                <a:solidFill>
                  <a:srgbClr val="000000"/>
                </a:solidFill>
                <a:latin typeface="Courier New"/>
              </a:rPr>
              <a:t> triangle </a:t>
            </a:r>
            <a:r>
              <a:rPr b="0" lang="en-IN" sz="1800" spc="-1" strike="noStrike">
                <a:solidFill>
                  <a:srgbClr val="999999"/>
                </a:solidFill>
                <a:latin typeface="Courier New"/>
              </a:rPr>
              <a:t>(</a:t>
            </a:r>
            <a:endParaRPr b="0" lang="en-IN" sz="1800" spc="-1" strike="noStrike">
              <a:latin typeface="Arial"/>
            </a:endParaRPr>
          </a:p>
          <a:p>
            <a:pPr>
              <a:lnSpc>
                <a:spcPct val="100000"/>
              </a:lnSpc>
            </a:pPr>
            <a:r>
              <a:rPr b="0" lang="en-IN" sz="1800" spc="-1" strike="noStrike">
                <a:solidFill>
                  <a:srgbClr val="000000"/>
                </a:solidFill>
                <a:latin typeface="Courier New"/>
              </a:rPr>
              <a:t>sidea </a:t>
            </a:r>
            <a:r>
              <a:rPr b="0" lang="en-IN" sz="1800" spc="-1" strike="noStrike">
                <a:solidFill>
                  <a:srgbClr val="834689"/>
                </a:solidFill>
                <a:latin typeface="Courier New"/>
              </a:rPr>
              <a:t>DOUBLE</a:t>
            </a:r>
            <a:r>
              <a:rPr b="0" lang="en-IN" sz="1800" spc="-1" strike="noStrike">
                <a:solidFill>
                  <a:srgbClr val="999999"/>
                </a:solidFill>
                <a:latin typeface="Courier New"/>
              </a:rPr>
              <a:t>,</a:t>
            </a:r>
            <a:r>
              <a:rPr b="0" lang="en-IN" sz="1800" spc="-1" strike="noStrike">
                <a:solidFill>
                  <a:srgbClr val="000000"/>
                </a:solidFill>
                <a:latin typeface="Courier New"/>
              </a:rPr>
              <a:t> </a:t>
            </a:r>
            <a:endParaRPr b="0" lang="en-IN" sz="1800" spc="-1" strike="noStrike">
              <a:latin typeface="Arial"/>
            </a:endParaRPr>
          </a:p>
          <a:p>
            <a:pPr>
              <a:lnSpc>
                <a:spcPct val="100000"/>
              </a:lnSpc>
            </a:pPr>
            <a:r>
              <a:rPr b="0" lang="en-IN" sz="1800" spc="-1" strike="noStrike">
                <a:solidFill>
                  <a:srgbClr val="000000"/>
                </a:solidFill>
                <a:latin typeface="Courier New"/>
              </a:rPr>
              <a:t>sideb </a:t>
            </a:r>
            <a:r>
              <a:rPr b="0" lang="en-IN" sz="1800" spc="-1" strike="noStrike">
                <a:solidFill>
                  <a:srgbClr val="834689"/>
                </a:solidFill>
                <a:latin typeface="Courier New"/>
              </a:rPr>
              <a:t>DOUBLE</a:t>
            </a:r>
            <a:r>
              <a:rPr b="0" lang="en-IN" sz="1800" spc="-1" strike="noStrike">
                <a:solidFill>
                  <a:srgbClr val="999999"/>
                </a:solidFill>
                <a:latin typeface="Courier New"/>
              </a:rPr>
              <a:t>,</a:t>
            </a:r>
            <a:r>
              <a:rPr b="0" lang="en-IN" sz="1800" spc="-1" strike="noStrike">
                <a:solidFill>
                  <a:srgbClr val="000000"/>
                </a:solidFill>
                <a:latin typeface="Courier New"/>
              </a:rPr>
              <a:t> </a:t>
            </a:r>
            <a:endParaRPr b="0" lang="en-IN" sz="1800" spc="-1" strike="noStrike">
              <a:latin typeface="Arial"/>
            </a:endParaRPr>
          </a:p>
          <a:p>
            <a:pPr>
              <a:lnSpc>
                <a:spcPct val="100000"/>
              </a:lnSpc>
            </a:pPr>
            <a:r>
              <a:rPr b="0" lang="en-IN" sz="1800" spc="-1" strike="noStrike">
                <a:solidFill>
                  <a:srgbClr val="000000"/>
                </a:solidFill>
                <a:latin typeface="Courier New"/>
              </a:rPr>
              <a:t>sidec </a:t>
            </a:r>
            <a:r>
              <a:rPr b="0" lang="en-IN" sz="1800" spc="-1" strike="noStrike">
                <a:solidFill>
                  <a:srgbClr val="834689"/>
                </a:solidFill>
                <a:latin typeface="Courier New"/>
              </a:rPr>
              <a:t>DOUBLE</a:t>
            </a:r>
            <a:r>
              <a:rPr b="0" lang="en-IN" sz="1800" spc="-1" strike="noStrike">
                <a:solidFill>
                  <a:srgbClr val="000000"/>
                </a:solidFill>
                <a:latin typeface="Courier New"/>
              </a:rPr>
              <a:t> </a:t>
            </a:r>
            <a:r>
              <a:rPr b="0" lang="en-IN" sz="1800" spc="-1" strike="noStrike">
                <a:solidFill>
                  <a:srgbClr val="0077aa"/>
                </a:solidFill>
                <a:latin typeface="Courier New"/>
              </a:rPr>
              <a:t>AS</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dd4a68"/>
                </a:solidFill>
                <a:latin typeface="Courier New"/>
              </a:rPr>
              <a:t>SQRT</a:t>
            </a:r>
            <a:r>
              <a:rPr b="0" lang="en-IN" sz="1800" spc="-1" strike="noStrike">
                <a:solidFill>
                  <a:srgbClr val="999999"/>
                </a:solidFill>
                <a:latin typeface="Courier New"/>
              </a:rPr>
              <a:t>(</a:t>
            </a:r>
            <a:r>
              <a:rPr b="0" lang="en-IN" sz="1800" spc="-1" strike="noStrike">
                <a:solidFill>
                  <a:srgbClr val="000000"/>
                </a:solidFill>
                <a:latin typeface="Courier New"/>
              </a:rPr>
              <a:t>sidea </a:t>
            </a:r>
            <a:r>
              <a:rPr b="0" lang="en-IN" sz="1800" spc="-1" strike="noStrike">
                <a:solidFill>
                  <a:srgbClr val="a67f59"/>
                </a:solidFill>
                <a:latin typeface="Courier New"/>
              </a:rPr>
              <a:t>*</a:t>
            </a:r>
            <a:r>
              <a:rPr b="0" lang="en-IN" sz="1800" spc="-1" strike="noStrike">
                <a:solidFill>
                  <a:srgbClr val="000000"/>
                </a:solidFill>
                <a:latin typeface="Courier New"/>
              </a:rPr>
              <a:t> sidea </a:t>
            </a:r>
            <a:r>
              <a:rPr b="0" lang="en-IN" sz="1800" spc="-1" strike="noStrike">
                <a:solidFill>
                  <a:srgbClr val="a67f59"/>
                </a:solidFill>
                <a:latin typeface="Courier New"/>
              </a:rPr>
              <a:t>+</a:t>
            </a:r>
            <a:r>
              <a:rPr b="0" lang="en-IN" sz="1800" spc="-1" strike="noStrike">
                <a:solidFill>
                  <a:srgbClr val="000000"/>
                </a:solidFill>
                <a:latin typeface="Courier New"/>
              </a:rPr>
              <a:t> sideb </a:t>
            </a:r>
            <a:r>
              <a:rPr b="0" lang="en-IN" sz="1800" spc="-1" strike="noStrike">
                <a:solidFill>
                  <a:srgbClr val="a67f59"/>
                </a:solidFill>
                <a:latin typeface="Courier New"/>
              </a:rPr>
              <a:t>*</a:t>
            </a:r>
            <a:r>
              <a:rPr b="0" lang="en-IN" sz="1800" spc="-1" strike="noStrike">
                <a:solidFill>
                  <a:srgbClr val="000000"/>
                </a:solidFill>
                <a:latin typeface="Courier New"/>
              </a:rPr>
              <a:t> sideb</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endParaRPr b="0" lang="en-IN" sz="1800" spc="-1" strike="noStrike">
              <a:latin typeface="Arial"/>
            </a:endParaRPr>
          </a:p>
        </p:txBody>
      </p:sp>
      <p:sp>
        <p:nvSpPr>
          <p:cNvPr id="1832" name="CustomShape 6"/>
          <p:cNvSpPr/>
          <p:nvPr/>
        </p:nvSpPr>
        <p:spPr>
          <a:xfrm>
            <a:off x="162360" y="4386600"/>
            <a:ext cx="881892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69900"/>
                </a:solidFill>
                <a:latin typeface="Courier New"/>
              </a:rPr>
              <a:t>Note: The</a:t>
            </a:r>
            <a:r>
              <a:rPr b="0" lang="en-IN" sz="2000" spc="-1" strike="noStrike">
                <a:solidFill>
                  <a:srgbClr val="000000"/>
                </a:solidFill>
                <a:latin typeface="Courier New"/>
              </a:rPr>
              <a:t> </a:t>
            </a:r>
            <a:r>
              <a:rPr b="0" lang="en-IN" sz="2000" spc="-1" strike="noStrike">
                <a:solidFill>
                  <a:srgbClr val="669900"/>
                </a:solidFill>
                <a:latin typeface="Courier New"/>
              </a:rPr>
              <a:t>default</a:t>
            </a:r>
            <a:r>
              <a:rPr b="0" lang="en-IN" sz="2000" spc="-1" strike="noStrike">
                <a:solidFill>
                  <a:srgbClr val="000000"/>
                </a:solidFill>
                <a:latin typeface="Courier New"/>
              </a:rPr>
              <a:t> </a:t>
            </a:r>
            <a:r>
              <a:rPr b="0" lang="en-IN" sz="2000" spc="-1" strike="noStrike">
                <a:solidFill>
                  <a:srgbClr val="669900"/>
                </a:solidFill>
                <a:latin typeface="Courier New"/>
              </a:rPr>
              <a:t>is VIRTUAL if neither keyword is specified.</a:t>
            </a:r>
            <a:endParaRPr b="0" lang="en-IN" sz="2000" spc="-1" strike="noStrike">
              <a:latin typeface="Arial"/>
            </a:endParaRPr>
          </a:p>
        </p:txBody>
      </p:sp>
    </p:spTree>
  </p:cSld>
</p:sld>
</file>

<file path=ppt/slides/slide3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Virtual column - GENERATED ALWAYS</a:t>
            </a:r>
            <a:endParaRPr b="0" lang="en-IN" sz="3200" spc="-1" strike="noStrike">
              <a:latin typeface="Arial"/>
            </a:endParaRPr>
          </a:p>
        </p:txBody>
      </p:sp>
      <p:sp>
        <p:nvSpPr>
          <p:cNvPr id="1834" name="CustomShape 2"/>
          <p:cNvSpPr/>
          <p:nvPr/>
        </p:nvSpPr>
        <p:spPr>
          <a:xfrm>
            <a:off x="152280" y="762120"/>
            <a:ext cx="8838720" cy="639000"/>
          </a:xfrm>
          <a:prstGeom prst="rect">
            <a:avLst/>
          </a:prstGeom>
          <a:solidFill>
            <a:srgbClr val="fef810"/>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Arial"/>
              </a:rPr>
              <a:t>CREATE TABLE supports the specification of generated columns. Values of a generated column are computed from an expression included in the column definition.</a:t>
            </a:r>
            <a:endParaRPr b="0" lang="en-IN" sz="1800" spc="-1" strike="noStrike">
              <a:latin typeface="Arial"/>
            </a:endParaRPr>
          </a:p>
        </p:txBody>
      </p:sp>
      <p:sp>
        <p:nvSpPr>
          <p:cNvPr id="1835" name="CustomShape 3"/>
          <p:cNvSpPr/>
          <p:nvPr/>
        </p:nvSpPr>
        <p:spPr>
          <a:xfrm>
            <a:off x="135360" y="1905120"/>
            <a:ext cx="8855640" cy="912600"/>
          </a:xfrm>
          <a:prstGeom prst="rect">
            <a:avLst/>
          </a:prstGeom>
          <a:noFill/>
          <a:ln>
            <a:noFill/>
          </a:ln>
        </p:spPr>
        <p:style>
          <a:lnRef idx="0"/>
          <a:fillRef idx="0"/>
          <a:effectRef idx="0"/>
          <a:fontRef idx="minor"/>
        </p:style>
        <p:txBody>
          <a:bodyPr lIns="90000" rIns="90000" tIns="45000" bIns="45000"/>
          <a:p>
            <a:pPr>
              <a:lnSpc>
                <a:spcPct val="100000"/>
              </a:lnSpc>
            </a:pPr>
            <a:r>
              <a:rPr b="0" i="1" lang="en-IN" sz="1800" spc="-1" strike="noStrike">
                <a:solidFill>
                  <a:srgbClr val="000000"/>
                </a:solidFill>
                <a:latin typeface="Courier New"/>
              </a:rPr>
              <a:t>col_name</a:t>
            </a:r>
            <a:r>
              <a:rPr b="0" lang="en-IN" sz="1800" spc="-1" strike="noStrike">
                <a:solidFill>
                  <a:srgbClr val="000000"/>
                </a:solidFill>
                <a:latin typeface="Courier New"/>
              </a:rPr>
              <a:t> </a:t>
            </a:r>
            <a:r>
              <a:rPr b="0" i="1" lang="en-IN" sz="1800" spc="-1" strike="noStrike">
                <a:solidFill>
                  <a:srgbClr val="000000"/>
                </a:solidFill>
                <a:latin typeface="Courier New"/>
              </a:rPr>
              <a:t>data_type</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GENERATED</a:t>
            </a:r>
            <a:r>
              <a:rPr b="0" lang="en-IN" sz="1800" spc="-1" strike="noStrike">
                <a:solidFill>
                  <a:srgbClr val="000000"/>
                </a:solidFill>
                <a:latin typeface="Courier New"/>
              </a:rPr>
              <a:t> </a:t>
            </a:r>
            <a:r>
              <a:rPr b="0" lang="en-IN" sz="1800" spc="-1" strike="noStrike">
                <a:solidFill>
                  <a:srgbClr val="0077aa"/>
                </a:solidFill>
                <a:latin typeface="Courier New"/>
              </a:rPr>
              <a:t>ALWAYS</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AS</a:t>
            </a:r>
            <a:r>
              <a:rPr b="0" lang="en-IN" sz="1800" spc="-1" strike="noStrike">
                <a:solidFill>
                  <a:srgbClr val="000000"/>
                </a:solidFill>
                <a:latin typeface="Courier New"/>
              </a:rPr>
              <a:t> </a:t>
            </a:r>
            <a:r>
              <a:rPr b="0" lang="en-IN" sz="1800" spc="-1" strike="noStrike">
                <a:solidFill>
                  <a:srgbClr val="999999"/>
                </a:solidFill>
                <a:latin typeface="Courier New"/>
              </a:rPr>
              <a:t>(</a:t>
            </a:r>
            <a:r>
              <a:rPr b="0" i="1" lang="en-IN" sz="1800" spc="-1" strike="noStrike">
                <a:solidFill>
                  <a:srgbClr val="000000"/>
                </a:solidFill>
                <a:latin typeface="Courier New"/>
              </a:rPr>
              <a:t>expression</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VIRTUAL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STORED</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a67f59"/>
                </a:solidFill>
                <a:latin typeface="Courier New"/>
              </a:rPr>
              <a:t>NOT</a:t>
            </a:r>
            <a:r>
              <a:rPr b="0" lang="en-IN" sz="1800" spc="-1" strike="noStrike">
                <a:solidFill>
                  <a:srgbClr val="000000"/>
                </a:solidFill>
                <a:latin typeface="Courier New"/>
              </a:rPr>
              <a:t> </a:t>
            </a:r>
            <a:r>
              <a:rPr b="0" lang="en-IN" sz="1800" spc="-1" strike="noStrike">
                <a:solidFill>
                  <a:srgbClr val="990055"/>
                </a:solidFill>
                <a:latin typeface="Courier New"/>
              </a:rPr>
              <a:t>NULL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990055"/>
                </a:solidFill>
                <a:latin typeface="Courier New"/>
              </a:rPr>
              <a:t>NULL</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UNIQUE</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KEY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PRIMARY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KEY</a:t>
            </a:r>
            <a:r>
              <a:rPr b="0" lang="en-IN" sz="1800" spc="-1" strike="noStrike">
                <a:solidFill>
                  <a:srgbClr val="999999"/>
                </a:solidFill>
                <a:latin typeface="Courier New"/>
              </a:rPr>
              <a:t>]</a:t>
            </a:r>
            <a:r>
              <a:rPr b="0" lang="en-IN" sz="1800" spc="-1" strike="noStrike">
                <a:solidFill>
                  <a:srgbClr val="000000"/>
                </a:solidFill>
                <a:latin typeface="Courier New"/>
              </a:rPr>
              <a:t> </a:t>
            </a:r>
            <a:r>
              <a:rPr b="0" lang="en-IN" sz="1800" spc="-1" strike="noStrike">
                <a:solidFill>
                  <a:srgbClr val="999999"/>
                </a:solidFill>
                <a:latin typeface="Courier New"/>
              </a:rPr>
              <a:t>[</a:t>
            </a:r>
            <a:r>
              <a:rPr b="0" lang="en-IN" sz="1800" spc="-1" strike="noStrike">
                <a:solidFill>
                  <a:srgbClr val="0077aa"/>
                </a:solidFill>
                <a:latin typeface="Courier New"/>
              </a:rPr>
              <a:t>COMMENT</a:t>
            </a:r>
            <a:r>
              <a:rPr b="0" lang="en-IN" sz="1800" spc="-1" strike="noStrike">
                <a:solidFill>
                  <a:srgbClr val="000000"/>
                </a:solidFill>
                <a:latin typeface="Courier New"/>
              </a:rPr>
              <a:t> </a:t>
            </a:r>
            <a:r>
              <a:rPr b="0" lang="en-IN" sz="1800" spc="-1" strike="noStrike">
                <a:solidFill>
                  <a:srgbClr val="669900"/>
                </a:solidFill>
                <a:latin typeface="Courier New"/>
              </a:rPr>
              <a:t>'</a:t>
            </a:r>
            <a:r>
              <a:rPr b="0" i="1" lang="en-IN" sz="1800" spc="-1" strike="noStrike">
                <a:solidFill>
                  <a:srgbClr val="669900"/>
                </a:solidFill>
                <a:latin typeface="Courier New"/>
              </a:rPr>
              <a:t>string</a:t>
            </a:r>
            <a:r>
              <a:rPr b="0" lang="en-IN" sz="1800" spc="-1" strike="noStrike">
                <a:solidFill>
                  <a:srgbClr val="669900"/>
                </a:solidFill>
                <a:latin typeface="Courier New"/>
              </a:rPr>
              <a:t>'</a:t>
            </a:r>
            <a:r>
              <a:rPr b="0" lang="en-IN" sz="1800" spc="-1" strike="noStrike">
                <a:solidFill>
                  <a:srgbClr val="999999"/>
                </a:solidFill>
                <a:latin typeface="Courier New"/>
              </a:rPr>
              <a:t>]</a:t>
            </a:r>
            <a:endParaRPr b="0" lang="en-IN" sz="1800" spc="-1" strike="noStrike">
              <a:latin typeface="Arial"/>
            </a:endParaRPr>
          </a:p>
        </p:txBody>
      </p:sp>
      <p:sp>
        <p:nvSpPr>
          <p:cNvPr id="1836" name="CustomShape 4"/>
          <p:cNvSpPr/>
          <p:nvPr/>
        </p:nvSpPr>
        <p:spPr>
          <a:xfrm>
            <a:off x="228600" y="2887200"/>
            <a:ext cx="6171840" cy="639000"/>
          </a:xfrm>
          <a:prstGeom prst="rect">
            <a:avLst/>
          </a:prstGeom>
          <a:solidFill>
            <a:schemeClr val="tx1"/>
          </a:solidFill>
          <a:ln>
            <a:noFill/>
          </a:ln>
        </p:spPr>
        <p:style>
          <a:lnRef idx="0"/>
          <a:fillRef idx="0"/>
          <a:effectRef idx="0"/>
          <a:fontRef idx="minor"/>
        </p:style>
        <p:txBody>
          <a:bodyPr lIns="90000" rIns="90000" tIns="45000" bIns="45000"/>
          <a:p>
            <a:pPr>
              <a:lnSpc>
                <a:spcPct val="100000"/>
              </a:lnSpc>
            </a:pPr>
            <a:r>
              <a:rPr b="0" i="1" lang="en-IN" sz="1800" spc="-1" strike="noStrike">
                <a:solidFill>
                  <a:srgbClr val="cfff21"/>
                </a:solidFill>
                <a:latin typeface="Gill Sans MT"/>
              </a:rPr>
              <a:t>Triggers cannot use NEW.col_name or use OLD.col_name to refer to generated columns.</a:t>
            </a:r>
            <a:endParaRPr b="0" lang="en-IN" sz="1800" spc="-1" strike="noStrike">
              <a:latin typeface="Arial"/>
            </a:endParaRPr>
          </a:p>
        </p:txBody>
      </p:sp>
      <p:sp>
        <p:nvSpPr>
          <p:cNvPr id="1837" name="CustomShape 5"/>
          <p:cNvSpPr/>
          <p:nvPr/>
        </p:nvSpPr>
        <p:spPr>
          <a:xfrm>
            <a:off x="166320" y="3885480"/>
            <a:ext cx="8827920" cy="14619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Gill Sans MT"/>
              </a:rPr>
              <a:t>CREATE TABLE ... LIKE</a:t>
            </a:r>
            <a:r>
              <a:rPr b="0" lang="en-IN" sz="1800" spc="-1" strike="noStrike">
                <a:solidFill>
                  <a:srgbClr val="000000"/>
                </a:solidFill>
                <a:latin typeface="Gill Sans MT"/>
              </a:rPr>
              <a:t>, the destination table </a:t>
            </a:r>
            <a:r>
              <a:rPr b="0" i="1" lang="en-IN" sz="1800" spc="-1" strike="noStrike">
                <a:solidFill>
                  <a:srgbClr val="0089a4"/>
                </a:solidFill>
                <a:latin typeface="Gill Sans MT"/>
              </a:rPr>
              <a:t>preserves generated column information</a:t>
            </a:r>
            <a:r>
              <a:rPr b="0" lang="en-IN" sz="1800" spc="-1" strike="noStrike">
                <a:solidFill>
                  <a:srgbClr val="000000"/>
                </a:solidFill>
                <a:latin typeface="Gill Sans MT"/>
              </a:rPr>
              <a:t> from the original table.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Gill Sans MT"/>
              </a:rPr>
              <a:t>CREATE TABLE ... SELECT</a:t>
            </a:r>
            <a:r>
              <a:rPr b="0" lang="en-IN" sz="1800" spc="-1" strike="noStrike">
                <a:solidFill>
                  <a:srgbClr val="000000"/>
                </a:solidFill>
                <a:latin typeface="Gill Sans MT"/>
              </a:rPr>
              <a:t>, the destination table </a:t>
            </a:r>
            <a:r>
              <a:rPr b="0" i="1" lang="en-IN" sz="1800" spc="-1" strike="noStrike">
                <a:solidFill>
                  <a:srgbClr val="0089a4"/>
                </a:solidFill>
                <a:latin typeface="Gill Sans MT"/>
              </a:rPr>
              <a:t>does not preserves generated column information</a:t>
            </a:r>
            <a:r>
              <a:rPr b="0" lang="en-IN" sz="1800" spc="-1" strike="noStrike">
                <a:solidFill>
                  <a:srgbClr val="000000"/>
                </a:solidFill>
                <a:latin typeface="Gill Sans MT"/>
              </a:rPr>
              <a:t> from the original table.</a:t>
            </a:r>
            <a:endParaRPr b="0" lang="en-IN" sz="1800" spc="-1" strike="noStrike">
              <a:latin typeface="Arial"/>
            </a:endParaRPr>
          </a:p>
        </p:txBody>
      </p:sp>
    </p:spTree>
  </p:cSld>
</p:sld>
</file>

<file path=ppt/slides/slide3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zerofill column</a:t>
            </a:r>
            <a:endParaRPr b="0" lang="en-IN" sz="3200" spc="-1" strike="noStrike">
              <a:latin typeface="Arial"/>
            </a:endParaRPr>
          </a:p>
        </p:txBody>
      </p:sp>
      <p:sp>
        <p:nvSpPr>
          <p:cNvPr id="1839" name="CustomShape 2"/>
          <p:cNvSpPr/>
          <p:nvPr/>
        </p:nvSpPr>
        <p:spPr>
          <a:xfrm>
            <a:off x="128520" y="880560"/>
            <a:ext cx="8838720" cy="1309320"/>
          </a:xfrm>
          <a:prstGeom prst="rect">
            <a:avLst/>
          </a:prstGeom>
          <a:solidFill>
            <a:schemeClr val="accent4">
              <a:lumMod val="40000"/>
              <a:lumOff val="60000"/>
            </a:schemeClr>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Gill Sans MT"/>
              </a:rPr>
              <a:t>When you select a column with type ZEROFILL it pads the displayed value of the field with zeros up to the display width specified in the column definition. Values longer than the display width are not truncated.</a:t>
            </a:r>
            <a:endParaRPr b="0" lang="en-IN" sz="2000" spc="-1" strike="noStrike">
              <a:latin typeface="Arial"/>
            </a:endParaRPr>
          </a:p>
        </p:txBody>
      </p:sp>
      <p:sp>
        <p:nvSpPr>
          <p:cNvPr id="1840" name="CustomShape 3"/>
          <p:cNvSpPr/>
          <p:nvPr/>
        </p:nvSpPr>
        <p:spPr>
          <a:xfrm>
            <a:off x="128520" y="3581280"/>
            <a:ext cx="8838720" cy="20098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a:t>
            </a:r>
            <a:r>
              <a:rPr b="0" lang="en-IN" sz="1800" spc="-1" strike="noStrike">
                <a:solidFill>
                  <a:srgbClr val="000000"/>
                </a:solidFill>
                <a:latin typeface="Courier New"/>
              </a:rPr>
              <a:t> </a:t>
            </a:r>
            <a:r>
              <a:rPr b="0" lang="en-IN" sz="1800" spc="-1" strike="noStrike">
                <a:solidFill>
                  <a:srgbClr val="0077aa"/>
                </a:solidFill>
                <a:latin typeface="Courier New"/>
              </a:rPr>
              <a:t>TABLE</a:t>
            </a:r>
            <a:r>
              <a:rPr b="0" lang="en-IN" sz="1800" spc="-1" strike="noStrike">
                <a:solidFill>
                  <a:srgbClr val="000000"/>
                </a:solidFill>
                <a:latin typeface="Courier New"/>
              </a:rPr>
              <a:t> TEMP (x </a:t>
            </a:r>
            <a:r>
              <a:rPr b="0" lang="en-IN" sz="1800" spc="-1" strike="noStrike">
                <a:solidFill>
                  <a:srgbClr val="834689"/>
                </a:solidFill>
                <a:latin typeface="Courier New"/>
              </a:rPr>
              <a:t>INT(8) </a:t>
            </a:r>
            <a:r>
              <a:rPr b="0" lang="en-IN" sz="1800" spc="-1" strike="noStrike">
                <a:solidFill>
                  <a:srgbClr val="dd4a68"/>
                </a:solidFill>
                <a:latin typeface="Courier New"/>
              </a:rPr>
              <a:t>ZEROFILL</a:t>
            </a:r>
            <a:r>
              <a:rPr b="0" lang="en-IN" sz="1800" spc="-1" strike="noStrike">
                <a:solidFill>
                  <a:srgbClr val="000000"/>
                </a:solidFill>
                <a:latin typeface="Courier New"/>
              </a:rPr>
              <a:t> NOT NULL, y </a:t>
            </a:r>
            <a:r>
              <a:rPr b="0" lang="en-IN" sz="1800" spc="-1" strike="noStrike">
                <a:solidFill>
                  <a:srgbClr val="834689"/>
                </a:solidFill>
                <a:latin typeface="Courier New"/>
              </a:rPr>
              <a:t>INT(8)</a:t>
            </a:r>
            <a:r>
              <a:rPr b="0" lang="en-IN" sz="1800" spc="-1" strike="noStrike">
                <a:solidFill>
                  <a:srgbClr val="000000"/>
                </a:solidFill>
                <a:latin typeface="Courier New"/>
              </a:rPr>
              <a:t> NOT NULL);</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INSERT</a:t>
            </a:r>
            <a:r>
              <a:rPr b="0" lang="en-IN" sz="1800" spc="-1" strike="noStrike">
                <a:solidFill>
                  <a:srgbClr val="000000"/>
                </a:solidFill>
                <a:latin typeface="Courier New"/>
              </a:rPr>
              <a:t> </a:t>
            </a:r>
            <a:r>
              <a:rPr b="0" lang="en-IN" sz="1800" spc="-1" strike="noStrike">
                <a:solidFill>
                  <a:srgbClr val="0077aa"/>
                </a:solidFill>
                <a:latin typeface="Courier New"/>
              </a:rPr>
              <a:t>INTO</a:t>
            </a:r>
            <a:r>
              <a:rPr b="0" lang="en-IN" sz="1800" spc="-1" strike="noStrike">
                <a:solidFill>
                  <a:srgbClr val="000000"/>
                </a:solidFill>
                <a:latin typeface="Courier New"/>
              </a:rPr>
              <a:t> TEMP (x, y) </a:t>
            </a:r>
            <a:r>
              <a:rPr b="0" lang="en-IN" sz="1800" spc="-1" strike="noStrike">
                <a:solidFill>
                  <a:srgbClr val="0077aa"/>
                </a:solidFill>
                <a:latin typeface="Courier New"/>
              </a:rPr>
              <a:t>VALUES</a:t>
            </a:r>
            <a:r>
              <a:rPr b="0" lang="en-IN" sz="1800" spc="-1" strike="noStrike">
                <a:solidFill>
                  <a:srgbClr val="000000"/>
                </a:solidFill>
                <a:latin typeface="Courier New"/>
              </a:rPr>
              <a:t> (1, 1), (12, 12), (123, 123), (123456789, 123456789);</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SELECT</a:t>
            </a:r>
            <a:r>
              <a:rPr b="0" lang="en-IN" sz="1800" spc="-1" strike="noStrike">
                <a:solidFill>
                  <a:srgbClr val="000000"/>
                </a:solidFill>
                <a:latin typeface="Courier New"/>
              </a:rPr>
              <a:t> x, y </a:t>
            </a:r>
            <a:r>
              <a:rPr b="0" lang="en-IN" sz="1800" spc="-1" strike="noStrike">
                <a:solidFill>
                  <a:srgbClr val="0077aa"/>
                </a:solidFill>
                <a:latin typeface="Courier New"/>
              </a:rPr>
              <a:t>FROM</a:t>
            </a:r>
            <a:r>
              <a:rPr b="0" lang="en-IN" sz="1800" spc="-1" strike="noStrike">
                <a:solidFill>
                  <a:srgbClr val="000000"/>
                </a:solidFill>
                <a:latin typeface="Courier New"/>
              </a:rPr>
              <a:t> TEMP ;</a:t>
            </a:r>
            <a:endParaRPr b="0" lang="en-IN" sz="1800" spc="-1" strike="noStrike">
              <a:latin typeface="Arial"/>
            </a:endParaRPr>
          </a:p>
        </p:txBody>
      </p:sp>
      <p:sp>
        <p:nvSpPr>
          <p:cNvPr id="1841" name="CustomShape 4"/>
          <p:cNvSpPr/>
          <p:nvPr/>
        </p:nvSpPr>
        <p:spPr>
          <a:xfrm>
            <a:off x="141480" y="2021040"/>
            <a:ext cx="6716160" cy="1005120"/>
          </a:xfrm>
          <a:prstGeom prst="rect">
            <a:avLst/>
          </a:prstGeom>
          <a:solidFill>
            <a:schemeClr val="tx1"/>
          </a:solidFill>
          <a:ln>
            <a:noFill/>
          </a:ln>
        </p:spPr>
        <p:style>
          <a:lnRef idx="0"/>
          <a:fillRef idx="0"/>
          <a:effectRef idx="0"/>
          <a:fontRef idx="minor"/>
        </p:style>
        <p:txBody>
          <a:bodyPr lIns="90000" rIns="90000" tIns="45000" bIns="45000"/>
          <a:p>
            <a:pPr>
              <a:lnSpc>
                <a:spcPct val="100000"/>
              </a:lnSpc>
            </a:pPr>
            <a:r>
              <a:rPr b="0" i="1" lang="en-IN" sz="2000" spc="-1" strike="noStrike">
                <a:solidFill>
                  <a:srgbClr val="cfff21"/>
                </a:solidFill>
                <a:latin typeface="Gill Sans MT"/>
              </a:rPr>
              <a:t>If you specify ZEROFILL for a numeric column, MySQL automatically adds the UNSIGNED attribute to the column.</a:t>
            </a:r>
            <a:endParaRPr b="0" lang="en-IN" sz="2000" spc="-1" strike="noStrike">
              <a:latin typeface="Arial"/>
            </a:endParaRPr>
          </a:p>
        </p:txBody>
      </p:sp>
      <p:sp>
        <p:nvSpPr>
          <p:cNvPr id="1842" name="CustomShape 5"/>
          <p:cNvSpPr/>
          <p:nvPr/>
        </p:nvSpPr>
        <p:spPr>
          <a:xfrm>
            <a:off x="142920" y="5600520"/>
            <a:ext cx="871488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2658e6"/>
                </a:solidFill>
                <a:latin typeface="Gill Sans MT"/>
              </a:rPr>
              <a:t>Unsigned</a:t>
            </a:r>
            <a:r>
              <a:rPr b="0" lang="en-IN" sz="2000" spc="-1" strike="noStrike">
                <a:solidFill>
                  <a:srgbClr val="2658e6"/>
                </a:solidFill>
                <a:latin typeface="Gill Sans MT"/>
              </a:rPr>
              <a:t> type can be used to permit only nonnegative numbers</a:t>
            </a:r>
            <a:endParaRPr b="0" lang="en-IN" sz="2000" spc="-1" strike="noStrike">
              <a:latin typeface="Arial"/>
            </a:endParaRPr>
          </a:p>
        </p:txBody>
      </p:sp>
    </p:spTree>
  </p:cSld>
</p:sld>
</file>

<file path=ppt/slides/slide3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ALTER TABLE</a:t>
            </a:r>
            <a:endParaRPr b="0" lang="en-IN" sz="4800" spc="-1" strike="noStrike">
              <a:latin typeface="Arial"/>
            </a:endParaRPr>
          </a:p>
        </p:txBody>
      </p:sp>
    </p:spTree>
  </p:cSld>
</p:sld>
</file>

<file path=ppt/slides/slide3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Alter Table</a:t>
            </a:r>
            <a:endParaRPr b="0" lang="en-IN" sz="3200" spc="-1" strike="noStrike">
              <a:latin typeface="Arial"/>
            </a:endParaRPr>
          </a:p>
        </p:txBody>
      </p:sp>
      <p:sp>
        <p:nvSpPr>
          <p:cNvPr id="1845" name="CustomShape 2"/>
          <p:cNvSpPr/>
          <p:nvPr/>
        </p:nvSpPr>
        <p:spPr>
          <a:xfrm>
            <a:off x="76320" y="68580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ALTER TABLE changes the structure of a table. For example, you can add or delete columns, create or destroy indexes, change the type of existing columns, or rename columns or the table itself.</a:t>
            </a:r>
            <a:endParaRPr b="0" lang="en-IN" sz="1800" spc="-1" strike="noStrike">
              <a:latin typeface="Arial"/>
            </a:endParaRPr>
          </a:p>
        </p:txBody>
      </p:sp>
      <p:sp>
        <p:nvSpPr>
          <p:cNvPr id="1846" name="CustomShape 3"/>
          <p:cNvSpPr/>
          <p:nvPr/>
        </p:nvSpPr>
        <p:spPr>
          <a:xfrm>
            <a:off x="152280" y="1772640"/>
            <a:ext cx="8838720" cy="53017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ALTER TABLE tbl_name [alter_specification [, alter_specification] ...]</a:t>
            </a:r>
            <a:endParaRPr b="0" lang="en-IN" sz="1800" spc="-1" strike="noStrike">
              <a:latin typeface="Arial"/>
            </a:endParaRPr>
          </a:p>
          <a:p>
            <a:pPr>
              <a:lnSpc>
                <a:spcPct val="100000"/>
              </a:lnSpc>
            </a:pPr>
            <a:r>
              <a:rPr b="0" lang="en-IN" sz="1800" spc="-1" strike="noStrike">
                <a:solidFill>
                  <a:srgbClr val="0077aa"/>
                </a:solidFill>
                <a:latin typeface="Courier New"/>
              </a:rPr>
              <a:t>| ADD [COLUMN] col_name column_definition [FIRST | AFTER col_name ]</a:t>
            </a:r>
            <a:endParaRPr b="0" lang="en-IN" sz="1800" spc="-1" strike="noStrike">
              <a:latin typeface="Arial"/>
            </a:endParaRPr>
          </a:p>
          <a:p>
            <a:pPr>
              <a:lnSpc>
                <a:spcPct val="100000"/>
              </a:lnSpc>
            </a:pPr>
            <a:r>
              <a:rPr b="0" lang="en-IN" sz="1800" spc="-1" strike="noStrike">
                <a:solidFill>
                  <a:srgbClr val="0077aa"/>
                </a:solidFill>
                <a:latin typeface="Courier New"/>
              </a:rPr>
              <a:t>| ADD [COLUMN] (col_name column_definition,...)</a:t>
            </a:r>
            <a:endParaRPr b="0" lang="en-IN" sz="1800" spc="-1" strike="noStrike">
              <a:latin typeface="Arial"/>
            </a:endParaRPr>
          </a:p>
          <a:p>
            <a:pPr>
              <a:lnSpc>
                <a:spcPct val="100000"/>
              </a:lnSpc>
            </a:pPr>
            <a:r>
              <a:rPr b="0" lang="en-IN" sz="1800" spc="-1" strike="noStrike">
                <a:solidFill>
                  <a:srgbClr val="0077aa"/>
                </a:solidFill>
                <a:latin typeface="Courier New"/>
              </a:rPr>
              <a:t>| ADD {INDEX|KEY} [index_name] (index_col_name,...)</a:t>
            </a:r>
            <a:endParaRPr b="0" lang="en-IN" sz="1800" spc="-1" strike="noStrike">
              <a:latin typeface="Arial"/>
            </a:endParaRPr>
          </a:p>
          <a:p>
            <a:pPr>
              <a:lnSpc>
                <a:spcPct val="100000"/>
              </a:lnSpc>
            </a:pPr>
            <a:r>
              <a:rPr b="0" lang="en-IN" sz="1800" spc="-1" strike="noStrike">
                <a:solidFill>
                  <a:srgbClr val="0077aa"/>
                </a:solidFill>
                <a:latin typeface="Courier New"/>
              </a:rPr>
              <a:t>| ADD [CONSTRAINT [symbol]] PRIMARY KEY</a:t>
            </a:r>
            <a:endParaRPr b="0" lang="en-IN" sz="1800" spc="-1" strike="noStrike">
              <a:latin typeface="Arial"/>
            </a:endParaRPr>
          </a:p>
          <a:p>
            <a:pPr>
              <a:lnSpc>
                <a:spcPct val="100000"/>
              </a:lnSpc>
            </a:pPr>
            <a:r>
              <a:rPr b="0" lang="en-IN" sz="1800" spc="-1" strike="noStrike">
                <a:solidFill>
                  <a:srgbClr val="0077aa"/>
                </a:solidFill>
                <a:latin typeface="Courier New"/>
              </a:rPr>
              <a:t>| ADD [CONSTRAINT [symbol]] UNIQUE KEY</a:t>
            </a:r>
            <a:endParaRPr b="0" lang="en-IN" sz="1800" spc="-1" strike="noStrike">
              <a:latin typeface="Arial"/>
            </a:endParaRPr>
          </a:p>
          <a:p>
            <a:pPr>
              <a:lnSpc>
                <a:spcPct val="100000"/>
              </a:lnSpc>
            </a:pPr>
            <a:r>
              <a:rPr b="0" lang="en-IN" sz="1800" spc="-1" strike="noStrike">
                <a:solidFill>
                  <a:srgbClr val="0077aa"/>
                </a:solidFill>
                <a:latin typeface="Courier New"/>
              </a:rPr>
              <a:t>| ADD [CONSTRAINT [symbol]] FOREIGN KEY reference_definition</a:t>
            </a:r>
            <a:endParaRPr b="0" lang="en-IN" sz="1800" spc="-1" strike="noStrike">
              <a:latin typeface="Arial"/>
            </a:endParaRPr>
          </a:p>
          <a:p>
            <a:pPr>
              <a:lnSpc>
                <a:spcPct val="100000"/>
              </a:lnSpc>
            </a:pPr>
            <a:r>
              <a:rPr b="0" lang="en-IN" sz="1800" spc="-1" strike="noStrike">
                <a:solidFill>
                  <a:srgbClr val="0077aa"/>
                </a:solidFill>
                <a:latin typeface="Courier New"/>
              </a:rPr>
              <a:t>| CHANGE [COLUMN] old_col_name new_col_name column_definition    </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[FIRST|AFTER col_name]</a:t>
            </a:r>
            <a:endParaRPr b="0" lang="en-IN" sz="1800" spc="-1" strike="noStrike">
              <a:latin typeface="Arial"/>
            </a:endParaRPr>
          </a:p>
          <a:p>
            <a:pPr>
              <a:lnSpc>
                <a:spcPct val="100000"/>
              </a:lnSpc>
            </a:pPr>
            <a:r>
              <a:rPr b="0" lang="en-IN" sz="1800" spc="-1" strike="noStrike">
                <a:solidFill>
                  <a:srgbClr val="0077aa"/>
                </a:solidFill>
                <a:latin typeface="Courier New"/>
              </a:rPr>
              <a:t>| MODIFY [COLUMN] col_name column_definition [FIRST | AFTER col_name]</a:t>
            </a:r>
            <a:endParaRPr b="0" lang="en-IN" sz="1800" spc="-1" strike="noStrike">
              <a:latin typeface="Arial"/>
            </a:endParaRPr>
          </a:p>
          <a:p>
            <a:pPr>
              <a:lnSpc>
                <a:spcPct val="100000"/>
              </a:lnSpc>
            </a:pPr>
            <a:r>
              <a:rPr b="0" lang="en-IN" sz="1800" spc="-1" strike="noStrike">
                <a:solidFill>
                  <a:srgbClr val="0077aa"/>
                </a:solidFill>
                <a:latin typeface="Courier New"/>
              </a:rPr>
              <a:t>| DROP [COLUMN] col_name</a:t>
            </a:r>
            <a:endParaRPr b="0" lang="en-IN" sz="1800" spc="-1" strike="noStrike">
              <a:latin typeface="Arial"/>
            </a:endParaRPr>
          </a:p>
          <a:p>
            <a:pPr>
              <a:lnSpc>
                <a:spcPct val="100000"/>
              </a:lnSpc>
            </a:pPr>
            <a:r>
              <a:rPr b="0" lang="en-IN" sz="1800" spc="-1" strike="noStrike">
                <a:solidFill>
                  <a:srgbClr val="0077aa"/>
                </a:solidFill>
                <a:latin typeface="Courier New"/>
              </a:rPr>
              <a:t>| DROP PRIMARY KEY</a:t>
            </a:r>
            <a:endParaRPr b="0" lang="en-IN" sz="1800" spc="-1" strike="noStrike">
              <a:latin typeface="Arial"/>
            </a:endParaRPr>
          </a:p>
          <a:p>
            <a:pPr>
              <a:lnSpc>
                <a:spcPct val="100000"/>
              </a:lnSpc>
            </a:pPr>
            <a:r>
              <a:rPr b="0" lang="en-IN" sz="1800" spc="-1" strike="noStrike">
                <a:solidFill>
                  <a:srgbClr val="0077aa"/>
                </a:solidFill>
                <a:latin typeface="Courier New"/>
              </a:rPr>
              <a:t>| DROP {INDEX|KEY} index_name</a:t>
            </a:r>
            <a:endParaRPr b="0" lang="en-IN" sz="1800" spc="-1" strike="noStrike">
              <a:latin typeface="Arial"/>
            </a:endParaRPr>
          </a:p>
          <a:p>
            <a:pPr>
              <a:lnSpc>
                <a:spcPct val="100000"/>
              </a:lnSpc>
            </a:pPr>
            <a:r>
              <a:rPr b="0" lang="en-IN" sz="1800" spc="-1" strike="noStrike">
                <a:solidFill>
                  <a:srgbClr val="0077aa"/>
                </a:solidFill>
                <a:latin typeface="Courier New"/>
              </a:rPr>
              <a:t>| DROP FOREIGN KEY fk_symbol</a:t>
            </a:r>
            <a:endParaRPr b="0" lang="en-IN" sz="1800" spc="-1" strike="noStrike">
              <a:latin typeface="Arial"/>
            </a:endParaRPr>
          </a:p>
          <a:p>
            <a:pPr>
              <a:lnSpc>
                <a:spcPct val="100000"/>
              </a:lnSpc>
            </a:pPr>
            <a:r>
              <a:rPr b="0" lang="en-IN" sz="1800" spc="-1" strike="noStrike">
                <a:solidFill>
                  <a:srgbClr val="0077aa"/>
                </a:solidFill>
                <a:latin typeface="Courier New"/>
              </a:rPr>
              <a:t>| RENAME [TO|AS] new_tbl_name</a:t>
            </a:r>
            <a:endParaRPr b="0" lang="en-IN" sz="1800" spc="-1" strike="noStrike">
              <a:latin typeface="Arial"/>
            </a:endParaRPr>
          </a:p>
        </p:txBody>
      </p:sp>
    </p:spTree>
  </p:cSld>
</p:sld>
</file>

<file path=ppt/slides/slide3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Alter Table</a:t>
            </a:r>
            <a:endParaRPr b="0" lang="en-IN" sz="3200" spc="-1" strike="noStrike">
              <a:latin typeface="Arial"/>
            </a:endParaRPr>
          </a:p>
        </p:txBody>
      </p:sp>
      <p:sp>
        <p:nvSpPr>
          <p:cNvPr id="1848" name="CustomShape 2"/>
          <p:cNvSpPr/>
          <p:nvPr/>
        </p:nvSpPr>
        <p:spPr>
          <a:xfrm>
            <a:off x="76320" y="729360"/>
            <a:ext cx="8991360" cy="31078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Change Columns</a:t>
            </a:r>
            <a:r>
              <a:rPr b="0" lang="en-IN" sz="1800" spc="-1" strike="noStrike">
                <a:solidFill>
                  <a:srgbClr val="000000"/>
                </a:solidFill>
                <a:latin typeface="Arial"/>
              </a:rPr>
              <a:t> :- You can rename a column using a CHANGE old_col_name new_col_name column_definition clause. To do so, specify the old and new column names and the definition that the column currently has.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Modify Columns :- </a:t>
            </a:r>
            <a:r>
              <a:rPr b="0" lang="en-IN" sz="1800" spc="-1" strike="noStrike">
                <a:solidFill>
                  <a:srgbClr val="000000"/>
                </a:solidFill>
                <a:latin typeface="Arial"/>
              </a:rPr>
              <a:t>You can also use MODIFY to change a column's type without renaming it.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000000"/>
                </a:solidFill>
                <a:latin typeface="Arial"/>
              </a:rPr>
              <a:t>Dropping Columns :- </a:t>
            </a:r>
            <a:r>
              <a:rPr b="0" lang="en-IN" sz="1800" spc="-1" strike="noStrike">
                <a:solidFill>
                  <a:srgbClr val="000000"/>
                </a:solidFill>
                <a:latin typeface="Arial"/>
              </a:rPr>
              <a:t>If a table contains only one column, the column cannot be dropped. If columns are dropped from a table, the columns are also removed from any index of which they are a part. If all columns that make up an index are dropped, the index is dropped as well.</a:t>
            </a:r>
            <a:endParaRPr b="0" lang="en-IN" sz="1800" spc="-1" strike="noStrike">
              <a:latin typeface="Arial"/>
            </a:endParaRPr>
          </a:p>
        </p:txBody>
      </p:sp>
      <p:sp>
        <p:nvSpPr>
          <p:cNvPr id="1849" name="CustomShape 3"/>
          <p:cNvSpPr/>
          <p:nvPr/>
        </p:nvSpPr>
        <p:spPr>
          <a:xfrm>
            <a:off x="43560" y="3907800"/>
            <a:ext cx="9023760" cy="63900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 convert a table from one storage engine to another, use an ALTER TABLE statement that indicates the new engine:</a:t>
            </a:r>
            <a:endParaRPr b="0" lang="en-IN" sz="1800" spc="-1" strike="noStrike">
              <a:latin typeface="Arial"/>
            </a:endParaRPr>
          </a:p>
        </p:txBody>
      </p:sp>
      <p:sp>
        <p:nvSpPr>
          <p:cNvPr id="1850" name="CustomShape 4"/>
          <p:cNvSpPr/>
          <p:nvPr/>
        </p:nvSpPr>
        <p:spPr>
          <a:xfrm>
            <a:off x="331560" y="4517640"/>
            <a:ext cx="7718760" cy="1736280"/>
          </a:xfrm>
          <a:prstGeom prst="rect">
            <a:avLst/>
          </a:prstGeom>
          <a:noFill/>
          <a:ln>
            <a:noFill/>
          </a:ln>
        </p:spPr>
        <p:style>
          <a:lnRef idx="0"/>
          <a:fillRef idx="0"/>
          <a:effectRef idx="0"/>
          <a:fontRef idx="minor"/>
        </p:style>
        <p:txBody>
          <a:bodyPr wrap="none" lIns="90000" rIns="90000" tIns="45000" bIns="45000"/>
          <a:p>
            <a:pPr>
              <a:lnSpc>
                <a:spcPct val="150000"/>
              </a:lnSpc>
            </a:pPr>
            <a:r>
              <a:rPr b="0" lang="en-IN" sz="1600" spc="-1" strike="noStrike">
                <a:solidFill>
                  <a:srgbClr val="0077aa"/>
                </a:solidFill>
                <a:latin typeface="Arial"/>
                <a:ea typeface="Times New Roman"/>
              </a:rPr>
              <a:t>ALTER</a:t>
            </a:r>
            <a:r>
              <a:rPr b="0" lang="en-IN" sz="1800" spc="-1" strike="noStrike">
                <a:solidFill>
                  <a:srgbClr val="000000"/>
                </a:solidFill>
                <a:latin typeface="Arial"/>
                <a:ea typeface="Times New Roman"/>
              </a:rPr>
              <a:t> TABLE </a:t>
            </a:r>
            <a:r>
              <a:rPr b="0" i="1" lang="en-IN" sz="1800" spc="-1" strike="noStrike">
                <a:solidFill>
                  <a:srgbClr val="000000"/>
                </a:solidFill>
                <a:latin typeface="Arial"/>
                <a:ea typeface="Times New Roman"/>
              </a:rPr>
              <a:t>tbl_name</a:t>
            </a:r>
            <a:r>
              <a:rPr b="0" lang="en-IN" sz="1800" spc="-1" strike="noStrike">
                <a:solidFill>
                  <a:srgbClr val="000000"/>
                </a:solidFill>
                <a:latin typeface="Arial"/>
                <a:ea typeface="Times New Roman"/>
              </a:rPr>
              <a:t> </a:t>
            </a:r>
            <a:r>
              <a:rPr b="0" lang="en-IN" sz="1600" spc="-1" strike="noStrike">
                <a:solidFill>
                  <a:srgbClr val="dd4a68"/>
                </a:solidFill>
                <a:latin typeface="Arial"/>
                <a:ea typeface="Times New Roman"/>
              </a:rPr>
              <a:t>ENGINE = InnoDB</a:t>
            </a:r>
            <a:endParaRPr b="0" lang="en-IN" sz="1600" spc="-1" strike="noStrike">
              <a:latin typeface="Arial"/>
            </a:endParaRPr>
          </a:p>
          <a:p>
            <a:pPr>
              <a:lnSpc>
                <a:spcPct val="150000"/>
              </a:lnSpc>
            </a:pPr>
            <a:r>
              <a:rPr b="0" lang="en-IN" sz="1600" spc="-1" strike="noStrike">
                <a:solidFill>
                  <a:srgbClr val="0077aa"/>
                </a:solidFill>
                <a:latin typeface="Arial"/>
                <a:ea typeface="Times New Roman"/>
              </a:rPr>
              <a:t>ALTER</a:t>
            </a:r>
            <a:r>
              <a:rPr b="0" lang="en-IN" sz="1800" spc="-1" strike="noStrike">
                <a:solidFill>
                  <a:srgbClr val="000000"/>
                </a:solidFill>
                <a:latin typeface="Gill Sans MT"/>
                <a:ea typeface="Times New Roman"/>
              </a:rPr>
              <a:t> TABLE </a:t>
            </a:r>
            <a:r>
              <a:rPr b="0" i="1" lang="en-IN" sz="1800" spc="-1" strike="noStrike">
                <a:solidFill>
                  <a:srgbClr val="000000"/>
                </a:solidFill>
                <a:latin typeface="Arial"/>
                <a:ea typeface="Times New Roman"/>
              </a:rPr>
              <a:t>tbl_name</a:t>
            </a:r>
            <a:r>
              <a:rPr b="0" lang="en-IN" sz="1800" spc="-1" strike="noStrike">
                <a:solidFill>
                  <a:srgbClr val="000000"/>
                </a:solidFill>
                <a:latin typeface="Gill Sans MT"/>
                <a:ea typeface="Times New Roman"/>
              </a:rPr>
              <a:t> </a:t>
            </a:r>
            <a:r>
              <a:rPr b="0" lang="en-IN" sz="1600" spc="-1" strike="noStrike">
                <a:solidFill>
                  <a:srgbClr val="0077aa"/>
                </a:solidFill>
                <a:latin typeface="Arial"/>
                <a:ea typeface="Times New Roman"/>
              </a:rPr>
              <a:t>ADD</a:t>
            </a:r>
            <a:r>
              <a:rPr b="0" lang="en-IN" sz="1800" spc="-1" strike="noStrike">
                <a:solidFill>
                  <a:srgbClr val="000000"/>
                </a:solidFill>
                <a:latin typeface="Gill Sans MT"/>
                <a:ea typeface="Times New Roman"/>
              </a:rPr>
              <a:t> </a:t>
            </a:r>
            <a:r>
              <a:rPr b="0" lang="en-IN" sz="1600" spc="-1" strike="noStrike">
                <a:solidFill>
                  <a:srgbClr val="dd4a68"/>
                </a:solidFill>
                <a:latin typeface="Arial"/>
                <a:ea typeface="Times New Roman"/>
              </a:rPr>
              <a:t>COL1 INT</a:t>
            </a:r>
            <a:r>
              <a:rPr b="0" lang="en-IN" sz="1600" spc="-1" strike="noStrike">
                <a:solidFill>
                  <a:srgbClr val="000000"/>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ADD</a:t>
            </a:r>
            <a:r>
              <a:rPr b="0" lang="en-IN" sz="1600" spc="-1" strike="noStrike">
                <a:solidFill>
                  <a:srgbClr val="dd4a68"/>
                </a:solidFill>
                <a:latin typeface="Arial"/>
                <a:ea typeface="Times New Roman"/>
              </a:rPr>
              <a:t> COL2 INT</a:t>
            </a:r>
            <a:endParaRPr b="0" lang="en-IN" sz="1600" spc="-1" strike="noStrike">
              <a:latin typeface="Arial"/>
            </a:endParaRPr>
          </a:p>
          <a:p>
            <a:pPr>
              <a:lnSpc>
                <a:spcPct val="150000"/>
              </a:lnSpc>
            </a:pPr>
            <a:r>
              <a:rPr b="0" lang="en-IN" sz="1600" spc="-1" strike="noStrike">
                <a:solidFill>
                  <a:srgbClr val="0077aa"/>
                </a:solidFill>
                <a:latin typeface="Arial"/>
                <a:ea typeface="Times New Roman"/>
              </a:rPr>
              <a:t>ALTER</a:t>
            </a:r>
            <a:r>
              <a:rPr b="0" lang="en-IN" sz="1800" spc="-1" strike="noStrike">
                <a:solidFill>
                  <a:srgbClr val="000000"/>
                </a:solidFill>
                <a:latin typeface="Gill Sans MT"/>
                <a:ea typeface="Times New Roman"/>
              </a:rPr>
              <a:t> TABLE </a:t>
            </a:r>
            <a:r>
              <a:rPr b="0" i="1" lang="en-IN" sz="1800" spc="-1" strike="noStrike">
                <a:solidFill>
                  <a:srgbClr val="000000"/>
                </a:solidFill>
                <a:latin typeface="Arial"/>
                <a:ea typeface="Times New Roman"/>
              </a:rPr>
              <a:t>tbl_name</a:t>
            </a:r>
            <a:r>
              <a:rPr b="0" lang="en-IN" sz="1800" spc="-1" strike="noStrike">
                <a:solidFill>
                  <a:srgbClr val="000000"/>
                </a:solidFill>
                <a:latin typeface="Gill Sans MT"/>
                <a:ea typeface="Times New Roman"/>
              </a:rPr>
              <a:t> </a:t>
            </a:r>
            <a:r>
              <a:rPr b="0" lang="en-IN" sz="1600" spc="-1" strike="noStrike">
                <a:solidFill>
                  <a:srgbClr val="0077aa"/>
                </a:solidFill>
                <a:latin typeface="Arial"/>
                <a:ea typeface="Times New Roman"/>
              </a:rPr>
              <a:t>DROP</a:t>
            </a:r>
            <a:r>
              <a:rPr b="0" lang="en-IN" sz="1800" spc="-1" strike="noStrike">
                <a:solidFill>
                  <a:srgbClr val="000000"/>
                </a:solidFill>
                <a:latin typeface="Gill Sans MT"/>
                <a:ea typeface="Times New Roman"/>
              </a:rPr>
              <a:t> </a:t>
            </a:r>
            <a:r>
              <a:rPr b="0" lang="en-IN" sz="1600" spc="-1" strike="noStrike">
                <a:solidFill>
                  <a:srgbClr val="0077aa"/>
                </a:solidFill>
                <a:latin typeface="Arial"/>
                <a:ea typeface="Times New Roman"/>
              </a:rPr>
              <a:t>COLUMN</a:t>
            </a:r>
            <a:r>
              <a:rPr b="0" lang="en-IN" sz="1600" spc="-1" strike="noStrike">
                <a:solidFill>
                  <a:srgbClr val="dd4a68"/>
                </a:solidFill>
                <a:latin typeface="Arial"/>
                <a:ea typeface="Times New Roman"/>
              </a:rPr>
              <a:t> COL1</a:t>
            </a:r>
            <a:r>
              <a:rPr b="0" lang="en-IN" sz="1600" spc="-1" strike="noStrike">
                <a:solidFill>
                  <a:srgbClr val="000000"/>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DROP</a:t>
            </a:r>
            <a:r>
              <a:rPr b="0" lang="en-IN" sz="1800" spc="-1" strike="noStrike">
                <a:solidFill>
                  <a:srgbClr val="000000"/>
                </a:solidFill>
                <a:latin typeface="Gill Sans MT"/>
                <a:ea typeface="Times New Roman"/>
              </a:rPr>
              <a:t> </a:t>
            </a:r>
            <a:r>
              <a:rPr b="0" lang="en-IN" sz="1600" spc="-1" strike="noStrike">
                <a:solidFill>
                  <a:srgbClr val="0077aa"/>
                </a:solidFill>
                <a:latin typeface="Arial"/>
                <a:ea typeface="Times New Roman"/>
              </a:rPr>
              <a:t>COLUMN</a:t>
            </a:r>
            <a:r>
              <a:rPr b="0" lang="en-IN" sz="1600" spc="-1" strike="noStrike">
                <a:solidFill>
                  <a:srgbClr val="dd4a68"/>
                </a:solidFill>
                <a:latin typeface="Arial"/>
                <a:ea typeface="Times New Roman"/>
              </a:rPr>
              <a:t> COL2</a:t>
            </a:r>
            <a:endParaRPr b="0" lang="en-IN" sz="1600" spc="-1" strike="noStrike">
              <a:latin typeface="Arial"/>
            </a:endParaRPr>
          </a:p>
          <a:p>
            <a:pPr>
              <a:lnSpc>
                <a:spcPct val="150000"/>
              </a:lnSpc>
            </a:pPr>
            <a:r>
              <a:rPr b="0" lang="en-IN" sz="1600" spc="-1" strike="noStrike">
                <a:solidFill>
                  <a:srgbClr val="0077aa"/>
                </a:solidFill>
                <a:latin typeface="Arial"/>
                <a:ea typeface="Times New Roman"/>
              </a:rPr>
              <a:t>ALTER</a:t>
            </a:r>
            <a:r>
              <a:rPr b="0" lang="en-IN" sz="1800" spc="-1" strike="noStrike">
                <a:solidFill>
                  <a:srgbClr val="000000"/>
                </a:solidFill>
                <a:latin typeface="Arial"/>
                <a:ea typeface="Times New Roman"/>
              </a:rPr>
              <a:t> TABLE </a:t>
            </a:r>
            <a:r>
              <a:rPr b="0" i="1" lang="en-IN" sz="1800" spc="-1" strike="noStrike">
                <a:solidFill>
                  <a:srgbClr val="000000"/>
                </a:solidFill>
                <a:latin typeface="Arial"/>
                <a:ea typeface="Times New Roman"/>
              </a:rPr>
              <a:t>tbl_name</a:t>
            </a:r>
            <a:r>
              <a:rPr b="0" lang="en-IN" sz="1800" spc="-1" strike="noStrike">
                <a:solidFill>
                  <a:srgbClr val="000000"/>
                </a:solidFill>
                <a:latin typeface="Arial"/>
                <a:ea typeface="Times New Roman"/>
              </a:rPr>
              <a:t> </a:t>
            </a:r>
            <a:r>
              <a:rPr b="0" lang="en-IN" sz="1600" spc="-1" strike="noStrike">
                <a:solidFill>
                  <a:srgbClr val="0077aa"/>
                </a:solidFill>
                <a:latin typeface="Arial"/>
                <a:ea typeface="Times New Roman"/>
              </a:rPr>
              <a:t>DROP</a:t>
            </a:r>
            <a:r>
              <a:rPr b="0" lang="en-IN" sz="1800" spc="-1" strike="noStrike">
                <a:solidFill>
                  <a:srgbClr val="000000"/>
                </a:solidFill>
                <a:latin typeface="Arial"/>
                <a:ea typeface="Times New Roman"/>
              </a:rPr>
              <a:t> </a:t>
            </a:r>
            <a:r>
              <a:rPr b="0" lang="en-IN" sz="1600" spc="-1" strike="noStrike">
                <a:solidFill>
                  <a:srgbClr val="0077aa"/>
                </a:solidFill>
                <a:latin typeface="Arial"/>
                <a:ea typeface="Times New Roman"/>
              </a:rPr>
              <a:t>COLUMN</a:t>
            </a:r>
            <a:r>
              <a:rPr b="0" lang="en-IN" sz="1800" spc="-1" strike="noStrike">
                <a:solidFill>
                  <a:srgbClr val="000000"/>
                </a:solidFill>
                <a:latin typeface="Arial"/>
                <a:ea typeface="Times New Roman"/>
              </a:rPr>
              <a:t> </a:t>
            </a:r>
            <a:r>
              <a:rPr b="0" lang="en-IN" sz="1600" spc="-1" strike="noStrike">
                <a:solidFill>
                  <a:srgbClr val="dd4a68"/>
                </a:solidFill>
                <a:latin typeface="Arial"/>
                <a:ea typeface="Times New Roman"/>
              </a:rPr>
              <a:t>C4</a:t>
            </a:r>
            <a:r>
              <a:rPr b="0" lang="en-IN" sz="1800" spc="-1" strike="noStrike">
                <a:solidFill>
                  <a:srgbClr val="000000"/>
                </a:solidFill>
                <a:latin typeface="Arial"/>
                <a:ea typeface="Times New Roman"/>
              </a:rPr>
              <a:t>, </a:t>
            </a:r>
            <a:r>
              <a:rPr b="0" lang="en-IN" sz="1600" spc="-1" strike="noStrike">
                <a:solidFill>
                  <a:srgbClr val="0077aa"/>
                </a:solidFill>
                <a:latin typeface="Arial"/>
                <a:ea typeface="Times New Roman"/>
              </a:rPr>
              <a:t>DROP</a:t>
            </a:r>
            <a:r>
              <a:rPr b="0" lang="en-IN" sz="1800" spc="-1" strike="noStrike">
                <a:solidFill>
                  <a:srgbClr val="000000"/>
                </a:solidFill>
                <a:latin typeface="Arial"/>
                <a:ea typeface="Times New Roman"/>
              </a:rPr>
              <a:t> </a:t>
            </a:r>
            <a:r>
              <a:rPr b="0" lang="en-IN" sz="1600" spc="-1" strike="noStrike">
                <a:solidFill>
                  <a:srgbClr val="0077aa"/>
                </a:solidFill>
                <a:latin typeface="Arial"/>
                <a:ea typeface="Times New Roman"/>
              </a:rPr>
              <a:t>COLUMN</a:t>
            </a:r>
            <a:r>
              <a:rPr b="0" lang="en-IN" sz="1800" spc="-1" strike="noStrike">
                <a:solidFill>
                  <a:srgbClr val="000000"/>
                </a:solidFill>
                <a:latin typeface="Arial"/>
                <a:ea typeface="Times New Roman"/>
              </a:rPr>
              <a:t> </a:t>
            </a:r>
            <a:r>
              <a:rPr b="0" lang="en-IN" sz="1600" spc="-1" strike="noStrike">
                <a:solidFill>
                  <a:srgbClr val="dd4a68"/>
                </a:solidFill>
                <a:latin typeface="Arial"/>
                <a:ea typeface="Times New Roman"/>
              </a:rPr>
              <a:t>C5</a:t>
            </a:r>
            <a:r>
              <a:rPr b="0" lang="en-IN" sz="1600" spc="-1" strike="noStrike">
                <a:solidFill>
                  <a:srgbClr val="000000"/>
                </a:solidFill>
                <a:latin typeface="Arial"/>
                <a:ea typeface="Times New Roman"/>
              </a:rPr>
              <a:t>,</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ADD</a:t>
            </a:r>
            <a:r>
              <a:rPr b="0" lang="en-IN" sz="1600" spc="-1" strike="noStrike">
                <a:solidFill>
                  <a:srgbClr val="dd4a68"/>
                </a:solidFill>
                <a:latin typeface="Arial"/>
                <a:ea typeface="Times New Roman"/>
              </a:rPr>
              <a:t> C3 INT</a:t>
            </a:r>
            <a:endParaRPr b="0" lang="en-IN" sz="1600" spc="-1" strike="noStrike">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Composite</a:t>
            </a:r>
            <a:r>
              <a:rPr b="1" lang="en-IN" sz="4800" spc="-1" strike="noStrike">
                <a:solidFill>
                  <a:srgbClr val="000000"/>
                </a:solidFill>
                <a:latin typeface="Arial"/>
                <a:ea typeface="MS Mincho"/>
              </a:rPr>
              <a:t> </a:t>
            </a:r>
            <a:r>
              <a:rPr b="1" lang="en-IN" sz="4800" spc="-1" strike="noStrike">
                <a:solidFill>
                  <a:srgbClr val="dc525c"/>
                </a:solidFill>
                <a:latin typeface="Segoe UI Light"/>
                <a:ea typeface="MS Mincho"/>
              </a:rPr>
              <a:t>VS </a:t>
            </a:r>
            <a:r>
              <a:rPr b="0" lang="en-IN" sz="4800" spc="-1" strike="noStrike">
                <a:solidFill>
                  <a:srgbClr val="dc525c"/>
                </a:solidFill>
                <a:latin typeface="Segoe UI Light"/>
                <a:ea typeface="MS Mincho"/>
              </a:rPr>
              <a:t>Multi</a:t>
            </a:r>
            <a:r>
              <a:rPr b="1" lang="en-IN" sz="4800" spc="-1" strike="noStrike">
                <a:solidFill>
                  <a:srgbClr val="000000"/>
                </a:solidFill>
                <a:latin typeface="Arial"/>
                <a:ea typeface="MS Mincho"/>
              </a:rPr>
              <a:t> </a:t>
            </a:r>
            <a:r>
              <a:rPr b="0" lang="en-IN" sz="4800" spc="-1" strike="noStrike">
                <a:solidFill>
                  <a:srgbClr val="dc525c"/>
                </a:solidFill>
                <a:latin typeface="Segoe UI Light"/>
                <a:ea typeface="MS Mincho"/>
              </a:rPr>
              <a:t>Valued</a:t>
            </a:r>
            <a:r>
              <a:rPr b="1" lang="en-IN" sz="4800" spc="-1" strike="noStrike">
                <a:solidFill>
                  <a:srgbClr val="000000"/>
                </a:solidFill>
                <a:latin typeface="Arial"/>
                <a:ea typeface="MS Mincho"/>
              </a:rPr>
              <a:t> </a:t>
            </a:r>
            <a:r>
              <a:rPr b="0" lang="en-IN" sz="4800" spc="-1" strike="noStrike">
                <a:solidFill>
                  <a:srgbClr val="dc525c"/>
                </a:solidFill>
                <a:latin typeface="Segoe UI Light"/>
                <a:ea typeface="MS Mincho"/>
              </a:rPr>
              <a:t>Attribute</a:t>
            </a:r>
            <a:endParaRPr b="0" lang="en-IN" sz="4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DROP TABLE</a:t>
            </a:r>
            <a:endParaRPr b="0" lang="en-IN" sz="4800" spc="-1" strike="noStrike">
              <a:latin typeface="Arial"/>
            </a:endParaRPr>
          </a:p>
        </p:txBody>
      </p:sp>
      <p:sp>
        <p:nvSpPr>
          <p:cNvPr id="1852" name="CustomShape 2"/>
          <p:cNvSpPr/>
          <p:nvPr/>
        </p:nvSpPr>
        <p:spPr>
          <a:xfrm>
            <a:off x="76320" y="3124080"/>
            <a:ext cx="8991360" cy="91332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Segoe UI Light"/>
              </a:rPr>
              <a:t>DROP and TRUNCATE are DDL commands, whereas DELETE is a DML command. Therefore DELETE operations can be rolled back (undone), while DROP and TRUNCATE operations cannot be rolled back.</a:t>
            </a:r>
            <a:endParaRPr b="0" lang="en-IN" sz="1800" spc="-1" strike="noStrike">
              <a:latin typeface="Arial"/>
            </a:endParaRPr>
          </a:p>
        </p:txBody>
      </p:sp>
    </p:spTree>
  </p:cSld>
</p:sld>
</file>

<file path=ppt/slides/slide3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Drop Table</a:t>
            </a:r>
            <a:endParaRPr b="0" lang="en-IN" sz="3200" spc="-1" strike="noStrike">
              <a:latin typeface="Arial"/>
            </a:endParaRPr>
          </a:p>
        </p:txBody>
      </p:sp>
      <p:sp>
        <p:nvSpPr>
          <p:cNvPr id="1854"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DROP TABLE removes one or more tables. All table data and the table definition are removed.</a:t>
            </a:r>
            <a:endParaRPr b="0" lang="en-IN" sz="1800" spc="-1" strike="noStrike">
              <a:latin typeface="Arial"/>
            </a:endParaRPr>
          </a:p>
        </p:txBody>
      </p:sp>
      <p:sp>
        <p:nvSpPr>
          <p:cNvPr id="1855" name="CustomShape 3"/>
          <p:cNvSpPr/>
          <p:nvPr/>
        </p:nvSpPr>
        <p:spPr>
          <a:xfrm>
            <a:off x="152280" y="16002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DROP [TEMPORARY] TABLE [IF EXISTS] tbl_name [, tbl_name] ...</a:t>
            </a:r>
            <a:endParaRPr b="0" lang="en-IN" sz="1800" spc="-1" strike="noStrike">
              <a:latin typeface="Arial"/>
            </a:endParaRPr>
          </a:p>
        </p:txBody>
      </p:sp>
    </p:spTree>
  </p:cSld>
</p:sld>
</file>

<file path=ppt/slides/slide3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TRUNCATE TABLE</a:t>
            </a:r>
            <a:endParaRPr b="0" lang="en-IN" sz="4800" spc="-1" strike="noStrike">
              <a:latin typeface="Arial"/>
            </a:endParaRPr>
          </a:p>
        </p:txBody>
      </p:sp>
      <p:sp>
        <p:nvSpPr>
          <p:cNvPr id="1857" name="CustomShape 2"/>
          <p:cNvSpPr/>
          <p:nvPr/>
        </p:nvSpPr>
        <p:spPr>
          <a:xfrm>
            <a:off x="152280" y="3124080"/>
            <a:ext cx="8838720" cy="91332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Segoe UI Light"/>
              </a:rPr>
              <a:t>DROP and TRUNCATE are DDL commands, whereas DELETE is a DML command. Therefore DELETE operations can be rolled back (undone), while DROP and TRUNCATE operations cannot be rolled back.</a:t>
            </a:r>
            <a:endParaRPr b="0" lang="en-IN" sz="1800" spc="-1" strike="noStrike">
              <a:latin typeface="Arial"/>
            </a:endParaRPr>
          </a:p>
        </p:txBody>
      </p:sp>
      <p:sp>
        <p:nvSpPr>
          <p:cNvPr id="1858" name="CustomShape 3"/>
          <p:cNvSpPr/>
          <p:nvPr/>
        </p:nvSpPr>
        <p:spPr>
          <a:xfrm>
            <a:off x="152280" y="152280"/>
            <a:ext cx="8838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Segoe UI Light"/>
              </a:rPr>
              <a:t>The TRUNCATE TABLE statement removes all the data of a table and resets the auto-increment value to zero.</a:t>
            </a:r>
            <a:endParaRPr b="0" lang="en-IN" sz="2000" spc="-1" strike="noStrike">
              <a:latin typeface="Arial"/>
            </a:endParaRPr>
          </a:p>
        </p:txBody>
      </p:sp>
    </p:spTree>
  </p:cSld>
</p:sld>
</file>

<file path=ppt/slides/slide3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Truncate Table</a:t>
            </a:r>
            <a:endParaRPr b="0" lang="en-IN" sz="3200" spc="-1" strike="noStrike">
              <a:latin typeface="Arial"/>
            </a:endParaRPr>
          </a:p>
        </p:txBody>
      </p:sp>
      <p:sp>
        <p:nvSpPr>
          <p:cNvPr id="1860"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Logically, TRUNCATE TABLE is similar to a DELETE statement that deletes all rows, or a sequence of DROP TABLE and CREATE TABLE statements.</a:t>
            </a:r>
            <a:endParaRPr b="0" lang="en-IN" sz="1800" spc="-1" strike="noStrike">
              <a:latin typeface="Arial"/>
            </a:endParaRPr>
          </a:p>
        </p:txBody>
      </p:sp>
      <p:sp>
        <p:nvSpPr>
          <p:cNvPr id="1861" name="CustomShape 3"/>
          <p:cNvSpPr/>
          <p:nvPr/>
        </p:nvSpPr>
        <p:spPr>
          <a:xfrm>
            <a:off x="152280" y="160020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TRUNCATE [TABLE] tbl_name</a:t>
            </a:r>
            <a:endParaRPr b="0" lang="en-IN" sz="1800" spc="-1" strike="noStrike">
              <a:latin typeface="Arial"/>
            </a:endParaRPr>
          </a:p>
        </p:txBody>
      </p:sp>
      <p:sp>
        <p:nvSpPr>
          <p:cNvPr id="1862" name="CustomShape 4"/>
          <p:cNvSpPr/>
          <p:nvPr/>
        </p:nvSpPr>
        <p:spPr>
          <a:xfrm>
            <a:off x="152280" y="2221560"/>
            <a:ext cx="8838720" cy="3853080"/>
          </a:xfrm>
          <a:prstGeom prst="rect">
            <a:avLst/>
          </a:prstGeom>
          <a:solidFill>
            <a:srgbClr val="e8f97f"/>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i="1" lang="en-IN" sz="1900" spc="-1" strike="noStrike">
                <a:solidFill>
                  <a:srgbClr val="000000"/>
                </a:solidFill>
                <a:latin typeface="Arial"/>
              </a:rPr>
              <a:t>Truncate</a:t>
            </a:r>
            <a:r>
              <a:rPr b="0" lang="en-IN" sz="1900" spc="-1" strike="noStrike">
                <a:solidFill>
                  <a:srgbClr val="000000"/>
                </a:solidFill>
                <a:latin typeface="Arial"/>
              </a:rPr>
              <a:t> operations drop and re-create the table, which is much faster than deleting rows one by one.</a:t>
            </a:r>
            <a:endParaRPr b="0" lang="en-IN" sz="1900" spc="-1" strike="noStrike">
              <a:latin typeface="Arial"/>
            </a:endParaRPr>
          </a:p>
          <a:p>
            <a:pPr>
              <a:lnSpc>
                <a:spcPct val="100000"/>
              </a:lnSpc>
            </a:pPr>
            <a:endParaRPr b="0" lang="en-IN" sz="1900" spc="-1" strike="noStrike">
              <a:latin typeface="Arial"/>
            </a:endParaRPr>
          </a:p>
          <a:p>
            <a:pPr marL="285840" indent="-285480">
              <a:lnSpc>
                <a:spcPct val="100000"/>
              </a:lnSpc>
              <a:buClr>
                <a:srgbClr val="000000"/>
              </a:buClr>
              <a:buFont typeface="Arial"/>
              <a:buChar char="•"/>
            </a:pPr>
            <a:r>
              <a:rPr b="0" i="1" lang="en-IN" sz="1900" spc="-1" strike="noStrike">
                <a:solidFill>
                  <a:srgbClr val="000000"/>
                </a:solidFill>
                <a:latin typeface="Arial"/>
              </a:rPr>
              <a:t>Truncate</a:t>
            </a:r>
            <a:r>
              <a:rPr b="0" lang="en-IN" sz="1900" spc="-1" strike="noStrike">
                <a:solidFill>
                  <a:srgbClr val="000000"/>
                </a:solidFill>
                <a:latin typeface="Arial"/>
              </a:rPr>
              <a:t> operations cause an implicit commit, and so cannot be rolled back.</a:t>
            </a:r>
            <a:endParaRPr b="0" lang="en-IN" sz="1900" spc="-1" strike="noStrike">
              <a:latin typeface="Arial"/>
            </a:endParaRPr>
          </a:p>
          <a:p>
            <a:pPr>
              <a:lnSpc>
                <a:spcPct val="100000"/>
              </a:lnSpc>
            </a:pPr>
            <a:endParaRPr b="0" lang="en-IN" sz="1900" spc="-1" strike="noStrike">
              <a:latin typeface="Arial"/>
            </a:endParaRPr>
          </a:p>
          <a:p>
            <a:pPr marL="285840" indent="-285480">
              <a:lnSpc>
                <a:spcPct val="100000"/>
              </a:lnSpc>
              <a:buClr>
                <a:srgbClr val="000000"/>
              </a:buClr>
              <a:buFont typeface="Arial"/>
              <a:buChar char="•"/>
            </a:pPr>
            <a:r>
              <a:rPr b="0" i="1" lang="en-IN" sz="1900" spc="-1" strike="noStrike">
                <a:solidFill>
                  <a:srgbClr val="000000"/>
                </a:solidFill>
                <a:latin typeface="Arial"/>
              </a:rPr>
              <a:t>Truncate</a:t>
            </a:r>
            <a:r>
              <a:rPr b="0" lang="en-IN" sz="1900" spc="-1" strike="noStrike">
                <a:solidFill>
                  <a:srgbClr val="000000"/>
                </a:solidFill>
                <a:latin typeface="Arial"/>
              </a:rPr>
              <a:t> does not cause </a:t>
            </a:r>
            <a:r>
              <a:rPr b="0" i="1" lang="en-IN" sz="1900" spc="-1" strike="noStrike">
                <a:solidFill>
                  <a:srgbClr val="000000"/>
                </a:solidFill>
                <a:latin typeface="Arial"/>
              </a:rPr>
              <a:t>ON</a:t>
            </a:r>
            <a:r>
              <a:rPr b="0" lang="en-IN" sz="1900" spc="-1" strike="noStrike">
                <a:solidFill>
                  <a:srgbClr val="000000"/>
                </a:solidFill>
                <a:latin typeface="Arial"/>
              </a:rPr>
              <a:t> </a:t>
            </a:r>
            <a:r>
              <a:rPr b="0" i="1" lang="en-IN" sz="1900" spc="-1" strike="noStrike">
                <a:solidFill>
                  <a:srgbClr val="000000"/>
                </a:solidFill>
                <a:latin typeface="Arial"/>
              </a:rPr>
              <a:t>DELETE</a:t>
            </a:r>
            <a:r>
              <a:rPr b="0" lang="en-IN" sz="1900" spc="-1" strike="noStrike">
                <a:solidFill>
                  <a:srgbClr val="000000"/>
                </a:solidFill>
                <a:latin typeface="Arial"/>
              </a:rPr>
              <a:t> triggers to fire.</a:t>
            </a:r>
            <a:endParaRPr b="0" lang="en-IN" sz="1900" spc="-1" strike="noStrike">
              <a:latin typeface="Arial"/>
            </a:endParaRPr>
          </a:p>
          <a:p>
            <a:pPr>
              <a:lnSpc>
                <a:spcPct val="100000"/>
              </a:lnSpc>
            </a:pPr>
            <a:endParaRPr b="0" lang="en-IN" sz="1900" spc="-1" strike="noStrike">
              <a:latin typeface="Arial"/>
            </a:endParaRPr>
          </a:p>
          <a:p>
            <a:pPr marL="285840" indent="-285480">
              <a:lnSpc>
                <a:spcPct val="100000"/>
              </a:lnSpc>
              <a:buClr>
                <a:srgbClr val="000000"/>
              </a:buClr>
              <a:buFont typeface="Arial"/>
              <a:buChar char="•"/>
            </a:pPr>
            <a:r>
              <a:rPr b="0" i="1" lang="en-IN" sz="1900" spc="-1" strike="noStrike">
                <a:solidFill>
                  <a:srgbClr val="000000"/>
                </a:solidFill>
                <a:latin typeface="Arial"/>
              </a:rPr>
              <a:t>Truncate</a:t>
            </a:r>
            <a:r>
              <a:rPr b="0" lang="en-IN" sz="1900" spc="-1" strike="noStrike">
                <a:solidFill>
                  <a:srgbClr val="000000"/>
                </a:solidFill>
                <a:latin typeface="Arial"/>
              </a:rPr>
              <a:t> cannot be performed for InnoDB tables with parent-child foreign key relationships.</a:t>
            </a:r>
            <a:endParaRPr b="0" lang="en-IN" sz="1900" spc="-1" strike="noStrike">
              <a:latin typeface="Arial"/>
            </a:endParaRPr>
          </a:p>
          <a:p>
            <a:pPr>
              <a:lnSpc>
                <a:spcPct val="100000"/>
              </a:lnSpc>
            </a:pPr>
            <a:endParaRPr b="0" lang="en-IN" sz="1900" spc="-1" strike="noStrike">
              <a:latin typeface="Arial"/>
            </a:endParaRPr>
          </a:p>
          <a:p>
            <a:pPr marL="285840" indent="-285480">
              <a:lnSpc>
                <a:spcPct val="100000"/>
              </a:lnSpc>
              <a:buClr>
                <a:srgbClr val="000000"/>
              </a:buClr>
              <a:buFont typeface="Arial"/>
              <a:buChar char="•"/>
            </a:pPr>
            <a:r>
              <a:rPr b="0" i="1" lang="en-IN" sz="1900" spc="-1" strike="noStrike">
                <a:solidFill>
                  <a:srgbClr val="000000"/>
                </a:solidFill>
                <a:latin typeface="Gill Sans MT"/>
              </a:rPr>
              <a:t>Truncate</a:t>
            </a:r>
            <a:r>
              <a:rPr b="0" lang="en-IN" sz="1900" spc="-1" strike="noStrike">
                <a:solidFill>
                  <a:srgbClr val="000000"/>
                </a:solidFill>
                <a:latin typeface="Gill Sans MT"/>
              </a:rPr>
              <a:t> retain Identity and reset to the seed </a:t>
            </a:r>
            <a:r>
              <a:rPr b="0" i="1" lang="en-IN" sz="1900" spc="-1" strike="noStrike">
                <a:solidFill>
                  <a:srgbClr val="00b050"/>
                </a:solidFill>
                <a:latin typeface="Gill Sans MT"/>
              </a:rPr>
              <a:t>(start value) </a:t>
            </a:r>
            <a:r>
              <a:rPr b="0" lang="en-IN" sz="1900" spc="-1" strike="noStrike">
                <a:solidFill>
                  <a:srgbClr val="000000"/>
                </a:solidFill>
                <a:latin typeface="Gill Sans MT"/>
              </a:rPr>
              <a:t>value.</a:t>
            </a:r>
            <a:endParaRPr b="0" lang="en-IN" sz="1900" spc="-1" strike="noStrike">
              <a:latin typeface="Arial"/>
            </a:endParaRPr>
          </a:p>
          <a:p>
            <a:pPr>
              <a:lnSpc>
                <a:spcPct val="100000"/>
              </a:lnSpc>
            </a:pPr>
            <a:endParaRPr b="0" lang="en-IN" sz="1900" spc="-1" strike="noStrike">
              <a:latin typeface="Arial"/>
            </a:endParaRPr>
          </a:p>
          <a:p>
            <a:pPr marL="285840" indent="-285480">
              <a:lnSpc>
                <a:spcPct val="100000"/>
              </a:lnSpc>
              <a:buClr>
                <a:srgbClr val="000000"/>
              </a:buClr>
              <a:buFont typeface="Arial"/>
              <a:buChar char="•"/>
            </a:pPr>
            <a:r>
              <a:rPr b="0" lang="en-IN" sz="1900" spc="-1" strike="noStrike">
                <a:solidFill>
                  <a:srgbClr val="000000"/>
                </a:solidFill>
                <a:latin typeface="Arial"/>
              </a:rPr>
              <a:t>Cannot truncate a table referenced in a foreign key constraint.</a:t>
            </a:r>
            <a:endParaRPr b="0" lang="en-IN" sz="1900" spc="-1" strike="noStrike">
              <a:latin typeface="Arial"/>
            </a:endParaRPr>
          </a:p>
        </p:txBody>
      </p:sp>
    </p:spTree>
  </p:cSld>
</p:sld>
</file>

<file path=ppt/slides/slide3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RENAME Table</a:t>
            </a:r>
            <a:endParaRPr b="0" lang="en-IN" sz="4800" spc="-1" strike="noStrike">
              <a:latin typeface="Arial"/>
            </a:endParaRPr>
          </a:p>
        </p:txBody>
      </p:sp>
      <p:sp>
        <p:nvSpPr>
          <p:cNvPr id="1864" name="CustomShape 2"/>
          <p:cNvSpPr/>
          <p:nvPr/>
        </p:nvSpPr>
        <p:spPr>
          <a:xfrm>
            <a:off x="152280" y="350532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RENAME TABLE old_tbl_name to new_tbl_name</a:t>
            </a:r>
            <a:endParaRPr b="0" lang="en-IN" sz="1800" spc="-1" strike="noStrike">
              <a:latin typeface="Arial"/>
            </a:endParaRPr>
          </a:p>
        </p:txBody>
      </p:sp>
      <p:sp>
        <p:nvSpPr>
          <p:cNvPr id="1865" name="CustomShape 3"/>
          <p:cNvSpPr/>
          <p:nvPr/>
        </p:nvSpPr>
        <p:spPr>
          <a:xfrm>
            <a:off x="152280" y="4267080"/>
            <a:ext cx="8838720" cy="333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RENAME</a:t>
            </a:r>
            <a:r>
              <a:rPr b="0" lang="en-IN" sz="1600" spc="-1" strike="noStrike">
                <a:solidFill>
                  <a:srgbClr val="000000"/>
                </a:solidFill>
                <a:latin typeface="Gill Sans MT"/>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Gill Sans MT"/>
                <a:ea typeface="Times New Roman"/>
              </a:rPr>
              <a:t> </a:t>
            </a:r>
            <a:r>
              <a:rPr b="0" lang="en-IN" sz="1600" spc="-1" strike="noStrike">
                <a:solidFill>
                  <a:srgbClr val="000000"/>
                </a:solidFill>
                <a:latin typeface="Arial"/>
                <a:ea typeface="Times New Roman"/>
              </a:rPr>
              <a:t>EMP</a:t>
            </a:r>
            <a:r>
              <a:rPr b="0" lang="en-IN" sz="1600" spc="-1" strike="noStrike">
                <a:solidFill>
                  <a:srgbClr val="dd4a68"/>
                </a:solidFill>
                <a:latin typeface="Arial"/>
                <a:ea typeface="Times New Roman"/>
              </a:rPr>
              <a:t> </a:t>
            </a:r>
            <a:r>
              <a:rPr b="0" lang="en-IN" sz="1600" spc="-1" strike="noStrike">
                <a:solidFill>
                  <a:srgbClr val="0077aa"/>
                </a:solidFill>
                <a:latin typeface="Arial"/>
                <a:ea typeface="Times New Roman"/>
              </a:rPr>
              <a:t>TO</a:t>
            </a:r>
            <a:r>
              <a:rPr b="0" lang="en-IN" sz="1600" spc="-1" strike="noStrike">
                <a:solidFill>
                  <a:srgbClr val="dd4a68"/>
                </a:solidFill>
                <a:latin typeface="Arial"/>
                <a:ea typeface="Times New Roman"/>
              </a:rPr>
              <a:t> </a:t>
            </a:r>
            <a:r>
              <a:rPr b="0" lang="en-IN" sz="1600" spc="-1" strike="noStrike">
                <a:solidFill>
                  <a:srgbClr val="000000"/>
                </a:solidFill>
                <a:latin typeface="Arial"/>
                <a:ea typeface="Times New Roman"/>
              </a:rPr>
              <a:t>EMPLOYEE</a:t>
            </a:r>
            <a:r>
              <a:rPr b="0" lang="en-IN" sz="1600" spc="-1" strike="noStrike">
                <a:solidFill>
                  <a:srgbClr val="dd4a68"/>
                </a:solidFill>
                <a:latin typeface="Arial"/>
                <a:ea typeface="Times New Roman"/>
              </a:rPr>
              <a:t>;</a:t>
            </a:r>
            <a:endParaRPr b="0" lang="en-IN" sz="1600" spc="-1" strike="noStrike">
              <a:latin typeface="Arial"/>
            </a:endParaRPr>
          </a:p>
        </p:txBody>
      </p:sp>
    </p:spTree>
  </p:cSld>
</p:sld>
</file>

<file path=ppt/slides/slide3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CONSTRAINTS</a:t>
            </a:r>
            <a:endParaRPr b="0" lang="en-IN" sz="4800" spc="-1" strike="noStrike">
              <a:latin typeface="Arial"/>
            </a:endParaRPr>
          </a:p>
        </p:txBody>
      </p:sp>
      <p:sp>
        <p:nvSpPr>
          <p:cNvPr id="1867" name="CustomShape 2"/>
          <p:cNvSpPr/>
          <p:nvPr/>
        </p:nvSpPr>
        <p:spPr>
          <a:xfrm>
            <a:off x="304920" y="3869640"/>
            <a:ext cx="8534160" cy="161496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Gill Sans MT"/>
              </a:rPr>
              <a:t>PRI</a:t>
            </a:r>
            <a:r>
              <a:rPr b="0" lang="en-IN" sz="2000" spc="-1" strike="noStrike">
                <a:solidFill>
                  <a:srgbClr val="000000"/>
                </a:solidFill>
                <a:latin typeface="Gill Sans MT"/>
              </a:rPr>
              <a:t> =&gt; primary key</a:t>
            </a:r>
            <a:endParaRPr b="0" lang="en-IN" sz="2000" spc="-1" strike="noStrike">
              <a:latin typeface="Arial"/>
            </a:endParaRPr>
          </a:p>
          <a:p>
            <a:pPr>
              <a:lnSpc>
                <a:spcPct val="100000"/>
              </a:lnSpc>
            </a:pPr>
            <a:r>
              <a:rPr b="1" lang="en-IN" sz="2000" spc="-1" strike="noStrike">
                <a:solidFill>
                  <a:srgbClr val="000000"/>
                </a:solidFill>
                <a:latin typeface="Gill Sans MT"/>
              </a:rPr>
              <a:t>UNI</a:t>
            </a:r>
            <a:r>
              <a:rPr b="0" lang="en-IN" sz="2000" spc="-1" strike="noStrike">
                <a:solidFill>
                  <a:srgbClr val="000000"/>
                </a:solidFill>
                <a:latin typeface="Gill Sans MT"/>
              </a:rPr>
              <a:t> =&gt; unique key</a:t>
            </a:r>
            <a:endParaRPr b="0" lang="en-IN" sz="2000" spc="-1" strike="noStrike">
              <a:latin typeface="Arial"/>
            </a:endParaRPr>
          </a:p>
          <a:p>
            <a:pPr>
              <a:lnSpc>
                <a:spcPct val="100000"/>
              </a:lnSpc>
            </a:pPr>
            <a:r>
              <a:rPr b="1" lang="en-IN" sz="2000" spc="-1" strike="noStrike">
                <a:solidFill>
                  <a:srgbClr val="000000"/>
                </a:solidFill>
                <a:latin typeface="Gill Sans MT"/>
              </a:rPr>
              <a:t>MUL</a:t>
            </a:r>
            <a:r>
              <a:rPr b="0" lang="en-IN" sz="2000" spc="-1" strike="noStrike">
                <a:solidFill>
                  <a:srgbClr val="000000"/>
                </a:solidFill>
                <a:latin typeface="Gill Sans MT"/>
              </a:rPr>
              <a:t>=&gt; is basically an index that is neither a </a:t>
            </a:r>
            <a:r>
              <a:rPr b="1" lang="en-IN" sz="2000" spc="-1" strike="noStrike">
                <a:solidFill>
                  <a:srgbClr val="0089a4"/>
                </a:solidFill>
                <a:latin typeface="Gill Sans MT"/>
              </a:rPr>
              <a:t>primary</a:t>
            </a:r>
            <a:r>
              <a:rPr b="0" lang="en-IN" sz="2000" spc="-1" strike="noStrike">
                <a:solidFill>
                  <a:srgbClr val="0089a4"/>
                </a:solidFill>
                <a:latin typeface="Gill Sans MT"/>
              </a:rPr>
              <a:t> </a:t>
            </a:r>
            <a:r>
              <a:rPr b="1" lang="en-IN" sz="2000" spc="-1" strike="noStrike">
                <a:solidFill>
                  <a:srgbClr val="0089a4"/>
                </a:solidFill>
                <a:latin typeface="Gill Sans MT"/>
              </a:rPr>
              <a:t>key</a:t>
            </a:r>
            <a:r>
              <a:rPr b="0" lang="en-IN" sz="2000" spc="-1" strike="noStrike">
                <a:solidFill>
                  <a:srgbClr val="0089a4"/>
                </a:solidFill>
                <a:latin typeface="Gill Sans MT"/>
              </a:rPr>
              <a:t> </a:t>
            </a:r>
            <a:r>
              <a:rPr b="0" lang="en-IN" sz="2000" spc="-1" strike="noStrike">
                <a:solidFill>
                  <a:srgbClr val="000000"/>
                </a:solidFill>
                <a:latin typeface="Gill Sans MT"/>
              </a:rPr>
              <a:t>nor a </a:t>
            </a:r>
            <a:r>
              <a:rPr b="1" lang="en-IN" sz="2000" spc="-1" strike="noStrike">
                <a:solidFill>
                  <a:srgbClr val="0089a4"/>
                </a:solidFill>
                <a:latin typeface="Gill Sans MT"/>
              </a:rPr>
              <a:t>unique</a:t>
            </a:r>
            <a:r>
              <a:rPr b="0" lang="en-IN" sz="2000" spc="-1" strike="noStrike">
                <a:solidFill>
                  <a:srgbClr val="000000"/>
                </a:solidFill>
                <a:latin typeface="Gill Sans MT"/>
              </a:rPr>
              <a:t> </a:t>
            </a:r>
            <a:r>
              <a:rPr b="1" lang="en-IN" sz="2000" spc="-1" strike="noStrike">
                <a:solidFill>
                  <a:srgbClr val="0089a4"/>
                </a:solidFill>
                <a:latin typeface="Gill Sans MT"/>
              </a:rPr>
              <a:t>key</a:t>
            </a:r>
            <a:r>
              <a:rPr b="0" lang="en-IN" sz="2000" spc="-1" strike="noStrike">
                <a:solidFill>
                  <a:srgbClr val="000000"/>
                </a:solidFill>
                <a:latin typeface="Gill Sans MT"/>
              </a:rPr>
              <a:t>. The name comes from "multiple" because multiple occurrences of the same value are allowed.</a:t>
            </a:r>
            <a:endParaRPr b="0" lang="en-IN" sz="2000" spc="-1" strike="noStrike">
              <a:latin typeface="Arial"/>
            </a:endParaRPr>
          </a:p>
        </p:txBody>
      </p:sp>
      <p:sp>
        <p:nvSpPr>
          <p:cNvPr id="1868" name="CustomShape 3"/>
          <p:cNvSpPr/>
          <p:nvPr/>
        </p:nvSpPr>
        <p:spPr>
          <a:xfrm>
            <a:off x="152280" y="457200"/>
            <a:ext cx="8838720" cy="1004400"/>
          </a:xfrm>
          <a:prstGeom prst="rect">
            <a:avLst/>
          </a:prstGeom>
          <a:solidFill>
            <a:schemeClr val="tx1">
              <a:lumMod val="85000"/>
              <a:lumOff val="15000"/>
            </a:schemeClr>
          </a:solidFill>
          <a:ln>
            <a:noFill/>
          </a:ln>
        </p:spPr>
        <p:style>
          <a:lnRef idx="0"/>
          <a:fillRef idx="0"/>
          <a:effectRef idx="0"/>
          <a:fontRef idx="minor"/>
        </p:style>
        <p:txBody>
          <a:bodyPr lIns="90000" rIns="90000" tIns="45000" bIns="45000"/>
          <a:p>
            <a:pPr>
              <a:lnSpc>
                <a:spcPct val="100000"/>
              </a:lnSpc>
            </a:pPr>
            <a:r>
              <a:rPr b="0" lang="en-IN" sz="2000" spc="-1" strike="noStrike">
                <a:solidFill>
                  <a:srgbClr val="dcfa2a"/>
                </a:solidFill>
                <a:latin typeface="Gill Sans MT"/>
              </a:rPr>
              <a:t>If more than one of the Key values applies to a given column of a table, Key displays the one with the highest priority, in the order PRI, UNI, and MUL.</a:t>
            </a:r>
            <a:endParaRPr b="0" lang="en-IN" sz="2000" spc="-1" strike="noStrike">
              <a:latin typeface="Arial"/>
            </a:endParaRPr>
          </a:p>
        </p:txBody>
      </p:sp>
      <p:sp>
        <p:nvSpPr>
          <p:cNvPr id="1869" name="CustomShape 4"/>
          <p:cNvSpPr/>
          <p:nvPr/>
        </p:nvSpPr>
        <p:spPr>
          <a:xfrm>
            <a:off x="2743200" y="1437840"/>
            <a:ext cx="6095520" cy="700200"/>
          </a:xfrm>
          <a:prstGeom prst="rect">
            <a:avLst/>
          </a:prstGeom>
          <a:solidFill>
            <a:srgbClr val="e0d612"/>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Gill Sans MT"/>
              </a:rPr>
              <a:t>Note that a table with a </a:t>
            </a:r>
            <a:r>
              <a:rPr b="1" lang="en-IN" sz="2000" spc="-1" strike="noStrike">
                <a:solidFill>
                  <a:srgbClr val="000000"/>
                </a:solidFill>
                <a:latin typeface="Gill Sans MT"/>
              </a:rPr>
              <a:t>foreign</a:t>
            </a:r>
            <a:r>
              <a:rPr b="0" lang="en-IN" sz="2000" spc="-1" strike="noStrike">
                <a:solidFill>
                  <a:srgbClr val="000000"/>
                </a:solidFill>
                <a:latin typeface="Gill Sans MT"/>
              </a:rPr>
              <a:t> </a:t>
            </a:r>
            <a:r>
              <a:rPr b="1" lang="en-IN" sz="2000" spc="-1" strike="noStrike">
                <a:solidFill>
                  <a:srgbClr val="000000"/>
                </a:solidFill>
                <a:latin typeface="Gill Sans MT"/>
              </a:rPr>
              <a:t>key</a:t>
            </a:r>
            <a:r>
              <a:rPr b="0" lang="en-IN" sz="2000" spc="-1" strike="noStrike">
                <a:solidFill>
                  <a:srgbClr val="000000"/>
                </a:solidFill>
                <a:latin typeface="Gill Sans MT"/>
              </a:rPr>
              <a:t> that references another table's primary key is MUL</a:t>
            </a:r>
            <a:endParaRPr b="0" lang="en-IN" sz="2000" spc="-1" strike="noStrike">
              <a:latin typeface="Arial"/>
            </a:endParaRPr>
          </a:p>
        </p:txBody>
      </p:sp>
      <p:sp>
        <p:nvSpPr>
          <p:cNvPr id="1870" name="CustomShape 5"/>
          <p:cNvSpPr/>
          <p:nvPr/>
        </p:nvSpPr>
        <p:spPr>
          <a:xfrm>
            <a:off x="3211920" y="3214800"/>
            <a:ext cx="2732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f0"/>
                </a:solidFill>
                <a:latin typeface="Gill Sans MT"/>
              </a:rPr>
              <a:t>to limit or to restrict</a:t>
            </a:r>
            <a:endParaRPr b="0" lang="en-IN" sz="2000" spc="-1" strike="noStrike">
              <a:latin typeface="Arial"/>
            </a:endParaRPr>
          </a:p>
        </p:txBody>
      </p:sp>
    </p:spTree>
  </p:cSld>
</p:sld>
</file>

<file path=ppt/slides/slide3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a:t>
            </a:r>
            <a:endParaRPr b="0" lang="en-IN" sz="3200" spc="-1" strike="noStrike">
              <a:latin typeface="Arial"/>
            </a:endParaRPr>
          </a:p>
        </p:txBody>
      </p:sp>
      <p:sp>
        <p:nvSpPr>
          <p:cNvPr id="1872" name="CustomShape 2"/>
          <p:cNvSpPr/>
          <p:nvPr/>
        </p:nvSpPr>
        <p:spPr>
          <a:xfrm>
            <a:off x="76320" y="838080"/>
            <a:ext cx="8991360" cy="31078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CONSTRAINT is used to define rules to allow or restrict what values can be stored in columns. The purpose of inducing constraints is to enforce the integrity of a database.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rPr>
              <a:t>MySQL CONSTRAINTS are used to limit the type of data that can be inserted into a table.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rPr>
              <a:t>MySQL CONSTRAINTS can be classified into two types - column level and table level.</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rPr>
              <a:t>The column level constraints can apply only to one column where as table level constraints are applied to the entire table.</a:t>
            </a:r>
            <a:endParaRPr b="0" lang="en-IN" sz="1800" spc="-1" strike="noStrike">
              <a:latin typeface="Arial"/>
            </a:endParaRPr>
          </a:p>
        </p:txBody>
      </p:sp>
    </p:spTree>
  </p:cSld>
</p:sld>
</file>

<file path=ppt/slides/slide3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873" name="CustomShape 1"/>
          <p:cNvSpPr/>
          <p:nvPr/>
        </p:nvSpPr>
        <p:spPr>
          <a:xfrm>
            <a:off x="152280" y="141840"/>
            <a:ext cx="8762760" cy="1065240"/>
          </a:xfrm>
          <a:prstGeom prst="rect">
            <a:avLst/>
          </a:prstGeom>
          <a:no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9900"/>
                </a:solidFill>
                <a:latin typeface="Arial"/>
              </a:rPr>
              <a:t>Keys in Relational Model (Candidate, Super, Primary, Alternate and Foreign)?</a:t>
            </a:r>
            <a:endParaRPr b="0" lang="en-IN" sz="3200" spc="-1" strike="noStrike">
              <a:latin typeface="Arial"/>
            </a:endParaRPr>
          </a:p>
        </p:txBody>
      </p:sp>
      <p:sp>
        <p:nvSpPr>
          <p:cNvPr id="1874" name="CustomShape 2"/>
          <p:cNvSpPr/>
          <p:nvPr/>
        </p:nvSpPr>
        <p:spPr>
          <a:xfrm>
            <a:off x="155520" y="-144360"/>
            <a:ext cx="304560" cy="304560"/>
          </a:xfrm>
          <a:prstGeom prst="rect">
            <a:avLst/>
          </a:prstGeom>
          <a:noFill/>
          <a:ln>
            <a:noFill/>
          </a:ln>
        </p:spPr>
        <p:style>
          <a:lnRef idx="0"/>
          <a:fillRef idx="0"/>
          <a:effectRef idx="0"/>
          <a:fontRef idx="minor"/>
        </p:style>
      </p:sp>
      <p:sp>
        <p:nvSpPr>
          <p:cNvPr id="1875" name="CustomShape 3"/>
          <p:cNvSpPr/>
          <p:nvPr/>
        </p:nvSpPr>
        <p:spPr>
          <a:xfrm>
            <a:off x="155520" y="-144360"/>
            <a:ext cx="304560" cy="304560"/>
          </a:xfrm>
          <a:prstGeom prst="rect">
            <a:avLst/>
          </a:prstGeom>
          <a:noFill/>
          <a:ln>
            <a:noFill/>
          </a:ln>
        </p:spPr>
        <p:style>
          <a:lnRef idx="0"/>
          <a:fillRef idx="0"/>
          <a:effectRef idx="0"/>
          <a:fontRef idx="minor"/>
        </p:style>
      </p:sp>
      <p:sp>
        <p:nvSpPr>
          <p:cNvPr id="1876" name="CustomShape 4"/>
          <p:cNvSpPr/>
          <p:nvPr/>
        </p:nvSpPr>
        <p:spPr>
          <a:xfrm>
            <a:off x="152280" y="1676520"/>
            <a:ext cx="8838720" cy="3655800"/>
          </a:xfrm>
          <a:prstGeom prst="rect">
            <a:avLst/>
          </a:prstGeom>
          <a:noFill/>
          <a:ln>
            <a:noFill/>
          </a:ln>
        </p:spPr>
        <p:style>
          <a:lnRef idx="0"/>
          <a:fillRef idx="0"/>
          <a:effectRef idx="0"/>
          <a:fontRef idx="minor"/>
        </p:style>
        <p:txBody>
          <a:bodyPr lIns="90000" rIns="90000" tIns="45000" bIns="45000"/>
          <a:p>
            <a:pPr algn="just">
              <a:lnSpc>
                <a:spcPct val="100000"/>
              </a:lnSpc>
            </a:pPr>
            <a:r>
              <a:rPr b="1" i="1" lang="en-IN" sz="1800" spc="-1" strike="noStrike">
                <a:solidFill>
                  <a:srgbClr val="528693"/>
                </a:solidFill>
                <a:latin typeface="Arial"/>
              </a:rPr>
              <a:t>Candidate Key: </a:t>
            </a:r>
            <a:r>
              <a:rPr b="0" lang="en-IN" sz="1800" spc="-1" strike="noStrike">
                <a:solidFill>
                  <a:srgbClr val="528693"/>
                </a:solidFill>
                <a:latin typeface="Arial"/>
              </a:rPr>
              <a:t>The minimal set of attribute which can uniquely identify a tuple is known as candidate key. There can be more than one candidate key in a relation. For Example, ID as well as PHONE both are candidate keys for relation STUDENT. </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i="1" lang="en-IN" sz="1800" spc="-1" strike="noStrike">
                <a:solidFill>
                  <a:srgbClr val="528693"/>
                </a:solidFill>
                <a:latin typeface="Arial"/>
              </a:rPr>
              <a:t>Primary Key: </a:t>
            </a:r>
            <a:r>
              <a:rPr b="0" lang="en-IN" sz="1800" spc="-1" strike="noStrike">
                <a:solidFill>
                  <a:srgbClr val="528693"/>
                </a:solidFill>
                <a:latin typeface="Gentium Basic"/>
              </a:rPr>
              <a:t>There can be more than one candidate key in a relation out of which one can be chosen as primary key. For Example, ID as well as PHONE both are candidate keys for relation STUDENT but ID can be chosen as primary key (only one out of many candidate keys).</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i="1" lang="en-IN" sz="1800" spc="-1" strike="noStrike">
                <a:solidFill>
                  <a:srgbClr val="528693"/>
                </a:solidFill>
                <a:latin typeface="Gentium Basic"/>
              </a:rPr>
              <a:t>Alternate Key: </a:t>
            </a:r>
            <a:r>
              <a:rPr b="0" lang="en-IN" sz="1800" spc="-1" strike="noStrike">
                <a:solidFill>
                  <a:srgbClr val="528693"/>
                </a:solidFill>
                <a:latin typeface="Gentium Basic"/>
              </a:rPr>
              <a:t>The candidate key other than primary key is called as alternate key. For Example, ID as well as PHONE both are candidate keys for relation STUDENT but PHONE will be alternate key (only one out of many candidate keys).</a:t>
            </a:r>
            <a:endParaRPr b="0" lang="en-IN" sz="1800" spc="-1" strike="noStrike">
              <a:latin typeface="Arial"/>
            </a:endParaRPr>
          </a:p>
        </p:txBody>
      </p:sp>
    </p:spTree>
  </p:cSld>
</p:sld>
</file>

<file path=ppt/slides/slide3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the meaning of PRIMARY KEY constraint?</a:t>
            </a:r>
            <a:endParaRPr b="0" lang="en-IN" sz="4800" spc="-1" strike="noStrike">
              <a:latin typeface="Arial"/>
            </a:endParaRPr>
          </a:p>
        </p:txBody>
      </p:sp>
      <p:sp>
        <p:nvSpPr>
          <p:cNvPr id="1878" name="CustomShape 2"/>
          <p:cNvSpPr/>
          <p:nvPr/>
        </p:nvSpPr>
        <p:spPr>
          <a:xfrm>
            <a:off x="152280" y="152280"/>
            <a:ext cx="8838720" cy="2602440"/>
          </a:xfrm>
          <a:prstGeom prst="rect">
            <a:avLst/>
          </a:prstGeom>
          <a:solidFill>
            <a:srgbClr val="b2242e"/>
          </a:solidFill>
          <a:ln>
            <a:noFill/>
          </a:ln>
        </p:spPr>
        <p:style>
          <a:lnRef idx="0"/>
          <a:fillRef idx="0"/>
          <a:effectRef idx="0"/>
          <a:fontRef idx="minor"/>
        </p:style>
        <p:txBody>
          <a:bodyPr lIns="90000" rIns="90000" tIns="45000" bIns="45000"/>
          <a:p>
            <a:pPr marL="285840" indent="-285480">
              <a:lnSpc>
                <a:spcPct val="150000"/>
              </a:lnSpc>
              <a:buClr>
                <a:srgbClr val="dde9ec"/>
              </a:buClr>
              <a:buFont typeface="Arial"/>
              <a:buChar char="•"/>
            </a:pPr>
            <a:r>
              <a:rPr b="0" lang="en-IN" sz="2200" spc="-1" strike="noStrike">
                <a:solidFill>
                  <a:srgbClr val="dde9ec"/>
                </a:solidFill>
                <a:latin typeface="Segoe UI Light"/>
              </a:rPr>
              <a:t>A primary key cannot be NULL</a:t>
            </a:r>
            <a:endParaRPr b="0" lang="en-IN" sz="2200" spc="-1" strike="noStrike">
              <a:latin typeface="Arial"/>
            </a:endParaRPr>
          </a:p>
          <a:p>
            <a:pPr marL="285840" indent="-285480">
              <a:lnSpc>
                <a:spcPct val="150000"/>
              </a:lnSpc>
              <a:buClr>
                <a:srgbClr val="dde9ec"/>
              </a:buClr>
              <a:buFont typeface="Arial"/>
              <a:buChar char="•"/>
            </a:pPr>
            <a:r>
              <a:rPr b="0" lang="en-IN" sz="2200" spc="-1" strike="noStrike">
                <a:solidFill>
                  <a:srgbClr val="dde9ec"/>
                </a:solidFill>
                <a:latin typeface="Segoe UI Light"/>
              </a:rPr>
              <a:t>A primary key value must be unique</a:t>
            </a:r>
            <a:endParaRPr b="0" lang="en-IN" sz="2200" spc="-1" strike="noStrike">
              <a:latin typeface="Arial"/>
            </a:endParaRPr>
          </a:p>
          <a:p>
            <a:pPr marL="285840" indent="-285480">
              <a:lnSpc>
                <a:spcPct val="150000"/>
              </a:lnSpc>
              <a:buClr>
                <a:srgbClr val="dde9ec"/>
              </a:buClr>
              <a:buFont typeface="Arial"/>
              <a:buChar char="•"/>
            </a:pPr>
            <a:r>
              <a:rPr b="0" lang="en-IN" sz="2200" spc="-1" strike="noStrike">
                <a:solidFill>
                  <a:srgbClr val="dde9ec"/>
                </a:solidFill>
                <a:latin typeface="Segoe UI Light"/>
              </a:rPr>
              <a:t>The primary key values cannot be changed</a:t>
            </a:r>
            <a:endParaRPr b="0" lang="en-IN" sz="2200" spc="-1" strike="noStrike">
              <a:latin typeface="Arial"/>
            </a:endParaRPr>
          </a:p>
          <a:p>
            <a:pPr marL="285840" indent="-285480">
              <a:lnSpc>
                <a:spcPct val="150000"/>
              </a:lnSpc>
              <a:buClr>
                <a:srgbClr val="dde9ec"/>
              </a:buClr>
              <a:buFont typeface="Arial"/>
              <a:buChar char="•"/>
            </a:pPr>
            <a:r>
              <a:rPr b="0" lang="en-IN" sz="2200" spc="-1" strike="noStrike">
                <a:solidFill>
                  <a:srgbClr val="dde9ec"/>
                </a:solidFill>
                <a:latin typeface="Segoe UI Light"/>
              </a:rPr>
              <a:t>The primary key must be given a value when a new record is inserted.</a:t>
            </a:r>
            <a:endParaRPr b="0" lang="en-IN" sz="2200" spc="-1" strike="noStrike">
              <a:latin typeface="Arial"/>
            </a:endParaRPr>
          </a:p>
        </p:txBody>
      </p:sp>
      <p:sp>
        <p:nvSpPr>
          <p:cNvPr id="1879" name="CustomShape 3"/>
          <p:cNvSpPr/>
          <p:nvPr/>
        </p:nvSpPr>
        <p:spPr>
          <a:xfrm>
            <a:off x="138600" y="4572000"/>
            <a:ext cx="8852760" cy="76068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200" spc="-1" strike="noStrike">
                <a:solidFill>
                  <a:srgbClr val="ffff00"/>
                </a:solidFill>
                <a:latin typeface="Segoe UI Light"/>
              </a:rPr>
              <a:t>If, we give on a column a combination of </a:t>
            </a:r>
            <a:r>
              <a:rPr b="1" i="1" lang="en-IN" sz="2200" spc="-1" strike="noStrike">
                <a:solidFill>
                  <a:srgbClr val="ffff00"/>
                </a:solidFill>
                <a:latin typeface="Segoe UI Light"/>
              </a:rPr>
              <a:t>NOT</a:t>
            </a:r>
            <a:r>
              <a:rPr b="0" lang="en-IN" sz="2200" spc="-1" strike="noStrike">
                <a:solidFill>
                  <a:srgbClr val="ffff00"/>
                </a:solidFill>
                <a:latin typeface="Segoe UI Light"/>
              </a:rPr>
              <a:t> </a:t>
            </a:r>
            <a:r>
              <a:rPr b="1" i="1" lang="en-IN" sz="2200" spc="-1" strike="noStrike">
                <a:solidFill>
                  <a:srgbClr val="ffff00"/>
                </a:solidFill>
                <a:latin typeface="Segoe UI Light"/>
              </a:rPr>
              <a:t>NULL</a:t>
            </a:r>
            <a:r>
              <a:rPr b="0" lang="en-IN" sz="2200" spc="-1" strike="noStrike">
                <a:solidFill>
                  <a:srgbClr val="ffff00"/>
                </a:solidFill>
                <a:latin typeface="Segoe UI Light"/>
              </a:rPr>
              <a:t> &amp; </a:t>
            </a:r>
            <a:r>
              <a:rPr b="1" i="1" lang="en-IN" sz="2200" spc="-1" strike="noStrike">
                <a:solidFill>
                  <a:srgbClr val="ffff00"/>
                </a:solidFill>
                <a:latin typeface="Segoe UI Light"/>
              </a:rPr>
              <a:t>UNIQUE</a:t>
            </a:r>
            <a:r>
              <a:rPr b="0" lang="en-IN" sz="2200" spc="-1" strike="noStrike">
                <a:solidFill>
                  <a:srgbClr val="ffff00"/>
                </a:solidFill>
                <a:latin typeface="Segoe UI Light"/>
              </a:rPr>
              <a:t> </a:t>
            </a:r>
            <a:r>
              <a:rPr b="1" lang="en-IN" sz="2200" spc="-1" strike="noStrike">
                <a:solidFill>
                  <a:srgbClr val="ffff00"/>
                </a:solidFill>
                <a:latin typeface="Segoe UI Light"/>
              </a:rPr>
              <a:t>key</a:t>
            </a:r>
            <a:r>
              <a:rPr b="0" lang="en-IN" sz="2200" spc="-1" strike="noStrike">
                <a:solidFill>
                  <a:srgbClr val="ffff00"/>
                </a:solidFill>
                <a:latin typeface="Segoe UI Light"/>
              </a:rPr>
              <a:t> then it behaves like a </a:t>
            </a:r>
            <a:r>
              <a:rPr b="1" i="1" lang="en-IN" sz="2200" spc="-1" strike="noStrike">
                <a:solidFill>
                  <a:srgbClr val="ffff00"/>
                </a:solidFill>
                <a:latin typeface="Segoe UI Light"/>
              </a:rPr>
              <a:t>PRIMARY</a:t>
            </a:r>
            <a:r>
              <a:rPr b="0" lang="en-IN" sz="2200" spc="-1" strike="noStrike">
                <a:solidFill>
                  <a:srgbClr val="ffff00"/>
                </a:solidFill>
                <a:latin typeface="Segoe UI Light"/>
              </a:rPr>
              <a:t> </a:t>
            </a:r>
            <a:r>
              <a:rPr b="1" lang="en-IN" sz="2200" spc="-1" strike="noStrike">
                <a:solidFill>
                  <a:srgbClr val="ffff00"/>
                </a:solidFill>
                <a:latin typeface="Segoe UI Light"/>
              </a:rPr>
              <a:t>key.</a:t>
            </a:r>
            <a:endParaRPr b="0" lang="en-IN" sz="2200" spc="-1" strike="noStrike">
              <a:latin typeface="Arial"/>
            </a:endParaRPr>
          </a:p>
        </p:txBody>
      </p:sp>
    </p:spTree>
  </p:cSld>
</p:sld>
</file>

<file path=ppt/slides/slide3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Primary Key</a:t>
            </a:r>
            <a:endParaRPr b="0" lang="en-IN" sz="3200" spc="-1" strike="noStrike">
              <a:latin typeface="Arial"/>
            </a:endParaRPr>
          </a:p>
        </p:txBody>
      </p:sp>
      <p:sp>
        <p:nvSpPr>
          <p:cNvPr id="1881" name="CustomShape 2"/>
          <p:cNvSpPr/>
          <p:nvPr/>
        </p:nvSpPr>
        <p:spPr>
          <a:xfrm>
            <a:off x="152280" y="1600200"/>
            <a:ext cx="8838720" cy="2284920"/>
          </a:xfrm>
          <a:prstGeom prst="rect">
            <a:avLst/>
          </a:prstGeom>
          <a:solidFill>
            <a:schemeClr val="accent4">
              <a:lumMod val="75000"/>
            </a:schemeClr>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A primary key must contain unique values. If the primary key consists of multiple columns, the combination of values in these columns must be unique.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A primary key column cannot contain NULL values. It means that you have to declare the primary key column with the NOT NULL  attribute. If you don’t, MySQL will force the primary key column as NOT NULL  implicitly.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A table has only one primary key.</a:t>
            </a:r>
            <a:endParaRPr b="0" lang="en-IN" sz="1800" spc="-1" strike="noStrike">
              <a:latin typeface="Arial"/>
            </a:endParaRPr>
          </a:p>
        </p:txBody>
      </p:sp>
      <p:sp>
        <p:nvSpPr>
          <p:cNvPr id="1882" name="CustomShape 3"/>
          <p:cNvSpPr/>
          <p:nvPr/>
        </p:nvSpPr>
        <p:spPr>
          <a:xfrm>
            <a:off x="152280" y="75744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primary key is a column or a set of columns that uniquely identifies each row in the table. </a:t>
            </a:r>
            <a:endParaRPr b="0" lang="en-IN" sz="1800" spc="-1" strike="noStrike">
              <a:latin typeface="Arial"/>
            </a:endParaRPr>
          </a:p>
        </p:txBody>
      </p:sp>
      <p:sp>
        <p:nvSpPr>
          <p:cNvPr id="1883" name="CustomShape 4"/>
          <p:cNvSpPr/>
          <p:nvPr/>
        </p:nvSpPr>
        <p:spPr>
          <a:xfrm>
            <a:off x="152280" y="419112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
        <p:nvSpPr>
          <p:cNvPr id="1884" name="CustomShape 5"/>
          <p:cNvSpPr/>
          <p:nvPr/>
        </p:nvSpPr>
        <p:spPr>
          <a:xfrm>
            <a:off x="4952880" y="4105080"/>
            <a:ext cx="403812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Primary key in a relation is always associated with an INDEX object</a:t>
            </a:r>
            <a:endParaRPr b="0" lang="en-IN" sz="20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59" name="Table 2"/>
          <p:cNvGraphicFramePr/>
          <p:nvPr/>
        </p:nvGraphicFramePr>
        <p:xfrm>
          <a:off x="152280" y="1071720"/>
          <a:ext cx="8838720" cy="4820400"/>
        </p:xfrm>
        <a:graphic>
          <a:graphicData uri="http://schemas.openxmlformats.org/drawingml/2006/table">
            <a:tbl>
              <a:tblPr/>
              <a:tblGrid>
                <a:gridCol w="8839080"/>
              </a:tblGrid>
              <a:tr h="37080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p>
                      <a:pPr>
                        <a:lnSpc>
                          <a:spcPct val="100000"/>
                        </a:lnSpc>
                      </a:pPr>
                      <a:r>
                        <a:rPr b="1" i="1" lang="en-IN" sz="1200" spc="-1" strike="noStrike">
                          <a:solidFill>
                            <a:srgbClr val="000000"/>
                          </a:solidFill>
                          <a:latin typeface="Arial"/>
                        </a:rPr>
                        <a:t>Explain</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statement…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Column - ALIAS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Column - EXPRESSIONS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Identifier Qualifiers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Control Flow Functions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Date and Time Functions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Date and Time Formats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String Functions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Mathematical Functions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statement… syntax</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ORDER BY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Composite / Multi</a:t>
            </a:r>
            <a:r>
              <a:rPr b="1" lang="en-IN" sz="4000" spc="-1" strike="noStrike">
                <a:solidFill>
                  <a:srgbClr val="000000"/>
                </a:solidFill>
                <a:latin typeface="Arial"/>
                <a:ea typeface="MS Mincho"/>
              </a:rPr>
              <a:t> </a:t>
            </a:r>
            <a:r>
              <a:rPr b="1" i="1" lang="en-IN" sz="4000" spc="-1" strike="noStrike">
                <a:solidFill>
                  <a:srgbClr val="ffff00"/>
                </a:solidFill>
                <a:latin typeface="Arial"/>
                <a:ea typeface="MS Mincho"/>
              </a:rPr>
              <a:t>Valued Attributes</a:t>
            </a:r>
            <a:endParaRPr b="0" lang="en-IN" sz="4000" spc="-1" strike="noStrike">
              <a:latin typeface="Arial"/>
            </a:endParaRPr>
          </a:p>
        </p:txBody>
      </p:sp>
      <p:sp>
        <p:nvSpPr>
          <p:cNvPr id="285" name="CustomShape 2"/>
          <p:cNvSpPr/>
          <p:nvPr/>
        </p:nvSpPr>
        <p:spPr>
          <a:xfrm>
            <a:off x="320400" y="762120"/>
            <a:ext cx="309960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528693"/>
                </a:solidFill>
                <a:latin typeface="Arial"/>
                <a:ea typeface="MS Mincho"/>
              </a:rPr>
              <a:t>Composite Attribute</a:t>
            </a:r>
            <a:endParaRPr b="0" lang="en-IN" sz="2400" spc="-1" strike="noStrike">
              <a:latin typeface="Arial"/>
            </a:endParaRPr>
          </a:p>
        </p:txBody>
      </p:sp>
      <p:sp>
        <p:nvSpPr>
          <p:cNvPr id="286" name="CustomShape 3"/>
          <p:cNvSpPr/>
          <p:nvPr/>
        </p:nvSpPr>
        <p:spPr>
          <a:xfrm>
            <a:off x="318600" y="4339080"/>
            <a:ext cx="3390480" cy="4561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400" spc="-1" strike="noStrike">
                <a:solidFill>
                  <a:srgbClr val="528693"/>
                </a:solidFill>
                <a:latin typeface="Arial"/>
                <a:ea typeface="MS Mincho"/>
              </a:rPr>
              <a:t>Multi Valued Attribute </a:t>
            </a:r>
            <a:endParaRPr b="0" lang="en-IN" sz="2400" spc="-1" strike="noStrike">
              <a:latin typeface="Arial"/>
            </a:endParaRPr>
          </a:p>
        </p:txBody>
      </p:sp>
      <p:sp>
        <p:nvSpPr>
          <p:cNvPr id="287" name="CustomShape 4"/>
          <p:cNvSpPr/>
          <p:nvPr/>
        </p:nvSpPr>
        <p:spPr>
          <a:xfrm>
            <a:off x="304920" y="1219320"/>
            <a:ext cx="8534160" cy="124848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5f9378"/>
                </a:solidFill>
                <a:latin typeface="Gill Sans MT"/>
              </a:rPr>
              <a:t>Person</a:t>
            </a:r>
            <a:r>
              <a:rPr b="1" lang="en-IN" sz="2200" spc="-1" strike="noStrike">
                <a:solidFill>
                  <a:srgbClr val="000000"/>
                </a:solidFill>
                <a:latin typeface="Gill Sans MT"/>
              </a:rPr>
              <a:t> </a:t>
            </a:r>
            <a:r>
              <a:rPr b="1" lang="en-IN" sz="2200" spc="-1" strike="noStrike">
                <a:solidFill>
                  <a:srgbClr val="5f9378"/>
                </a:solidFill>
                <a:latin typeface="Gill Sans MT"/>
              </a:rPr>
              <a:t>Entity</a:t>
            </a:r>
            <a:endParaRPr b="0" lang="en-IN" sz="2200" spc="-1" strike="noStrike">
              <a:latin typeface="Arial"/>
            </a:endParaRPr>
          </a:p>
          <a:p>
            <a:pPr>
              <a:lnSpc>
                <a:spcPct val="150000"/>
              </a:lnSpc>
            </a:pPr>
            <a:r>
              <a:rPr b="1" i="1" lang="en-IN" sz="1800" spc="-1" strike="noStrike">
                <a:solidFill>
                  <a:srgbClr val="000000"/>
                </a:solidFill>
                <a:latin typeface="Gill Sans MT"/>
              </a:rPr>
              <a:t>Name</a:t>
            </a:r>
            <a:r>
              <a:rPr b="1" lang="en-IN" sz="1800" spc="-1" strike="noStrike">
                <a:solidFill>
                  <a:srgbClr val="000000"/>
                </a:solidFill>
                <a:latin typeface="Gill Sans MT"/>
              </a:rPr>
              <a:t> attribute</a:t>
            </a:r>
            <a:r>
              <a:rPr b="0" lang="en-IN" sz="1800" spc="-1" strike="noStrike">
                <a:solidFill>
                  <a:srgbClr val="000000"/>
                </a:solidFill>
                <a:latin typeface="Gill Sans MT"/>
              </a:rPr>
              <a:t>: FirstName, MiddleName, and LastName</a:t>
            </a:r>
            <a:endParaRPr b="0" lang="en-IN" sz="1800" spc="-1" strike="noStrike">
              <a:latin typeface="Arial"/>
            </a:endParaRPr>
          </a:p>
          <a:p>
            <a:pPr>
              <a:lnSpc>
                <a:spcPct val="150000"/>
              </a:lnSpc>
            </a:pPr>
            <a:r>
              <a:rPr b="1" i="1" lang="en-IN" sz="1800" spc="-1" strike="noStrike">
                <a:solidFill>
                  <a:srgbClr val="000000"/>
                </a:solidFill>
                <a:latin typeface="Gill Sans MT"/>
              </a:rPr>
              <a:t>PhoneNumber</a:t>
            </a:r>
            <a:r>
              <a:rPr b="1" lang="en-IN" sz="1800" spc="-1" strike="noStrike">
                <a:solidFill>
                  <a:srgbClr val="000000"/>
                </a:solidFill>
                <a:latin typeface="Gill Sans MT"/>
              </a:rPr>
              <a:t> attribute</a:t>
            </a:r>
            <a:r>
              <a:rPr b="0" lang="en-IN" sz="1800" spc="-1" strike="noStrike">
                <a:solidFill>
                  <a:srgbClr val="000000"/>
                </a:solidFill>
                <a:latin typeface="Gill Sans MT"/>
              </a:rPr>
              <a:t>: CountryCode, CityCode, and PhoneNumber</a:t>
            </a:r>
            <a:endParaRPr b="0" lang="en-IN" sz="1800" spc="-1" strike="noStrike">
              <a:latin typeface="Arial"/>
            </a:endParaRPr>
          </a:p>
        </p:txBody>
      </p:sp>
      <p:sp>
        <p:nvSpPr>
          <p:cNvPr id="288" name="CustomShape 5"/>
          <p:cNvSpPr/>
          <p:nvPr/>
        </p:nvSpPr>
        <p:spPr>
          <a:xfrm>
            <a:off x="304920" y="4834080"/>
            <a:ext cx="8534160" cy="1248480"/>
          </a:xfrm>
          <a:prstGeom prst="rect">
            <a:avLst/>
          </a:prstGeom>
          <a:noFill/>
          <a:ln>
            <a:noFill/>
          </a:ln>
        </p:spPr>
        <p:style>
          <a:lnRef idx="0"/>
          <a:fillRef idx="0"/>
          <a:effectRef idx="0"/>
          <a:fontRef idx="minor"/>
        </p:style>
        <p:txBody>
          <a:bodyPr lIns="90000" rIns="90000" tIns="45000" bIns="45000"/>
          <a:p>
            <a:pPr>
              <a:lnSpc>
                <a:spcPct val="100000"/>
              </a:lnSpc>
            </a:pPr>
            <a:r>
              <a:rPr b="1" lang="en-IN" sz="2200" spc="-1" strike="noStrike">
                <a:solidFill>
                  <a:srgbClr val="5f9378"/>
                </a:solidFill>
                <a:latin typeface="Gill Sans MT"/>
              </a:rPr>
              <a:t>Person</a:t>
            </a:r>
            <a:r>
              <a:rPr b="1" lang="en-IN" sz="2200" spc="-1" strike="noStrike">
                <a:solidFill>
                  <a:srgbClr val="000000"/>
                </a:solidFill>
                <a:latin typeface="Gill Sans MT"/>
              </a:rPr>
              <a:t> </a:t>
            </a:r>
            <a:r>
              <a:rPr b="1" lang="en-IN" sz="2200" spc="-1" strike="noStrike">
                <a:solidFill>
                  <a:srgbClr val="5f9378"/>
                </a:solidFill>
                <a:latin typeface="Gill Sans MT"/>
              </a:rPr>
              <a:t>Entity</a:t>
            </a:r>
            <a:endParaRPr b="0" lang="en-IN" sz="2200" spc="-1" strike="noStrike">
              <a:latin typeface="Arial"/>
            </a:endParaRPr>
          </a:p>
          <a:p>
            <a:pPr>
              <a:lnSpc>
                <a:spcPct val="150000"/>
              </a:lnSpc>
            </a:pPr>
            <a:r>
              <a:rPr b="1" i="1" lang="en-IN" sz="1800" spc="-1" strike="noStrike">
                <a:solidFill>
                  <a:srgbClr val="000000"/>
                </a:solidFill>
                <a:latin typeface="Gill Sans MT"/>
              </a:rPr>
              <a:t>Hobbies</a:t>
            </a:r>
            <a:r>
              <a:rPr b="1" lang="en-IN" sz="1800" spc="-1" strike="noStrike">
                <a:solidFill>
                  <a:srgbClr val="000000"/>
                </a:solidFill>
                <a:latin typeface="Gill Sans MT"/>
              </a:rPr>
              <a:t> attribute</a:t>
            </a:r>
            <a:r>
              <a:rPr b="0" lang="en-IN" sz="1800" spc="-1" strike="noStrike">
                <a:solidFill>
                  <a:srgbClr val="000000"/>
                </a:solidFill>
                <a:latin typeface="Gill Sans MT"/>
              </a:rPr>
              <a:t>: reading, hiking, hockey, skiing, photography.</a:t>
            </a:r>
            <a:endParaRPr b="0" lang="en-IN" sz="1800" spc="-1" strike="noStrike">
              <a:latin typeface="Arial"/>
            </a:endParaRPr>
          </a:p>
          <a:p>
            <a:pPr>
              <a:lnSpc>
                <a:spcPct val="150000"/>
              </a:lnSpc>
            </a:pPr>
            <a:r>
              <a:rPr b="1" i="1" lang="en-IN" sz="1800" spc="-1" strike="noStrike">
                <a:solidFill>
                  <a:srgbClr val="000000"/>
                </a:solidFill>
                <a:latin typeface="Gill Sans MT"/>
              </a:rPr>
              <a:t>SpokenLanguages</a:t>
            </a:r>
            <a:r>
              <a:rPr b="1" lang="en-IN" sz="1800" spc="-1" strike="noStrike">
                <a:solidFill>
                  <a:srgbClr val="000000"/>
                </a:solidFill>
                <a:latin typeface="Gill Sans MT"/>
              </a:rPr>
              <a:t> attribute</a:t>
            </a:r>
            <a:r>
              <a:rPr b="0" lang="en-IN" sz="1800" spc="-1" strike="noStrike">
                <a:solidFill>
                  <a:srgbClr val="000000"/>
                </a:solidFill>
                <a:latin typeface="Gill Sans MT"/>
              </a:rPr>
              <a:t>: Hindi, Marathi, Gujarati, English.</a:t>
            </a:r>
            <a:endParaRPr b="0" lang="en-IN" sz="1800" spc="-1" strike="noStrike">
              <a:latin typeface="Arial"/>
            </a:endParaRPr>
          </a:p>
        </p:txBody>
      </p:sp>
      <p:pic>
        <p:nvPicPr>
          <p:cNvPr id="289" name="Picture 8" descr=""/>
          <p:cNvPicPr/>
          <p:nvPr/>
        </p:nvPicPr>
        <p:blipFill>
          <a:blip r:embed="rId1"/>
          <a:stretch/>
        </p:blipFill>
        <p:spPr>
          <a:xfrm>
            <a:off x="376920" y="2570760"/>
            <a:ext cx="1542600" cy="418680"/>
          </a:xfrm>
          <a:prstGeom prst="rect">
            <a:avLst/>
          </a:prstGeom>
          <a:ln>
            <a:noFill/>
          </a:ln>
        </p:spPr>
      </p:pic>
      <p:pic>
        <p:nvPicPr>
          <p:cNvPr id="290" name="Picture 9" descr=""/>
          <p:cNvPicPr/>
          <p:nvPr/>
        </p:nvPicPr>
        <p:blipFill>
          <a:blip r:embed="rId2"/>
          <a:stretch/>
        </p:blipFill>
        <p:spPr>
          <a:xfrm>
            <a:off x="355320" y="3165840"/>
            <a:ext cx="5819400" cy="371160"/>
          </a:xfrm>
          <a:prstGeom prst="rect">
            <a:avLst/>
          </a:prstGeom>
          <a:ln>
            <a:noFill/>
          </a:ln>
        </p:spPr>
      </p:pic>
      <p:pic>
        <p:nvPicPr>
          <p:cNvPr id="291" name="Picture 10" descr=""/>
          <p:cNvPicPr/>
          <p:nvPr/>
        </p:nvPicPr>
        <p:blipFill>
          <a:blip r:embed="rId3"/>
          <a:stretch/>
        </p:blipFill>
        <p:spPr>
          <a:xfrm>
            <a:off x="326520" y="3735360"/>
            <a:ext cx="7895880" cy="371160"/>
          </a:xfrm>
          <a:prstGeom prst="rect">
            <a:avLst/>
          </a:prstGeom>
          <a:ln>
            <a:noFill/>
          </a:ln>
        </p:spPr>
      </p:pic>
      <p:sp>
        <p:nvSpPr>
          <p:cNvPr id="292" name="CustomShape 6"/>
          <p:cNvSpPr/>
          <p:nvPr/>
        </p:nvSpPr>
        <p:spPr>
          <a:xfrm>
            <a:off x="990720" y="2895480"/>
            <a:ext cx="360" cy="32868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93" name="CustomShape 7"/>
          <p:cNvSpPr/>
          <p:nvPr/>
        </p:nvSpPr>
        <p:spPr>
          <a:xfrm>
            <a:off x="990720" y="3481200"/>
            <a:ext cx="360" cy="32868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94" name="CustomShape 8"/>
          <p:cNvSpPr/>
          <p:nvPr/>
        </p:nvSpPr>
        <p:spPr>
          <a:xfrm>
            <a:off x="990720" y="3060000"/>
            <a:ext cx="2752560" cy="3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95" name="CustomShape 9"/>
          <p:cNvSpPr/>
          <p:nvPr/>
        </p:nvSpPr>
        <p:spPr>
          <a:xfrm>
            <a:off x="984240" y="3636000"/>
            <a:ext cx="3663720" cy="3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Add Primary Key</a:t>
            </a:r>
            <a:endParaRPr b="0" lang="en-IN" sz="3200" spc="-1" strike="noStrike">
              <a:latin typeface="Arial"/>
            </a:endParaRPr>
          </a:p>
        </p:txBody>
      </p:sp>
      <p:sp>
        <p:nvSpPr>
          <p:cNvPr id="1886"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following example creates users table whose primary key is user_id column.</a:t>
            </a:r>
            <a:endParaRPr b="0" lang="en-IN" sz="1800" spc="-1" strike="noStrike">
              <a:latin typeface="Arial"/>
            </a:endParaRPr>
          </a:p>
        </p:txBody>
      </p:sp>
      <p:sp>
        <p:nvSpPr>
          <p:cNvPr id="1887" name="CustomShape 3"/>
          <p:cNvSpPr/>
          <p:nvPr/>
        </p:nvSpPr>
        <p:spPr>
          <a:xfrm>
            <a:off x="76320" y="1258560"/>
            <a:ext cx="899136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a:t>
            </a:r>
            <a:r>
              <a:rPr b="0" lang="en-IN" sz="1600" spc="-1" strike="noStrike">
                <a:solidFill>
                  <a:srgbClr val="c00000"/>
                </a:solidFill>
                <a:latin typeface="Arial"/>
                <a:ea typeface="Times New Roman"/>
              </a:rPr>
              <a:t>PRIMARY KEY</a:t>
            </a:r>
            <a:r>
              <a:rPr b="0" lang="en-IN" sz="1600" spc="-1" strike="noStrike">
                <a:solidFill>
                  <a:srgbClr val="000000"/>
                </a:solidFill>
                <a:latin typeface="Arial"/>
                <a:ea typeface="Times New Roman"/>
              </a:rPr>
              <a: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
        <p:nvSpPr>
          <p:cNvPr id="1888" name="CustomShape 4"/>
          <p:cNvSpPr/>
          <p:nvPr/>
        </p:nvSpPr>
        <p:spPr>
          <a:xfrm>
            <a:off x="76320" y="22096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also specify the PRIMARY KEY at the end of the CREATE TABLE  statement as follows.</a:t>
            </a:r>
            <a:endParaRPr b="0" lang="en-IN" sz="1800" spc="-1" strike="noStrike">
              <a:latin typeface="Arial"/>
            </a:endParaRPr>
          </a:p>
        </p:txBody>
      </p:sp>
      <p:sp>
        <p:nvSpPr>
          <p:cNvPr id="1889" name="CustomShape 5"/>
          <p:cNvSpPr/>
          <p:nvPr/>
        </p:nvSpPr>
        <p:spPr>
          <a:xfrm>
            <a:off x="76320" y="2905560"/>
            <a:ext cx="899136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constraint pk_user_id PRIMARY KEY</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USER_ID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
        <p:nvSpPr>
          <p:cNvPr id="1890" name="Line 6"/>
          <p:cNvSpPr/>
          <p:nvPr/>
        </p:nvSpPr>
        <p:spPr>
          <a:xfrm>
            <a:off x="0" y="205740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
        <p:nvSpPr>
          <p:cNvPr id="1891" name="Line 7"/>
          <p:cNvSpPr/>
          <p:nvPr/>
        </p:nvSpPr>
        <p:spPr>
          <a:xfrm>
            <a:off x="0" y="396216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
        <p:nvSpPr>
          <p:cNvPr id="1892" name="CustomShape 8"/>
          <p:cNvSpPr/>
          <p:nvPr/>
        </p:nvSpPr>
        <p:spPr>
          <a:xfrm>
            <a:off x="152280" y="409572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 case the primary key consists of multiple columns, you must specify them at the end of the CREATE TABLE  statement. You put a coma-separated list of primary key columns inside parentheses followed the PRIMARY KEY  keywords.</a:t>
            </a:r>
            <a:endParaRPr b="0" lang="en-IN" sz="1800" spc="-1" strike="noStrike">
              <a:latin typeface="Arial"/>
            </a:endParaRPr>
          </a:p>
        </p:txBody>
      </p:sp>
      <p:sp>
        <p:nvSpPr>
          <p:cNvPr id="1893" name="CustomShape 9"/>
          <p:cNvSpPr/>
          <p:nvPr/>
        </p:nvSpPr>
        <p:spPr>
          <a:xfrm>
            <a:off x="152280" y="5096520"/>
            <a:ext cx="899136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constraint pk_user_id PRIMARY KEY</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USER_ID, USERNAME</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4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Add Primary Key using Alter</a:t>
            </a:r>
            <a:endParaRPr b="0" lang="en-IN" sz="3200" spc="-1" strike="noStrike">
              <a:latin typeface="Arial"/>
            </a:endParaRPr>
          </a:p>
        </p:txBody>
      </p:sp>
      <p:sp>
        <p:nvSpPr>
          <p:cNvPr id="1895"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the ALTER TABLE statement to add Primary Key on existing column.</a:t>
            </a:r>
            <a:endParaRPr b="0" lang="en-IN" sz="1800" spc="-1" strike="noStrike">
              <a:latin typeface="Arial"/>
            </a:endParaRPr>
          </a:p>
        </p:txBody>
      </p:sp>
      <p:sp>
        <p:nvSpPr>
          <p:cNvPr id="1896" name="CustomShape 3"/>
          <p:cNvSpPr/>
          <p:nvPr/>
        </p:nvSpPr>
        <p:spPr>
          <a:xfrm>
            <a:off x="76320" y="1414080"/>
            <a:ext cx="8991360" cy="333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ALTER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0077aa"/>
                </a:solidFill>
                <a:latin typeface="Arial"/>
                <a:ea typeface="Times New Roman"/>
              </a:rPr>
              <a:t>ADD</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CONSTRAINT pk_user_id PRIMARY KEY </a:t>
            </a:r>
            <a:r>
              <a:rPr b="0" lang="en-IN" sz="1600" spc="-1" strike="noStrike">
                <a:solidFill>
                  <a:srgbClr val="a6a6a6"/>
                </a:solidFill>
                <a:latin typeface="Arial"/>
                <a:ea typeface="Times New Roman"/>
              </a:rPr>
              <a:t>(</a:t>
            </a:r>
            <a:r>
              <a:rPr b="0" lang="en-IN" sz="1600" spc="-1" strike="noStrike">
                <a:solidFill>
                  <a:srgbClr val="dd4a68"/>
                </a:solidFill>
                <a:latin typeface="Arial"/>
                <a:ea typeface="Times New Roman"/>
              </a:rPr>
              <a:t>user_id</a:t>
            </a:r>
            <a:r>
              <a:rPr b="0" lang="en-IN" sz="1600" spc="-1" strike="noStrike">
                <a:solidFill>
                  <a:srgbClr val="a6a6a6"/>
                </a:solidFill>
                <a:latin typeface="Arial"/>
                <a:ea typeface="Times New Roman"/>
              </a:rPr>
              <a:t>)</a:t>
            </a:r>
            <a:endParaRPr b="0" lang="en-IN" sz="1600" spc="-1" strike="noStrike">
              <a:latin typeface="Arial"/>
            </a:endParaRPr>
          </a:p>
        </p:txBody>
      </p:sp>
      <p:sp>
        <p:nvSpPr>
          <p:cNvPr id="1897" name="CustomShape 4"/>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Drop Primary Key</a:t>
            </a:r>
            <a:endParaRPr b="0" lang="en-IN" sz="3200" spc="-1" strike="noStrike">
              <a:latin typeface="Arial"/>
            </a:endParaRPr>
          </a:p>
        </p:txBody>
      </p:sp>
      <p:sp>
        <p:nvSpPr>
          <p:cNvPr id="1899"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the ALTER TABLE statement to drop Primary Key.</a:t>
            </a:r>
            <a:endParaRPr b="0" lang="en-IN" sz="1800" spc="-1" strike="noStrike">
              <a:latin typeface="Arial"/>
            </a:endParaRPr>
          </a:p>
        </p:txBody>
      </p:sp>
      <p:sp>
        <p:nvSpPr>
          <p:cNvPr id="1900" name="CustomShape 3"/>
          <p:cNvSpPr/>
          <p:nvPr/>
        </p:nvSpPr>
        <p:spPr>
          <a:xfrm>
            <a:off x="76320" y="1414080"/>
            <a:ext cx="8991360" cy="333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ALTER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dd4a68"/>
                </a:solidFill>
                <a:latin typeface="Arial"/>
                <a:ea typeface="Times New Roman"/>
              </a:rPr>
              <a:t>DROP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PRIMARY</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KEY</a:t>
            </a:r>
            <a:r>
              <a:rPr b="0" lang="en-IN" sz="1600" spc="-1" strike="noStrike">
                <a:solidFill>
                  <a:srgbClr val="000000"/>
                </a:solidFill>
                <a:latin typeface="Arial"/>
                <a:ea typeface="Times New Roman"/>
              </a:rPr>
              <a:t>;</a:t>
            </a:r>
            <a:endParaRPr b="0" lang="en-IN" sz="1600" spc="-1" strike="noStrike">
              <a:latin typeface="Arial"/>
            </a:endParaRPr>
          </a:p>
        </p:txBody>
      </p:sp>
      <p:sp>
        <p:nvSpPr>
          <p:cNvPr id="1901" name="CustomShape 4"/>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2"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Composite Key?</a:t>
            </a:r>
            <a:endParaRPr b="0" lang="en-IN" sz="4800" spc="-1" strike="noStrike">
              <a:latin typeface="Arial"/>
            </a:endParaRPr>
          </a:p>
          <a:p>
            <a:pPr algn="ctr">
              <a:lnSpc>
                <a:spcPct val="100000"/>
              </a:lnSpc>
            </a:pPr>
            <a:endParaRPr b="0" lang="en-IN" sz="4800" spc="-1" strike="noStrike">
              <a:latin typeface="Arial"/>
            </a:endParaRPr>
          </a:p>
        </p:txBody>
      </p:sp>
      <p:sp>
        <p:nvSpPr>
          <p:cNvPr id="1903" name="CustomShape 2"/>
          <p:cNvSpPr/>
          <p:nvPr/>
        </p:nvSpPr>
        <p:spPr>
          <a:xfrm>
            <a:off x="117000" y="304920"/>
            <a:ext cx="8874000" cy="760680"/>
          </a:xfrm>
          <a:prstGeom prst="rect">
            <a:avLst/>
          </a:prstGeom>
          <a:solidFill>
            <a:srgbClr val="b2242e"/>
          </a:solidFill>
          <a:ln>
            <a:noFill/>
          </a:ln>
        </p:spPr>
        <p:style>
          <a:lnRef idx="0"/>
          <a:fillRef idx="0"/>
          <a:effectRef idx="0"/>
          <a:fontRef idx="minor"/>
        </p:style>
        <p:txBody>
          <a:bodyPr lIns="90000" rIns="90000" tIns="45000" bIns="45000"/>
          <a:p>
            <a:pPr algn="just">
              <a:lnSpc>
                <a:spcPct val="100000"/>
              </a:lnSpc>
            </a:pPr>
            <a:r>
              <a:rPr b="0" lang="en-IN" sz="2200" spc="-1" strike="noStrike">
                <a:solidFill>
                  <a:srgbClr val="dde9ec"/>
                </a:solidFill>
                <a:latin typeface="Segoe UI Light"/>
              </a:rPr>
              <a:t>A composite key is a primary key composed of multiple columns used to identify a record uniquely.</a:t>
            </a:r>
            <a:endParaRPr b="0" lang="en-IN" sz="2200" spc="-1" strike="noStrike">
              <a:latin typeface="Arial"/>
            </a:endParaRPr>
          </a:p>
        </p:txBody>
      </p:sp>
      <p:sp>
        <p:nvSpPr>
          <p:cNvPr id="1904" name="CustomShape 3"/>
          <p:cNvSpPr/>
          <p:nvPr/>
        </p:nvSpPr>
        <p:spPr>
          <a:xfrm>
            <a:off x="117000" y="3749040"/>
            <a:ext cx="845784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3e5d78"/>
                </a:solidFill>
                <a:latin typeface="Courier New"/>
              </a:rPr>
              <a:t> </a:t>
            </a:r>
            <a:r>
              <a:rPr b="0" lang="en-IN" sz="1800" spc="-1" strike="noStrike">
                <a:solidFill>
                  <a:srgbClr val="0077aa"/>
                </a:solidFill>
                <a:latin typeface="Courier New"/>
                <a:ea typeface="Times New Roman"/>
              </a:rPr>
              <a:t>CREATE</a:t>
            </a:r>
            <a:r>
              <a:rPr b="0" lang="en-IN" sz="1800" spc="-1" strike="noStrike">
                <a:solidFill>
                  <a:srgbClr val="000000"/>
                </a:solidFill>
                <a:latin typeface="Courier New"/>
                <a:ea typeface="Times New Roman"/>
              </a:rPr>
              <a:t> </a:t>
            </a:r>
            <a:r>
              <a:rPr b="0" lang="en-IN" sz="1800" spc="-1" strike="noStrike">
                <a:solidFill>
                  <a:srgbClr val="0077aa"/>
                </a:solidFill>
                <a:latin typeface="Courier New"/>
                <a:ea typeface="Times New Roman"/>
              </a:rPr>
              <a:t>TABLE</a:t>
            </a:r>
            <a:r>
              <a:rPr b="0" lang="en-IN" sz="1800" spc="-1" strike="noStrike">
                <a:solidFill>
                  <a:srgbClr val="3e5d78"/>
                </a:solidFill>
                <a:latin typeface="Courier New"/>
                <a:ea typeface="Times New Roman"/>
              </a:rPr>
              <a:t> </a:t>
            </a:r>
            <a:r>
              <a:rPr b="0" lang="en-IN" sz="1800" spc="-1" strike="noStrike">
                <a:solidFill>
                  <a:srgbClr val="000000"/>
                </a:solidFill>
                <a:latin typeface="Courier New"/>
                <a:ea typeface="Times New Roman"/>
              </a:rPr>
              <a:t>TEMP</a:t>
            </a:r>
            <a:r>
              <a:rPr b="0" lang="en-IN" sz="1800" spc="-1" strike="noStrike">
                <a:solidFill>
                  <a:srgbClr val="3e5d78"/>
                </a:solidFill>
                <a:latin typeface="Courier New"/>
                <a:ea typeface="Times New Roman"/>
              </a:rPr>
              <a:t> </a:t>
            </a:r>
            <a:r>
              <a:rPr b="0" lang="en-IN" sz="1800" spc="-1" strike="noStrike">
                <a:solidFill>
                  <a:srgbClr val="a6a6a6"/>
                </a:solidFill>
                <a:latin typeface="Courier New"/>
                <a:ea typeface="Times New Roman"/>
              </a:rPr>
              <a:t>(</a:t>
            </a:r>
            <a:endParaRPr b="0" lang="en-IN" sz="1800" spc="-1" strike="noStrike">
              <a:latin typeface="Arial"/>
            </a:endParaRPr>
          </a:p>
          <a:p>
            <a:pPr>
              <a:lnSpc>
                <a:spcPct val="100000"/>
              </a:lnSpc>
            </a:pPr>
            <a:r>
              <a:rPr b="0" lang="en-IN" sz="1800" spc="-1" strike="noStrike">
                <a:solidFill>
                  <a:srgbClr val="3e5d78"/>
                </a:solidFill>
                <a:latin typeface="Courier New"/>
                <a:ea typeface="Times New Roman"/>
              </a:rPr>
              <a:t>   </a:t>
            </a:r>
            <a:r>
              <a:rPr b="0" lang="en-IN" sz="1800" spc="-1" strike="noStrike">
                <a:solidFill>
                  <a:srgbClr val="3e5d78"/>
                </a:solidFill>
                <a:latin typeface="Courier New"/>
                <a:ea typeface="Times New Roman"/>
              </a:rPr>
              <a:t>COL1 INT, </a:t>
            </a:r>
            <a:endParaRPr b="0" lang="en-IN" sz="1800" spc="-1" strike="noStrike">
              <a:latin typeface="Arial"/>
            </a:endParaRPr>
          </a:p>
          <a:p>
            <a:pPr>
              <a:lnSpc>
                <a:spcPct val="100000"/>
              </a:lnSpc>
            </a:pPr>
            <a:r>
              <a:rPr b="0" lang="en-IN" sz="1800" spc="-1" strike="noStrike">
                <a:solidFill>
                  <a:srgbClr val="3e5d78"/>
                </a:solidFill>
                <a:latin typeface="Courier New"/>
                <a:ea typeface="Times New Roman"/>
              </a:rPr>
              <a:t>   </a:t>
            </a:r>
            <a:r>
              <a:rPr b="0" lang="en-IN" sz="1800" spc="-1" strike="noStrike">
                <a:solidFill>
                  <a:srgbClr val="3e5d78"/>
                </a:solidFill>
                <a:latin typeface="Courier New"/>
                <a:ea typeface="Times New Roman"/>
              </a:rPr>
              <a:t>COL2 INT, </a:t>
            </a:r>
            <a:endParaRPr b="0" lang="en-IN" sz="1800" spc="-1" strike="noStrike">
              <a:latin typeface="Arial"/>
            </a:endParaRPr>
          </a:p>
          <a:p>
            <a:pPr>
              <a:lnSpc>
                <a:spcPct val="100000"/>
              </a:lnSpc>
            </a:pPr>
            <a:r>
              <a:rPr b="0" lang="en-IN" sz="1800" spc="-1" strike="noStrike">
                <a:solidFill>
                  <a:srgbClr val="3e5d78"/>
                </a:solidFill>
                <a:latin typeface="Courier New"/>
                <a:ea typeface="Times New Roman"/>
              </a:rPr>
              <a:t>   </a:t>
            </a:r>
            <a:r>
              <a:rPr b="0" lang="en-IN" sz="1800" spc="-1" strike="noStrike">
                <a:solidFill>
                  <a:srgbClr val="3e5d78"/>
                </a:solidFill>
                <a:latin typeface="Courier New"/>
                <a:ea typeface="Times New Roman"/>
              </a:rPr>
              <a:t>COL3 INT, </a:t>
            </a:r>
            <a:endParaRPr b="0" lang="en-IN" sz="1800" spc="-1" strike="noStrike">
              <a:latin typeface="Arial"/>
            </a:endParaRPr>
          </a:p>
          <a:p>
            <a:pPr>
              <a:lnSpc>
                <a:spcPct val="100000"/>
              </a:lnSpc>
            </a:pPr>
            <a:r>
              <a:rPr b="0" lang="en-IN" sz="1800" spc="-1" strike="noStrike">
                <a:solidFill>
                  <a:srgbClr val="3e5d78"/>
                </a:solidFill>
                <a:latin typeface="Courier New"/>
                <a:ea typeface="Times New Roman"/>
              </a:rPr>
              <a:t>   </a:t>
            </a:r>
            <a:r>
              <a:rPr b="0" lang="en-IN" sz="1800" spc="-1" strike="noStrike">
                <a:solidFill>
                  <a:srgbClr val="dd4a68"/>
                </a:solidFill>
                <a:latin typeface="Courier New"/>
                <a:ea typeface="Times New Roman"/>
              </a:rPr>
              <a:t>CONSTRAINT PK_COL1_COL2 PRIMARY KEY </a:t>
            </a:r>
            <a:r>
              <a:rPr b="0" lang="en-IN" sz="1800" spc="-1" strike="noStrike">
                <a:solidFill>
                  <a:srgbClr val="a6a6a6"/>
                </a:solidFill>
                <a:latin typeface="Courier New"/>
                <a:ea typeface="Times New Roman"/>
              </a:rPr>
              <a:t>(</a:t>
            </a:r>
            <a:r>
              <a:rPr b="0" lang="en-IN" sz="1800" spc="-1" strike="noStrike">
                <a:solidFill>
                  <a:srgbClr val="dd4a68"/>
                </a:solidFill>
                <a:latin typeface="Courier New"/>
                <a:ea typeface="Times New Roman"/>
              </a:rPr>
              <a:t>COL1, COL2</a:t>
            </a:r>
            <a:r>
              <a:rPr b="0" lang="en-IN" sz="1800" spc="-1" strike="noStrike">
                <a:solidFill>
                  <a:srgbClr val="a6a6a6"/>
                </a:solidFill>
                <a:latin typeface="Courier New"/>
                <a:ea typeface="Times New Roman"/>
              </a:rPr>
              <a:t>))</a:t>
            </a:r>
            <a:endParaRPr b="0" lang="en-IN" sz="1800" spc="-1" strike="noStrike">
              <a:latin typeface="Arial"/>
            </a:endParaRPr>
          </a:p>
        </p:txBody>
      </p:sp>
    </p:spTree>
  </p:cSld>
</p:sld>
</file>

<file path=ppt/slides/slide4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the meaning of </a:t>
            </a:r>
            <a:endParaRPr b="0" lang="en-IN" sz="4800" spc="-1" strike="noStrike">
              <a:latin typeface="Arial"/>
            </a:endParaRPr>
          </a:p>
          <a:p>
            <a:pPr algn="ctr">
              <a:lnSpc>
                <a:spcPct val="100000"/>
              </a:lnSpc>
            </a:pPr>
            <a:r>
              <a:rPr b="0" lang="en-IN" sz="4800" spc="-1" strike="noStrike">
                <a:solidFill>
                  <a:srgbClr val="dc525c"/>
                </a:solidFill>
                <a:latin typeface="Segoe UI Light"/>
              </a:rPr>
              <a:t>UNIQUE KEY constraint?</a:t>
            </a:r>
            <a:endParaRPr b="0" lang="en-IN" sz="4800" spc="-1" strike="noStrike">
              <a:latin typeface="Arial"/>
            </a:endParaRPr>
          </a:p>
        </p:txBody>
      </p:sp>
    </p:spTree>
  </p:cSld>
</p:sld>
</file>

<file path=ppt/slides/slide4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Unique Key</a:t>
            </a:r>
            <a:endParaRPr b="0" lang="en-IN" sz="3200" spc="-1" strike="noStrike">
              <a:latin typeface="Arial"/>
            </a:endParaRPr>
          </a:p>
        </p:txBody>
      </p:sp>
      <p:sp>
        <p:nvSpPr>
          <p:cNvPr id="1907"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UNIQUE constraint uniquely identifies each record in a database table. The UNIQUE and PRIMARY KEY constraints both provide a guarantee for uniqueness for a column or set of columns.</a:t>
            </a:r>
            <a:endParaRPr b="0" lang="en-IN" sz="1800" spc="-1" strike="noStrike">
              <a:latin typeface="Arial"/>
            </a:endParaRPr>
          </a:p>
        </p:txBody>
      </p:sp>
      <p:sp>
        <p:nvSpPr>
          <p:cNvPr id="1908" name="CustomShape 3"/>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Add Unique Key</a:t>
            </a:r>
            <a:endParaRPr b="0" lang="en-IN" sz="3200" spc="-1" strike="noStrike">
              <a:latin typeface="Arial"/>
            </a:endParaRPr>
          </a:p>
        </p:txBody>
      </p:sp>
      <p:sp>
        <p:nvSpPr>
          <p:cNvPr id="1910"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following example creates users table whose unique key is user_id column.</a:t>
            </a:r>
            <a:endParaRPr b="0" lang="en-IN" sz="1800" spc="-1" strike="noStrike">
              <a:latin typeface="Arial"/>
            </a:endParaRPr>
          </a:p>
        </p:txBody>
      </p:sp>
      <p:sp>
        <p:nvSpPr>
          <p:cNvPr id="1911" name="CustomShape 3"/>
          <p:cNvSpPr/>
          <p:nvPr/>
        </p:nvSpPr>
        <p:spPr>
          <a:xfrm>
            <a:off x="76320" y="1258560"/>
            <a:ext cx="899136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a:t>
            </a:r>
            <a:r>
              <a:rPr b="0" lang="en-IN" sz="1600" spc="-1" strike="noStrike">
                <a:solidFill>
                  <a:srgbClr val="c00000"/>
                </a:solidFill>
                <a:latin typeface="Arial"/>
                <a:ea typeface="Times New Roman"/>
              </a:rPr>
              <a:t>UNIQUE KEY</a:t>
            </a:r>
            <a:r>
              <a:rPr b="0" lang="en-IN" sz="1600" spc="-1" strike="noStrike">
                <a:solidFill>
                  <a:srgbClr val="000000"/>
                </a:solidFill>
                <a:latin typeface="Arial"/>
                <a:ea typeface="Times New Roman"/>
              </a:rPr>
              <a: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
        <p:nvSpPr>
          <p:cNvPr id="1912" name="CustomShape 4"/>
          <p:cNvSpPr/>
          <p:nvPr/>
        </p:nvSpPr>
        <p:spPr>
          <a:xfrm>
            <a:off x="76320" y="22096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also specify the UNIQUE KEY at the end of the CREATE TABLE  statement as follows.</a:t>
            </a:r>
            <a:endParaRPr b="0" lang="en-IN" sz="1800" spc="-1" strike="noStrike">
              <a:latin typeface="Arial"/>
            </a:endParaRPr>
          </a:p>
        </p:txBody>
      </p:sp>
      <p:sp>
        <p:nvSpPr>
          <p:cNvPr id="1913" name="CustomShape 5"/>
          <p:cNvSpPr/>
          <p:nvPr/>
        </p:nvSpPr>
        <p:spPr>
          <a:xfrm>
            <a:off x="76320" y="2905560"/>
            <a:ext cx="899136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constraint u_user_id UNIQUE KEY </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user_id</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p:txBody>
      </p:sp>
      <p:sp>
        <p:nvSpPr>
          <p:cNvPr id="1914" name="Line 6"/>
          <p:cNvSpPr/>
          <p:nvPr/>
        </p:nvSpPr>
        <p:spPr>
          <a:xfrm>
            <a:off x="0" y="205740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
        <p:nvSpPr>
          <p:cNvPr id="1915" name="Line 7"/>
          <p:cNvSpPr/>
          <p:nvPr/>
        </p:nvSpPr>
        <p:spPr>
          <a:xfrm>
            <a:off x="0" y="396216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
        <p:nvSpPr>
          <p:cNvPr id="1916" name="CustomShape 8"/>
          <p:cNvSpPr/>
          <p:nvPr/>
        </p:nvSpPr>
        <p:spPr>
          <a:xfrm>
            <a:off x="152280" y="409572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 case the unique key consists of multiple columns, you must specify them at the end of the CREATE TABLE  statement. You put a coma-separated list of unique key columns inside parentheses followed the UNIQUE KEY  keywords.</a:t>
            </a:r>
            <a:endParaRPr b="0" lang="en-IN" sz="1800" spc="-1" strike="noStrike">
              <a:latin typeface="Arial"/>
            </a:endParaRPr>
          </a:p>
        </p:txBody>
      </p:sp>
      <p:sp>
        <p:nvSpPr>
          <p:cNvPr id="1917" name="CustomShape 9"/>
          <p:cNvSpPr/>
          <p:nvPr/>
        </p:nvSpPr>
        <p:spPr>
          <a:xfrm>
            <a:off x="152280" y="5096520"/>
            <a:ext cx="8991360" cy="8204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constraint pk_user_id UNIQUE KEY</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user_id, username</a:t>
            </a:r>
            <a:r>
              <a:rPr b="0" lang="en-IN" sz="1600" spc="-1" strike="noStrike">
                <a:solidFill>
                  <a:srgbClr val="a6a6a6"/>
                </a:solidFill>
                <a:latin typeface="Arial"/>
                <a:ea typeface="Times New Roman"/>
              </a:rPr>
              <a:t>)</a:t>
            </a:r>
            <a:r>
              <a:rPr b="0" lang="en-IN" sz="1600" spc="-1" strike="noStrike">
                <a:solidFill>
                  <a:srgbClr val="c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4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Add Unique Key using Alter</a:t>
            </a:r>
            <a:endParaRPr b="0" lang="en-IN" sz="3200" spc="-1" strike="noStrike">
              <a:latin typeface="Arial"/>
            </a:endParaRPr>
          </a:p>
        </p:txBody>
      </p:sp>
      <p:sp>
        <p:nvSpPr>
          <p:cNvPr id="1919"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the ALTER TABLE statement to add Unique Key on existing column.</a:t>
            </a:r>
            <a:endParaRPr b="0" lang="en-IN" sz="1800" spc="-1" strike="noStrike">
              <a:latin typeface="Arial"/>
            </a:endParaRPr>
          </a:p>
        </p:txBody>
      </p:sp>
      <p:sp>
        <p:nvSpPr>
          <p:cNvPr id="1920" name="CustomShape 3"/>
          <p:cNvSpPr/>
          <p:nvPr/>
        </p:nvSpPr>
        <p:spPr>
          <a:xfrm>
            <a:off x="76320" y="1295280"/>
            <a:ext cx="8991360" cy="333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ALTER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0077aa"/>
                </a:solidFill>
                <a:latin typeface="Arial"/>
                <a:ea typeface="Times New Roman"/>
              </a:rPr>
              <a:t>ADD</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constraint u_user_id UNIQUE KEY </a:t>
            </a:r>
            <a:r>
              <a:rPr b="0" lang="en-IN" sz="1600" spc="-1" strike="noStrike">
                <a:solidFill>
                  <a:srgbClr val="a6a6a6"/>
                </a:solidFill>
                <a:latin typeface="Arial"/>
                <a:ea typeface="Times New Roman"/>
              </a:rPr>
              <a:t>(</a:t>
            </a:r>
            <a:r>
              <a:rPr b="0" lang="en-IN" sz="1600" spc="-1" strike="noStrike">
                <a:solidFill>
                  <a:srgbClr val="dd4a68"/>
                </a:solidFill>
                <a:latin typeface="Arial"/>
                <a:ea typeface="Times New Roman"/>
              </a:rPr>
              <a:t>user_id</a:t>
            </a:r>
            <a:r>
              <a:rPr b="0" lang="en-IN" sz="1600" spc="-1" strike="noStrike">
                <a:solidFill>
                  <a:srgbClr val="a6a6a6"/>
                </a:solidFill>
                <a:latin typeface="Arial"/>
                <a:ea typeface="Times New Roman"/>
              </a:rPr>
              <a:t>)</a:t>
            </a:r>
            <a:endParaRPr b="0" lang="en-IN" sz="1600" spc="-1" strike="noStrike">
              <a:latin typeface="Arial"/>
            </a:endParaRPr>
          </a:p>
        </p:txBody>
      </p:sp>
      <p:sp>
        <p:nvSpPr>
          <p:cNvPr id="1921" name="CustomShape 4"/>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Drop Unique Key</a:t>
            </a:r>
            <a:endParaRPr b="0" lang="en-IN" sz="3200" spc="-1" strike="noStrike">
              <a:latin typeface="Arial"/>
            </a:endParaRPr>
          </a:p>
        </p:txBody>
      </p:sp>
      <p:sp>
        <p:nvSpPr>
          <p:cNvPr id="1923"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You can use the ALTER TABLE statement to drop Unique Key.</a:t>
            </a:r>
            <a:endParaRPr b="0" lang="en-IN" sz="1800" spc="-1" strike="noStrike">
              <a:latin typeface="Arial"/>
            </a:endParaRPr>
          </a:p>
        </p:txBody>
      </p:sp>
      <p:sp>
        <p:nvSpPr>
          <p:cNvPr id="1924" name="CustomShape 3"/>
          <p:cNvSpPr/>
          <p:nvPr/>
        </p:nvSpPr>
        <p:spPr>
          <a:xfrm>
            <a:off x="76320" y="1258560"/>
            <a:ext cx="8991360" cy="86616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0077aa"/>
                </a:solidFill>
                <a:latin typeface="Arial"/>
                <a:ea typeface="Times New Roman"/>
              </a:rPr>
              <a:t>ALTER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a:t>
            </a:r>
            <a:r>
              <a:rPr b="0" lang="en-IN" sz="1600" spc="-1" strike="noStrike">
                <a:solidFill>
                  <a:srgbClr val="000000"/>
                </a:solidFill>
                <a:latin typeface="Gill Sans MT"/>
                <a:ea typeface="Times New Roman"/>
              </a:rPr>
              <a:t> </a:t>
            </a:r>
            <a:r>
              <a:rPr b="0" lang="en-IN" sz="1600" spc="-1" strike="noStrike">
                <a:solidFill>
                  <a:srgbClr val="0077aa"/>
                </a:solidFill>
                <a:latin typeface="Arial"/>
                <a:ea typeface="Times New Roman"/>
              </a:rPr>
              <a:t>DROP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INDEX &lt;COLUMN_NAME&gt;;</a:t>
            </a:r>
            <a:endParaRPr b="0" lang="en-IN" sz="1600" spc="-1" strike="noStrike">
              <a:latin typeface="Arial"/>
            </a:endParaRPr>
          </a:p>
          <a:p>
            <a:pPr>
              <a:lnSpc>
                <a:spcPct val="150000"/>
              </a:lnSpc>
            </a:pPr>
            <a:r>
              <a:rPr b="0" lang="en-IN" sz="1600" spc="-1" strike="noStrike">
                <a:solidFill>
                  <a:srgbClr val="0077aa"/>
                </a:solidFill>
                <a:latin typeface="Arial"/>
                <a:ea typeface="Times New Roman"/>
              </a:rPr>
              <a:t>ALTER</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a:t>
            </a:r>
            <a:r>
              <a:rPr b="0" lang="en-IN" sz="1600" spc="-1" strike="noStrike">
                <a:solidFill>
                  <a:srgbClr val="000000"/>
                </a:solidFill>
                <a:latin typeface="Gill Sans MT"/>
                <a:ea typeface="Times New Roman"/>
              </a:rPr>
              <a:t> </a:t>
            </a:r>
            <a:r>
              <a:rPr b="0" lang="en-IN" sz="1600" spc="-1" strike="noStrike">
                <a:solidFill>
                  <a:srgbClr val="0077aa"/>
                </a:solidFill>
                <a:latin typeface="Arial"/>
                <a:ea typeface="Times New Roman"/>
              </a:rPr>
              <a:t>DROP</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INDEX U_USER_ID</a:t>
            </a:r>
            <a:r>
              <a:rPr b="0" lang="en-IN" sz="1600" spc="-1" strike="noStrike">
                <a:solidFill>
                  <a:srgbClr val="000000"/>
                </a:solidFill>
                <a:latin typeface="Arial"/>
                <a:ea typeface="Times New Roman"/>
              </a:rPr>
              <a:t>;      </a:t>
            </a:r>
            <a:r>
              <a:rPr b="0" lang="en-IN" sz="1800" spc="-1" strike="noStrike">
                <a:solidFill>
                  <a:srgbClr val="92d050"/>
                </a:solidFill>
                <a:latin typeface="Arial"/>
                <a:ea typeface="Times New Roman"/>
              </a:rPr>
              <a:t>// </a:t>
            </a:r>
            <a:r>
              <a:rPr b="0" lang="en-IN" sz="1600" spc="-1" strike="noStrike">
                <a:solidFill>
                  <a:srgbClr val="92d050"/>
                </a:solidFill>
                <a:latin typeface="Arial"/>
                <a:ea typeface="Times New Roman"/>
              </a:rPr>
              <a:t>CONSTRAINT NAME</a:t>
            </a:r>
            <a:endParaRPr b="0" lang="en-IN" sz="1600" spc="-1" strike="noStrike">
              <a:latin typeface="Arial"/>
            </a:endParaRPr>
          </a:p>
        </p:txBody>
      </p:sp>
      <p:sp>
        <p:nvSpPr>
          <p:cNvPr id="1925" name="CustomShape 4"/>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6" name="CustomShape 1"/>
          <p:cNvSpPr/>
          <p:nvPr/>
        </p:nvSpPr>
        <p:spPr>
          <a:xfrm>
            <a:off x="152280" y="2362320"/>
            <a:ext cx="8838720" cy="14475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the meaning of </a:t>
            </a:r>
            <a:endParaRPr b="0" lang="en-IN" sz="4800" spc="-1" strike="noStrike">
              <a:latin typeface="Arial"/>
            </a:endParaRPr>
          </a:p>
          <a:p>
            <a:pPr algn="ctr">
              <a:lnSpc>
                <a:spcPct val="100000"/>
              </a:lnSpc>
            </a:pPr>
            <a:r>
              <a:rPr b="0" lang="en-IN" sz="4800" spc="-1" strike="noStrike">
                <a:solidFill>
                  <a:srgbClr val="dc525c"/>
                </a:solidFill>
                <a:latin typeface="Segoe UI Light"/>
              </a:rPr>
              <a:t>FOREIGN KEY constraint?</a:t>
            </a:r>
            <a:endParaRPr b="0" lang="en-IN" sz="4800" spc="-1" strike="noStrike">
              <a:latin typeface="Arial"/>
            </a:endParaRPr>
          </a:p>
        </p:txBody>
      </p:sp>
      <p:sp>
        <p:nvSpPr>
          <p:cNvPr id="1927" name="CustomShape 2"/>
          <p:cNvSpPr/>
          <p:nvPr/>
        </p:nvSpPr>
        <p:spPr>
          <a:xfrm>
            <a:off x="121680" y="76320"/>
            <a:ext cx="8869680" cy="2376360"/>
          </a:xfrm>
          <a:prstGeom prst="rect">
            <a:avLst/>
          </a:prstGeom>
          <a:solidFill>
            <a:srgbClr val="b2242e"/>
          </a:solidFill>
          <a:ln>
            <a:noFill/>
          </a:ln>
        </p:spPr>
        <p:style>
          <a:lnRef idx="0"/>
          <a:fillRef idx="0"/>
          <a:effectRef idx="0"/>
          <a:fontRef idx="minor"/>
        </p:style>
        <p:txBody>
          <a:bodyPr lIns="90000" rIns="90000" tIns="45000" bIns="45000"/>
          <a:p>
            <a:pPr marL="285840" indent="-285480">
              <a:lnSpc>
                <a:spcPct val="150000"/>
              </a:lnSpc>
              <a:buClr>
                <a:srgbClr val="dde9ec"/>
              </a:buClr>
              <a:buFont typeface="Arial"/>
              <a:buChar char="•"/>
            </a:pPr>
            <a:r>
              <a:rPr b="0" lang="en-IN" sz="2000" spc="-1" strike="noStrike">
                <a:solidFill>
                  <a:srgbClr val="dde9ec"/>
                </a:solidFill>
                <a:latin typeface="Segoe UI Light"/>
              </a:rPr>
              <a:t>A foreign key can have a different name from its primary key.</a:t>
            </a:r>
            <a:endParaRPr b="0" lang="en-IN" sz="2000" spc="-1" strike="noStrike">
              <a:latin typeface="Arial"/>
            </a:endParaRPr>
          </a:p>
          <a:p>
            <a:pPr marL="285840" indent="-285480">
              <a:lnSpc>
                <a:spcPct val="150000"/>
              </a:lnSpc>
              <a:buClr>
                <a:srgbClr val="dde9ec"/>
              </a:buClr>
              <a:buFont typeface="Arial"/>
              <a:buChar char="•"/>
            </a:pPr>
            <a:r>
              <a:rPr b="0" lang="en-IN" sz="2000" spc="-1" strike="noStrike">
                <a:solidFill>
                  <a:srgbClr val="dde9ec"/>
                </a:solidFill>
                <a:latin typeface="Segoe UI Light"/>
              </a:rPr>
              <a:t>DataType of primary key and foreign key column must be same.</a:t>
            </a:r>
            <a:endParaRPr b="0" lang="en-IN" sz="2000" spc="-1" strike="noStrike">
              <a:latin typeface="Arial"/>
            </a:endParaRPr>
          </a:p>
          <a:p>
            <a:pPr marL="285840" indent="-285480">
              <a:lnSpc>
                <a:spcPct val="150000"/>
              </a:lnSpc>
              <a:buClr>
                <a:srgbClr val="dde9ec"/>
              </a:buClr>
              <a:buFont typeface="Arial"/>
              <a:buChar char="•"/>
            </a:pPr>
            <a:r>
              <a:rPr b="0" lang="en-IN" sz="2000" spc="-1" strike="noStrike">
                <a:solidFill>
                  <a:srgbClr val="dde9ec"/>
                </a:solidFill>
                <a:latin typeface="Segoe UI Light"/>
              </a:rPr>
              <a:t>It ensures rows in one table have corresponding rows in another.</a:t>
            </a:r>
            <a:endParaRPr b="0" lang="en-IN" sz="2000" spc="-1" strike="noStrike">
              <a:latin typeface="Arial"/>
            </a:endParaRPr>
          </a:p>
          <a:p>
            <a:pPr marL="285840" indent="-285480">
              <a:lnSpc>
                <a:spcPct val="150000"/>
              </a:lnSpc>
              <a:buClr>
                <a:srgbClr val="dde9ec"/>
              </a:buClr>
              <a:buFont typeface="Arial"/>
              <a:buChar char="•"/>
            </a:pPr>
            <a:r>
              <a:rPr b="0" lang="en-IN" sz="2000" spc="-1" strike="noStrike">
                <a:solidFill>
                  <a:srgbClr val="dde9ec"/>
                </a:solidFill>
                <a:latin typeface="Segoe UI Light"/>
              </a:rPr>
              <a:t>Unlike the Primary key, they do not have to be unique.</a:t>
            </a:r>
            <a:endParaRPr b="0" lang="en-IN" sz="2000" spc="-1" strike="noStrike">
              <a:latin typeface="Arial"/>
            </a:endParaRPr>
          </a:p>
          <a:p>
            <a:pPr marL="285840" indent="-285480">
              <a:lnSpc>
                <a:spcPct val="150000"/>
              </a:lnSpc>
              <a:buClr>
                <a:srgbClr val="dde9ec"/>
              </a:buClr>
              <a:buFont typeface="Arial"/>
              <a:buChar char="•"/>
            </a:pPr>
            <a:r>
              <a:rPr b="0" lang="en-IN" sz="2000" spc="-1" strike="noStrike">
                <a:solidFill>
                  <a:srgbClr val="dde9ec"/>
                </a:solidFill>
                <a:latin typeface="Segoe UI Light"/>
              </a:rPr>
              <a:t>Foreign keys can be null even though primary keys can not.</a:t>
            </a:r>
            <a:endParaRPr b="0" lang="en-IN" sz="2000" spc="-1" strike="noStrike">
              <a:latin typeface="Arial"/>
            </a:endParaRPr>
          </a:p>
        </p:txBody>
      </p:sp>
      <p:sp>
        <p:nvSpPr>
          <p:cNvPr id="1928" name="CustomShape 3"/>
          <p:cNvSpPr/>
          <p:nvPr/>
        </p:nvSpPr>
        <p:spPr>
          <a:xfrm>
            <a:off x="121680" y="5105520"/>
            <a:ext cx="8869680" cy="7002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89a4"/>
                </a:solidFill>
                <a:latin typeface="Arial"/>
              </a:rPr>
              <a:t>The table containing the FOREIGN KEY is referred to as the child table, and the table containing the PRIMARY KEY (referenced key) is the parent table.</a:t>
            </a:r>
            <a:endParaRPr b="0" lang="en-IN" sz="2000" spc="-1" strike="noStrike">
              <a:latin typeface="Arial"/>
            </a:endParaRPr>
          </a:p>
        </p:txBody>
      </p:sp>
      <p:sp>
        <p:nvSpPr>
          <p:cNvPr id="1929" name="CustomShape 4"/>
          <p:cNvSpPr/>
          <p:nvPr/>
        </p:nvSpPr>
        <p:spPr>
          <a:xfrm>
            <a:off x="195120" y="3949200"/>
            <a:ext cx="8878320" cy="760680"/>
          </a:xfrm>
          <a:prstGeom prst="rect">
            <a:avLst/>
          </a:prstGeom>
          <a:solidFill>
            <a:srgbClr val="ede701"/>
          </a:solidFill>
          <a:ln>
            <a:noFill/>
          </a:ln>
        </p:spPr>
        <p:style>
          <a:lnRef idx="0"/>
          <a:fillRef idx="0"/>
          <a:effectRef idx="0"/>
          <a:fontRef idx="minor"/>
        </p:style>
        <p:txBody>
          <a:bodyPr lIns="90000" rIns="90000" tIns="45000" bIns="45000"/>
          <a:p>
            <a:pPr>
              <a:lnSpc>
                <a:spcPct val="100000"/>
              </a:lnSpc>
            </a:pPr>
            <a:r>
              <a:rPr b="0" lang="en-IN" sz="2200" spc="-1" strike="noStrike">
                <a:solidFill>
                  <a:srgbClr val="000000"/>
                </a:solidFill>
                <a:latin typeface="Segoe UI Light"/>
              </a:rPr>
              <a:t>A FOREIGN KEY is a field (or collection of fields) in one table that refers to the PRIMARY KEY in another/same table.</a:t>
            </a:r>
            <a:endParaRPr b="0" lang="en-IN" sz="2200" spc="-1" strike="noStrike">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an Prime, Non-Prime Attribute?</a:t>
            </a:r>
            <a:endParaRPr b="0" lang="en-IN" sz="4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Foreign Key</a:t>
            </a:r>
            <a:endParaRPr b="0" lang="en-IN" sz="3200" spc="-1" strike="noStrike">
              <a:latin typeface="Arial"/>
            </a:endParaRPr>
          </a:p>
        </p:txBody>
      </p:sp>
      <p:sp>
        <p:nvSpPr>
          <p:cNvPr id="1931" name="CustomShape 2"/>
          <p:cNvSpPr/>
          <p:nvPr/>
        </p:nvSpPr>
        <p:spPr>
          <a:xfrm>
            <a:off x="152280" y="740880"/>
            <a:ext cx="8838720" cy="4539960"/>
          </a:xfrm>
          <a:prstGeom prst="rect">
            <a:avLst/>
          </a:prstGeom>
          <a:solidFill>
            <a:srgbClr val="476d59"/>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ffff"/>
                </a:solidFill>
                <a:latin typeface="Gill Sans MT"/>
              </a:rPr>
              <a:t>A referential constraint could be violated in following cases.</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cfff21"/>
              </a:buClr>
              <a:buFont typeface="Arial"/>
              <a:buChar char="•"/>
            </a:pPr>
            <a:r>
              <a:rPr b="0" lang="en-IN" sz="1800" spc="-1" strike="noStrike">
                <a:solidFill>
                  <a:srgbClr val="cfff21"/>
                </a:solidFill>
                <a:latin typeface="Gill Sans MT"/>
              </a:rPr>
              <a:t>An INSERT attempt to add a row to a child table that has a value in its foreign key columns that does not match a value in the corresponding parent table's column.</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cfff21"/>
              </a:buClr>
              <a:buFont typeface="Arial"/>
              <a:buChar char="•"/>
            </a:pPr>
            <a:r>
              <a:rPr b="0" lang="en-IN" sz="1800" spc="-1" strike="noStrike">
                <a:solidFill>
                  <a:srgbClr val="cfff21"/>
                </a:solidFill>
                <a:latin typeface="Gill Sans MT"/>
              </a:rPr>
              <a:t>An UPDATE attempt to change the value in a child table's foreign key columns to a value that has no matching value in the corresponding parent table's parent key.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cfff21"/>
              </a:buClr>
              <a:buFont typeface="Arial"/>
              <a:buChar char="•"/>
            </a:pPr>
            <a:r>
              <a:rPr b="0" lang="en-IN" sz="1800" spc="-1" strike="noStrike">
                <a:solidFill>
                  <a:srgbClr val="cfff21"/>
                </a:solidFill>
                <a:latin typeface="Gill Sans MT"/>
              </a:rPr>
              <a:t>An UPDATE attempt to change the value in a parent table's parent key to a value that does not have a matching value in a child table's foreign key columns.</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cfff21"/>
              </a:buClr>
              <a:buFont typeface="Arial"/>
              <a:buChar char="•"/>
            </a:pPr>
            <a:r>
              <a:rPr b="0" lang="en-IN" sz="1800" spc="-1" strike="noStrike">
                <a:solidFill>
                  <a:srgbClr val="cfff21"/>
                </a:solidFill>
                <a:latin typeface="Gill Sans MT"/>
              </a:rPr>
              <a:t>A DELETE attempt to remove a record from a parent table that has a matching value in a child table's foreign key columns.</a:t>
            </a:r>
            <a:endParaRPr b="0" lang="en-IN" sz="1800" spc="-1" strike="noStrike">
              <a:latin typeface="Arial"/>
            </a:endParaRPr>
          </a:p>
        </p:txBody>
      </p:sp>
    </p:spTree>
  </p:cSld>
</p:sld>
</file>

<file path=ppt/slides/slide4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Foreign Key</a:t>
            </a:r>
            <a:endParaRPr b="0" lang="en-IN" sz="3200" spc="-1" strike="noStrike">
              <a:latin typeface="Arial"/>
            </a:endParaRPr>
          </a:p>
        </p:txBody>
      </p:sp>
      <p:sp>
        <p:nvSpPr>
          <p:cNvPr id="1933"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 foreign key is a field in a table that matches another field of another table. A foreign key places constraints on data in the related tables, which enables MySQL to maintain referential integrity.</a:t>
            </a:r>
            <a:endParaRPr b="0" lang="en-IN" sz="1800" spc="-1" strike="noStrike">
              <a:latin typeface="Arial"/>
            </a:endParaRPr>
          </a:p>
        </p:txBody>
      </p:sp>
      <p:pic>
        <p:nvPicPr>
          <p:cNvPr id="1934" name="Picture 1" descr=""/>
          <p:cNvPicPr/>
          <p:nvPr/>
        </p:nvPicPr>
        <p:blipFill>
          <a:blip r:embed="rId1"/>
          <a:stretch/>
        </p:blipFill>
        <p:spPr>
          <a:xfrm>
            <a:off x="304920" y="2014920"/>
            <a:ext cx="5181120" cy="3890880"/>
          </a:xfrm>
          <a:prstGeom prst="rect">
            <a:avLst/>
          </a:prstGeom>
          <a:ln>
            <a:noFill/>
          </a:ln>
        </p:spPr>
      </p:pic>
      <p:pic>
        <p:nvPicPr>
          <p:cNvPr id="1935" name="Picture 2" descr=""/>
          <p:cNvPicPr/>
          <p:nvPr/>
        </p:nvPicPr>
        <p:blipFill>
          <a:blip r:embed="rId2"/>
          <a:stretch/>
        </p:blipFill>
        <p:spPr>
          <a:xfrm>
            <a:off x="6858000" y="2009880"/>
            <a:ext cx="1961640" cy="2085480"/>
          </a:xfrm>
          <a:prstGeom prst="rect">
            <a:avLst/>
          </a:prstGeom>
          <a:ln>
            <a:noFill/>
          </a:ln>
        </p:spPr>
      </p:pic>
      <p:sp>
        <p:nvSpPr>
          <p:cNvPr id="1936" name="CustomShape 3"/>
          <p:cNvSpPr/>
          <p:nvPr/>
        </p:nvSpPr>
        <p:spPr>
          <a:xfrm>
            <a:off x="3505320" y="4648320"/>
            <a:ext cx="5486040" cy="1430280"/>
          </a:xfrm>
          <a:prstGeom prst="rect">
            <a:avLst/>
          </a:prstGeom>
          <a:solidFill>
            <a:srgbClr val="ede701"/>
          </a:solidFill>
          <a:ln>
            <a:noFill/>
          </a:ln>
        </p:spPr>
        <p:style>
          <a:lnRef idx="0"/>
          <a:fillRef idx="0"/>
          <a:effectRef idx="0"/>
          <a:fontRef idx="minor"/>
        </p:style>
        <p:txBody>
          <a:bodyPr lIns="90000" rIns="90000" tIns="45000" bIns="45000"/>
          <a:p>
            <a:pPr algn="just">
              <a:lnSpc>
                <a:spcPct val="100000"/>
              </a:lnSpc>
            </a:pPr>
            <a:r>
              <a:rPr b="0" lang="en-IN" sz="2200" spc="-1" strike="noStrike">
                <a:solidFill>
                  <a:srgbClr val="000000"/>
                </a:solidFill>
                <a:latin typeface="Segoe UI"/>
              </a:rPr>
              <a:t>The customers table is called parent table or referenced table, and the orders table is known as child table or referencing table.</a:t>
            </a:r>
            <a:endParaRPr b="0" lang="en-IN" sz="2200" spc="-1" strike="noStrike">
              <a:latin typeface="Arial"/>
            </a:endParaRPr>
          </a:p>
        </p:txBody>
      </p:sp>
    </p:spTree>
  </p:cSld>
</p:sld>
</file>

<file path=ppt/slides/slide4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Foreign Key</a:t>
            </a:r>
            <a:endParaRPr b="0" lang="en-IN" sz="3200" spc="-1" strike="noStrike">
              <a:latin typeface="Arial"/>
            </a:endParaRPr>
          </a:p>
        </p:txBody>
      </p:sp>
      <p:sp>
        <p:nvSpPr>
          <p:cNvPr id="1938"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 foreign key is a field in a table that matches another field of another table. A foreign key places constraints on data in the related tables, which enables MySQL to maintain referential integrity.</a:t>
            </a:r>
            <a:endParaRPr b="0" lang="en-IN" sz="1800" spc="-1" strike="noStrike">
              <a:latin typeface="Arial"/>
            </a:endParaRPr>
          </a:p>
        </p:txBody>
      </p:sp>
      <p:sp>
        <p:nvSpPr>
          <p:cNvPr id="1939" name="CustomShape 3"/>
          <p:cNvSpPr/>
          <p:nvPr/>
        </p:nvSpPr>
        <p:spPr>
          <a:xfrm>
            <a:off x="76320" y="2055600"/>
            <a:ext cx="8991360" cy="130716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MODULE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 int ,subject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1</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description text, </a:t>
            </a:r>
            <a:r>
              <a:rPr b="0" lang="en-IN" sz="1600" spc="-1" strike="noStrike">
                <a:solidFill>
                  <a:srgbClr val="dd4a68"/>
                </a:solidFill>
                <a:latin typeface="Arial"/>
                <a:ea typeface="Times New Roman"/>
              </a:rPr>
              <a:t>constraint pk_id_subject primary key</a:t>
            </a:r>
            <a:r>
              <a:rPr b="0" lang="en-IN" sz="1600" spc="-1" strike="noStrike">
                <a:solidFill>
                  <a:srgbClr val="a6a6a6"/>
                </a:solidFill>
                <a:latin typeface="Arial"/>
                <a:ea typeface="Times New Roman"/>
              </a:rPr>
              <a:t>(</a:t>
            </a:r>
            <a:r>
              <a:rPr b="0" lang="en-IN" sz="1600" spc="-1" strike="noStrike">
                <a:solidFill>
                  <a:srgbClr val="dd4a68"/>
                </a:solidFill>
                <a:latin typeface="Arial"/>
                <a:ea typeface="Times New Roman"/>
              </a:rPr>
              <a:t>id, subject</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STUDENT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 int , ModuleID int, subjectID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1</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address text, </a:t>
            </a:r>
            <a:r>
              <a:rPr b="0" lang="en-IN" sz="1600" spc="-1" strike="noStrike">
                <a:solidFill>
                  <a:srgbClr val="dd4a68"/>
                </a:solidFill>
                <a:latin typeface="Arial"/>
                <a:ea typeface="Times New Roman"/>
              </a:rPr>
              <a:t>constraint fk_ModuleId_subjectID foreign key </a:t>
            </a:r>
            <a:r>
              <a:rPr b="0" lang="en-IN" sz="1600" spc="-1" strike="noStrike">
                <a:solidFill>
                  <a:srgbClr val="a6a6a6"/>
                </a:solidFill>
                <a:latin typeface="Arial"/>
                <a:ea typeface="Times New Roman"/>
              </a:rPr>
              <a:t>(</a:t>
            </a:r>
            <a:r>
              <a:rPr b="0" lang="en-IN" sz="1600" spc="-1" strike="noStrike">
                <a:solidFill>
                  <a:srgbClr val="dd4a68"/>
                </a:solidFill>
                <a:latin typeface="Arial"/>
                <a:ea typeface="Times New Roman"/>
              </a:rPr>
              <a:t>ModuleID</a:t>
            </a:r>
            <a:r>
              <a:rPr b="0" lang="en-IN" sz="1600" spc="-1" strike="noStrike">
                <a:solidFill>
                  <a:srgbClr val="a6a6a6"/>
                </a:solidFill>
                <a:latin typeface="Arial"/>
                <a:ea typeface="Times New Roman"/>
              </a:rPr>
              <a:t>)</a:t>
            </a:r>
            <a:r>
              <a:rPr b="0" lang="en-IN" sz="1600" spc="-1" strike="noStrike">
                <a:solidFill>
                  <a:srgbClr val="dd4a68"/>
                </a:solidFill>
                <a:latin typeface="Arial"/>
                <a:ea typeface="Times New Roman"/>
              </a:rPr>
              <a:t> references module(id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
        <p:nvSpPr>
          <p:cNvPr id="1940" name="CustomShape 4"/>
          <p:cNvSpPr/>
          <p:nvPr/>
        </p:nvSpPr>
        <p:spPr>
          <a:xfrm>
            <a:off x="228600" y="4341600"/>
            <a:ext cx="4571640" cy="1736280"/>
          </a:xfrm>
          <a:prstGeom prst="rect">
            <a:avLst/>
          </a:prstGeom>
          <a:solidFill>
            <a:schemeClr val="tx1"/>
          </a:solidFill>
          <a:ln>
            <a:noFill/>
          </a:ln>
        </p:spPr>
        <p:style>
          <a:lnRef idx="0"/>
          <a:fillRef idx="0"/>
          <a:effectRef idx="0"/>
          <a:fontRef idx="minor"/>
        </p:style>
        <p:txBody>
          <a:bodyPr lIns="90000" rIns="90000" tIns="45000" bIns="45000"/>
          <a:p>
            <a:pPr>
              <a:lnSpc>
                <a:spcPct val="150000"/>
              </a:lnSpc>
            </a:pPr>
            <a:r>
              <a:rPr b="1" lang="en-IN" sz="1800" spc="-1" strike="noStrike">
                <a:solidFill>
                  <a:srgbClr val="75dbff"/>
                </a:solidFill>
                <a:latin typeface="Arial"/>
              </a:rPr>
              <a:t>data</a:t>
            </a:r>
            <a:r>
              <a:rPr b="1" lang="en-IN" sz="1800" spc="-1" strike="noStrike">
                <a:solidFill>
                  <a:srgbClr val="00b0f0"/>
                </a:solidFill>
                <a:latin typeface="Arial"/>
              </a:rPr>
              <a:t> </a:t>
            </a:r>
            <a:r>
              <a:rPr b="1" lang="en-IN" sz="1800" spc="-1" strike="noStrike">
                <a:solidFill>
                  <a:srgbClr val="75dbff"/>
                </a:solidFill>
                <a:latin typeface="Arial"/>
              </a:rPr>
              <a:t>dictionary </a:t>
            </a:r>
            <a:endParaRPr b="0" lang="en-IN" sz="1800" spc="-1" strike="noStrike">
              <a:latin typeface="Arial"/>
            </a:endParaRPr>
          </a:p>
          <a:p>
            <a:pPr>
              <a:lnSpc>
                <a:spcPct val="150000"/>
              </a:lnSpc>
            </a:pPr>
            <a:r>
              <a:rPr b="0" lang="en-IN" sz="1800" spc="-1" strike="noStrike">
                <a:solidFill>
                  <a:srgbClr val="00b0f0"/>
                </a:solidFill>
                <a:latin typeface="Arial"/>
              </a:rPr>
              <a:t>information_schema.table_constraints;</a:t>
            </a:r>
            <a:endParaRPr b="0" lang="en-IN" sz="1800" spc="-1" strike="noStrike">
              <a:latin typeface="Arial"/>
            </a:endParaRPr>
          </a:p>
          <a:p>
            <a:pPr>
              <a:lnSpc>
                <a:spcPct val="150000"/>
              </a:lnSpc>
            </a:pPr>
            <a:r>
              <a:rPr b="0" lang="en-IN" sz="1800" spc="-1" strike="noStrike">
                <a:solidFill>
                  <a:srgbClr val="00b0f0"/>
                </a:solidFill>
                <a:latin typeface="Arial"/>
              </a:rPr>
              <a:t>information_schema.key_column_usage;</a:t>
            </a:r>
            <a:endParaRPr b="0" lang="en-IN" sz="1800" spc="-1" strike="noStrike">
              <a:latin typeface="Arial"/>
            </a:endParaRPr>
          </a:p>
          <a:p>
            <a:pPr>
              <a:lnSpc>
                <a:spcPct val="150000"/>
              </a:lnSpc>
            </a:pPr>
            <a:r>
              <a:rPr b="0" lang="en-IN" sz="1800" spc="-1" strike="noStrike">
                <a:solidFill>
                  <a:srgbClr val="00b0f0"/>
                </a:solidFill>
                <a:latin typeface="Arial"/>
              </a:rPr>
              <a:t>information_schema.referential_constraints</a:t>
            </a:r>
            <a:endParaRPr b="0" lang="en-IN" sz="1800" spc="-1" strike="noStrike">
              <a:latin typeface="Arial"/>
            </a:endParaRPr>
          </a:p>
        </p:txBody>
      </p:sp>
    </p:spTree>
  </p:cSld>
</p:sld>
</file>

<file path=ppt/slides/slide4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Foreign Key</a:t>
            </a:r>
            <a:endParaRPr b="0" lang="en-IN" sz="3200" spc="-1" strike="noStrike">
              <a:latin typeface="Arial"/>
            </a:endParaRPr>
          </a:p>
        </p:txBody>
      </p:sp>
      <p:sp>
        <p:nvSpPr>
          <p:cNvPr id="1942"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 foreign key is a field in a table that matches another field of another table. A foreign key places constraints on data in the related tables, which enables MySQL to maintain referential integrity.</a:t>
            </a:r>
            <a:endParaRPr b="0" lang="en-IN" sz="1800" spc="-1" strike="noStrike">
              <a:latin typeface="Arial"/>
            </a:endParaRPr>
          </a:p>
        </p:txBody>
      </p:sp>
      <p:sp>
        <p:nvSpPr>
          <p:cNvPr id="1943" name="CustomShape 3"/>
          <p:cNvSpPr/>
          <p:nvPr/>
        </p:nvSpPr>
        <p:spPr>
          <a:xfrm>
            <a:off x="228600" y="1828800"/>
            <a:ext cx="853416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999999"/>
                </a:solidFill>
                <a:latin typeface="Courier New"/>
              </a:rPr>
              <a:t>[</a:t>
            </a:r>
            <a:r>
              <a:rPr b="0" lang="en-IN" sz="1800" spc="-1" strike="noStrike">
                <a:solidFill>
                  <a:srgbClr val="0077aa"/>
                </a:solidFill>
                <a:latin typeface="Courier New"/>
              </a:rPr>
              <a:t>ON</a:t>
            </a:r>
            <a:r>
              <a:rPr b="0" lang="en-IN" sz="1800" spc="-1" strike="noStrike">
                <a:solidFill>
                  <a:srgbClr val="000000"/>
                </a:solidFill>
                <a:latin typeface="Courier New"/>
              </a:rPr>
              <a:t> </a:t>
            </a:r>
            <a:r>
              <a:rPr b="0" lang="en-IN" sz="1800" spc="-1" strike="noStrike">
                <a:solidFill>
                  <a:srgbClr val="0077aa"/>
                </a:solidFill>
                <a:latin typeface="Courier New"/>
              </a:rPr>
              <a:t>DELETE</a:t>
            </a:r>
            <a:r>
              <a:rPr b="0" lang="en-IN" sz="1800" spc="-1" strike="noStrike">
                <a:solidFill>
                  <a:srgbClr val="000000"/>
                </a:solidFill>
                <a:latin typeface="Courier New"/>
              </a:rPr>
              <a:t> </a:t>
            </a:r>
            <a:r>
              <a:rPr b="0" i="1" lang="en-IN" sz="1800" spc="-1" strike="noStrike">
                <a:solidFill>
                  <a:srgbClr val="000000"/>
                </a:solidFill>
                <a:latin typeface="Courier New"/>
              </a:rPr>
              <a:t>reference_option</a:t>
            </a:r>
            <a:r>
              <a:rPr b="0" lang="en-IN" sz="1800" spc="-1" strike="noStrike">
                <a:solidFill>
                  <a:srgbClr val="999999"/>
                </a:solidFill>
                <a:latin typeface="Courier New"/>
              </a:rPr>
              <a:t>]</a:t>
            </a:r>
            <a:r>
              <a:rPr b="0" lang="en-IN" sz="1800" spc="-1" strike="noStrike">
                <a:solidFill>
                  <a:srgbClr val="000000"/>
                </a:solidFill>
                <a:latin typeface="Courier New"/>
              </a:rPr>
              <a:t> </a:t>
            </a:r>
            <a:endParaRPr b="0" lang="en-IN" sz="1800" spc="-1" strike="noStrike">
              <a:latin typeface="Arial"/>
            </a:endParaRPr>
          </a:p>
          <a:p>
            <a:pPr>
              <a:lnSpc>
                <a:spcPct val="100000"/>
              </a:lnSpc>
            </a:pPr>
            <a:r>
              <a:rPr b="0" lang="en-IN" sz="1800" spc="-1" strike="noStrike">
                <a:solidFill>
                  <a:srgbClr val="999999"/>
                </a:solidFill>
                <a:latin typeface="Courier New"/>
              </a:rPr>
              <a:t>[</a:t>
            </a:r>
            <a:r>
              <a:rPr b="0" lang="en-IN" sz="1800" spc="-1" strike="noStrike">
                <a:solidFill>
                  <a:srgbClr val="0077aa"/>
                </a:solidFill>
                <a:latin typeface="Courier New"/>
              </a:rPr>
              <a:t>ON</a:t>
            </a:r>
            <a:r>
              <a:rPr b="0" lang="en-IN" sz="1800" spc="-1" strike="noStrike">
                <a:solidFill>
                  <a:srgbClr val="000000"/>
                </a:solidFill>
                <a:latin typeface="Courier New"/>
              </a:rPr>
              <a:t> </a:t>
            </a:r>
            <a:r>
              <a:rPr b="0" lang="en-IN" sz="1800" spc="-1" strike="noStrike">
                <a:solidFill>
                  <a:srgbClr val="0077aa"/>
                </a:solidFill>
                <a:latin typeface="Courier New"/>
              </a:rPr>
              <a:t>UPDATE</a:t>
            </a:r>
            <a:r>
              <a:rPr b="0" lang="en-IN" sz="1800" spc="-1" strike="noStrike">
                <a:solidFill>
                  <a:srgbClr val="000000"/>
                </a:solidFill>
                <a:latin typeface="Courier New"/>
              </a:rPr>
              <a:t> </a:t>
            </a:r>
            <a:r>
              <a:rPr b="0" i="1" lang="en-IN" sz="1800" spc="-1" strike="noStrike">
                <a:solidFill>
                  <a:srgbClr val="000000"/>
                </a:solidFill>
                <a:latin typeface="Courier New"/>
              </a:rPr>
              <a:t>reference_option</a:t>
            </a:r>
            <a:r>
              <a:rPr b="0" lang="en-IN" sz="1800" spc="-1" strike="noStrike">
                <a:solidFill>
                  <a:srgbClr val="999999"/>
                </a:solidFill>
                <a:latin typeface="Courier New"/>
              </a:rPr>
              <a:t>]</a:t>
            </a:r>
            <a:r>
              <a:rPr b="0" lang="en-IN" sz="1800" spc="-1" strike="noStrike">
                <a:solidFill>
                  <a:srgbClr val="000000"/>
                </a:solidFill>
                <a:latin typeface="Courier New"/>
              </a:rPr>
              <a:t> </a:t>
            </a:r>
            <a:endParaRPr b="0" lang="en-IN" sz="1800" spc="-1" strike="noStrike">
              <a:latin typeface="Arial"/>
            </a:endParaRPr>
          </a:p>
          <a:p>
            <a:pPr>
              <a:lnSpc>
                <a:spcPct val="100000"/>
              </a:lnSpc>
            </a:pPr>
            <a:r>
              <a:rPr b="0" i="1" lang="en-IN" sz="1800" spc="-1" strike="noStrike">
                <a:solidFill>
                  <a:srgbClr val="000000"/>
                </a:solidFill>
                <a:latin typeface="Courier New"/>
              </a:rPr>
              <a:t>reference_option</a:t>
            </a:r>
            <a:r>
              <a:rPr b="0" lang="en-IN" sz="1800" spc="-1" strike="noStrike">
                <a:solidFill>
                  <a:srgbClr val="000000"/>
                </a:solidFill>
                <a:latin typeface="Courier New"/>
              </a:rPr>
              <a:t>: </a:t>
            </a:r>
            <a:r>
              <a:rPr b="0" lang="en-IN" sz="1800" spc="-1" strike="noStrike">
                <a:solidFill>
                  <a:srgbClr val="0077aa"/>
                </a:solidFill>
                <a:latin typeface="Courier New"/>
              </a:rPr>
              <a:t>RESTRICT</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CASCADE</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990055"/>
                </a:solidFill>
                <a:latin typeface="Courier New"/>
              </a:rPr>
              <a:t>NULL</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NO</a:t>
            </a:r>
            <a:r>
              <a:rPr b="0" lang="en-IN" sz="1800" spc="-1" strike="noStrike">
                <a:solidFill>
                  <a:srgbClr val="000000"/>
                </a:solidFill>
                <a:latin typeface="Courier New"/>
              </a:rPr>
              <a:t> </a:t>
            </a:r>
            <a:r>
              <a:rPr b="0" lang="en-IN" sz="1800" spc="-1" strike="noStrike">
                <a:solidFill>
                  <a:srgbClr val="0077aa"/>
                </a:solidFill>
                <a:latin typeface="Courier New"/>
              </a:rPr>
              <a:t>ACTION</a:t>
            </a:r>
            <a:r>
              <a:rPr b="0" lang="en-IN" sz="1800" spc="-1" strike="noStrike">
                <a:solidFill>
                  <a:srgbClr val="000000"/>
                </a:solidFill>
                <a:latin typeface="Courier New"/>
              </a:rPr>
              <a:t> </a:t>
            </a:r>
            <a:r>
              <a:rPr b="0" lang="en-IN" sz="1800" spc="-1" strike="noStrike">
                <a:solidFill>
                  <a:srgbClr val="a67f59"/>
                </a:solidFill>
                <a:latin typeface="Courier New"/>
              </a:rPr>
              <a:t>|</a:t>
            </a:r>
            <a:r>
              <a:rPr b="0" lang="en-IN" sz="1800" spc="-1" strike="noStrike">
                <a:solidFill>
                  <a:srgbClr val="000000"/>
                </a:solidFill>
                <a:latin typeface="Courier New"/>
              </a:rPr>
              <a:t> </a:t>
            </a:r>
            <a:r>
              <a:rPr b="0" lang="en-IN" sz="1800" spc="-1" strike="noStrike">
                <a:solidFill>
                  <a:srgbClr val="0077aa"/>
                </a:solidFill>
                <a:latin typeface="Courier New"/>
              </a:rPr>
              <a:t>SET</a:t>
            </a:r>
            <a:r>
              <a:rPr b="0" lang="en-IN" sz="1800" spc="-1" strike="noStrike">
                <a:solidFill>
                  <a:srgbClr val="000000"/>
                </a:solidFill>
                <a:latin typeface="Courier New"/>
              </a:rPr>
              <a:t> </a:t>
            </a:r>
            <a:r>
              <a:rPr b="0" lang="en-IN" sz="1800" spc="-1" strike="noStrike">
                <a:solidFill>
                  <a:srgbClr val="0077aa"/>
                </a:solidFill>
                <a:latin typeface="Courier New"/>
              </a:rPr>
              <a:t>DEFAULT</a:t>
            </a:r>
            <a:endParaRPr b="0" lang="en-IN" sz="1800" spc="-1" strike="noStrike">
              <a:latin typeface="Arial"/>
            </a:endParaRPr>
          </a:p>
        </p:txBody>
      </p:sp>
      <p:sp>
        <p:nvSpPr>
          <p:cNvPr id="1944" name="CustomShape 4"/>
          <p:cNvSpPr/>
          <p:nvPr/>
        </p:nvSpPr>
        <p:spPr>
          <a:xfrm>
            <a:off x="210960" y="3066840"/>
            <a:ext cx="8704080" cy="1187640"/>
          </a:xfrm>
          <a:prstGeom prst="rect">
            <a:avLst/>
          </a:prstGeom>
          <a:solidFill>
            <a:srgbClr val="ffc000"/>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When an UPDATE or DELETE operation affects a key value in the parent table that has matching rows in the child table, the result depends on the referential action specified using ON </a:t>
            </a:r>
            <a:r>
              <a:rPr b="0" lang="en-IN" sz="1800" spc="-1" strike="noStrike">
                <a:solidFill>
                  <a:srgbClr val="000000"/>
                </a:solidFill>
                <a:latin typeface="Arial"/>
              </a:rPr>
              <a:t>UPDATE</a:t>
            </a:r>
            <a:r>
              <a:rPr b="0" lang="en-IN" sz="1800" spc="-1" strike="noStrike">
                <a:solidFill>
                  <a:srgbClr val="000000"/>
                </a:solidFill>
                <a:latin typeface="Gill Sans MT"/>
              </a:rPr>
              <a:t> and ON DELETE sub clauses of the FOREIGN KEY clause.</a:t>
            </a:r>
            <a:endParaRPr b="0" lang="en-IN" sz="1800" spc="-1" strike="noStrike">
              <a:latin typeface="Arial"/>
            </a:endParaRPr>
          </a:p>
        </p:txBody>
      </p:sp>
      <p:sp>
        <p:nvSpPr>
          <p:cNvPr id="1945" name="CustomShape 5"/>
          <p:cNvSpPr/>
          <p:nvPr/>
        </p:nvSpPr>
        <p:spPr>
          <a:xfrm>
            <a:off x="4648320" y="1516680"/>
            <a:ext cx="4114440" cy="1095120"/>
          </a:xfrm>
          <a:prstGeom prst="rect">
            <a:avLst/>
          </a:prstGeom>
          <a:solidFill>
            <a:srgbClr val="0f5d3a"/>
          </a:solidFill>
          <a:ln>
            <a:noFill/>
          </a:ln>
        </p:spPr>
        <p:style>
          <a:lnRef idx="0"/>
          <a:fillRef idx="0"/>
          <a:effectRef idx="0"/>
          <a:fontRef idx="minor"/>
        </p:style>
        <p:txBody>
          <a:bodyPr lIns="90000" rIns="90000" tIns="45000" bIns="45000"/>
          <a:p>
            <a:pPr>
              <a:lnSpc>
                <a:spcPct val="100000"/>
              </a:lnSpc>
            </a:pPr>
            <a:r>
              <a:rPr b="0" lang="en-IN" sz="2200" spc="-1" strike="noStrike">
                <a:solidFill>
                  <a:srgbClr val="ffc000"/>
                </a:solidFill>
                <a:latin typeface="Gill Sans MT"/>
              </a:rPr>
              <a:t>Cascaded FOREIGN KEY actions do not activate triggers.</a:t>
            </a:r>
            <a:endParaRPr b="0" lang="en-IN" sz="2200" spc="-1" strike="noStrike">
              <a:latin typeface="Arial"/>
            </a:endParaRPr>
          </a:p>
        </p:txBody>
      </p:sp>
    </p:spTree>
  </p:cSld>
</p:sld>
</file>

<file path=ppt/slides/slide4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Foreign Key</a:t>
            </a:r>
            <a:endParaRPr b="0" lang="en-IN" sz="3200" spc="-1" strike="noStrike">
              <a:latin typeface="Arial"/>
            </a:endParaRPr>
          </a:p>
        </p:txBody>
      </p:sp>
      <p:sp>
        <p:nvSpPr>
          <p:cNvPr id="1947" name="CustomShape 2"/>
          <p:cNvSpPr/>
          <p:nvPr/>
        </p:nvSpPr>
        <p:spPr>
          <a:xfrm>
            <a:off x="228600" y="4495680"/>
            <a:ext cx="8610120" cy="364680"/>
          </a:xfrm>
          <a:prstGeom prst="rect">
            <a:avLst/>
          </a:prstGeom>
          <a:solidFill>
            <a:srgbClr val="476d59"/>
          </a:solidFill>
          <a:ln>
            <a:noFill/>
          </a:ln>
        </p:spPr>
        <p:style>
          <a:lnRef idx="0"/>
          <a:fillRef idx="0"/>
          <a:effectRef idx="0"/>
          <a:fontRef idx="minor"/>
        </p:style>
        <p:txBody>
          <a:bodyPr lIns="90000" rIns="90000" tIns="45000" bIns="45000"/>
          <a:p>
            <a:pPr>
              <a:lnSpc>
                <a:spcPct val="100000"/>
              </a:lnSpc>
            </a:pPr>
            <a:r>
              <a:rPr b="1" lang="en-IN" sz="1800" spc="-1" strike="noStrike">
                <a:solidFill>
                  <a:srgbClr val="ffffff"/>
                </a:solidFill>
                <a:latin typeface="Arial"/>
              </a:rPr>
              <a:t>ALTER table E drop foreign key e_ibfk_1;</a:t>
            </a:r>
            <a:endParaRPr b="0" lang="en-IN" sz="1800" spc="-1" strike="noStrike">
              <a:latin typeface="Arial"/>
            </a:endParaRPr>
          </a:p>
        </p:txBody>
      </p:sp>
      <p:sp>
        <p:nvSpPr>
          <p:cNvPr id="1948" name="CustomShape 3"/>
          <p:cNvSpPr/>
          <p:nvPr/>
        </p:nvSpPr>
        <p:spPr>
          <a:xfrm>
            <a:off x="76320" y="2971800"/>
            <a:ext cx="8991360" cy="130716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TEMP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 INT, fName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10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 FOREIGN KEY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REFERENCES M</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ON DELETE CASCADE</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TEMP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 INT, fName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10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FOREIGN KEY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REFERENCES M</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id</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ON UPDATE CASCADE</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p:txBody>
      </p:sp>
      <p:sp>
        <p:nvSpPr>
          <p:cNvPr id="1949" name="CustomShape 4"/>
          <p:cNvSpPr/>
          <p:nvPr/>
        </p:nvSpPr>
        <p:spPr>
          <a:xfrm>
            <a:off x="76320" y="685800"/>
            <a:ext cx="8915040" cy="2010600"/>
          </a:xfrm>
          <a:prstGeom prst="rect">
            <a:avLst/>
          </a:prstGeom>
          <a:solidFill>
            <a:srgbClr val="fde139"/>
          </a:solid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Gill Sans MT"/>
              </a:rPr>
              <a:t>CASCADE: Delete or update the row from the parent table, and automatically delete or update the matching rows in the child table. Both ON DELETE CASCADE and ON UPDATE CASCADE are supported.</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Gill Sans MT"/>
              </a:rPr>
              <a:t>SET NULL: Delete or update the row from the parent table, and set the foreign key column or columns in the child table to NULL. Both ON DELETE SET NULL and ON UPDATE SET NULL clauses are supported.</a:t>
            </a:r>
            <a:endParaRPr b="0" lang="en-IN" sz="1800" spc="-1" strike="noStrike">
              <a:latin typeface="Arial"/>
            </a:endParaRPr>
          </a:p>
        </p:txBody>
      </p:sp>
      <p:sp>
        <p:nvSpPr>
          <p:cNvPr id="1950" name="CustomShape 5"/>
          <p:cNvSpPr/>
          <p:nvPr/>
        </p:nvSpPr>
        <p:spPr>
          <a:xfrm>
            <a:off x="108720" y="5257800"/>
            <a:ext cx="8915040" cy="349560"/>
          </a:xfrm>
          <a:prstGeom prst="rect">
            <a:avLst/>
          </a:prstGeom>
          <a:noFill/>
          <a:ln>
            <a:noFill/>
          </a:ln>
        </p:spPr>
        <p:style>
          <a:lnRef idx="0"/>
          <a:fillRef idx="0"/>
          <a:effectRef idx="0"/>
          <a:fontRef idx="minor"/>
        </p:style>
        <p:txBody>
          <a:bodyPr lIns="90000" rIns="90000" tIns="45000" bIns="45000"/>
          <a:p>
            <a:pPr>
              <a:lnSpc>
                <a:spcPct val="100000"/>
              </a:lnSpc>
            </a:pPr>
            <a:r>
              <a:rPr b="0" lang="en-IN" sz="1700" spc="-1" strike="noStrike">
                <a:solidFill>
                  <a:srgbClr val="c00000"/>
                </a:solidFill>
                <a:latin typeface="Arial"/>
              </a:rPr>
              <a:t>ON</a:t>
            </a:r>
            <a:r>
              <a:rPr b="0" lang="en-IN" sz="1700" spc="-1" strike="noStrike">
                <a:solidFill>
                  <a:srgbClr val="000000"/>
                </a:solidFill>
                <a:latin typeface="Gill Sans MT"/>
              </a:rPr>
              <a:t> </a:t>
            </a:r>
            <a:r>
              <a:rPr b="0" lang="en-IN" sz="1700" spc="-1" strike="noStrike">
                <a:solidFill>
                  <a:srgbClr val="c00000"/>
                </a:solidFill>
                <a:latin typeface="Arial"/>
              </a:rPr>
              <a:t>DELETE or ON UPDATE that is not specified, the default action is always RESTRICT</a:t>
            </a:r>
            <a:r>
              <a:rPr b="0" lang="en-IN" sz="1700" spc="-1" strike="noStrike">
                <a:solidFill>
                  <a:srgbClr val="000000"/>
                </a:solidFill>
                <a:latin typeface="Gill Sans MT"/>
              </a:rPr>
              <a:t>.</a:t>
            </a:r>
            <a:endParaRPr b="0" lang="en-IN" sz="1700" spc="-1" strike="noStrike">
              <a:latin typeface="Arial"/>
            </a:endParaRPr>
          </a:p>
        </p:txBody>
      </p:sp>
    </p:spTree>
  </p:cSld>
</p:sld>
</file>

<file path=ppt/slides/slide4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What is the meaning of </a:t>
            </a:r>
            <a:endParaRPr b="0" lang="en-IN" sz="4800" spc="-1" strike="noStrike">
              <a:latin typeface="Arial"/>
            </a:endParaRPr>
          </a:p>
          <a:p>
            <a:pPr algn="ctr">
              <a:lnSpc>
                <a:spcPct val="100000"/>
              </a:lnSpc>
            </a:pPr>
            <a:r>
              <a:rPr b="0" lang="en-IN" sz="4800" spc="-1" strike="noStrike">
                <a:solidFill>
                  <a:srgbClr val="dc525c"/>
                </a:solidFill>
                <a:latin typeface="Segoe UI Light"/>
              </a:rPr>
              <a:t>Check Constraint?</a:t>
            </a:r>
            <a:endParaRPr b="0" lang="en-IN" sz="4800" spc="-1" strike="noStrike">
              <a:latin typeface="Arial"/>
            </a:endParaRPr>
          </a:p>
        </p:txBody>
      </p:sp>
      <p:sp>
        <p:nvSpPr>
          <p:cNvPr id="1952" name="CustomShape 2"/>
          <p:cNvSpPr/>
          <p:nvPr/>
        </p:nvSpPr>
        <p:spPr>
          <a:xfrm>
            <a:off x="1000080" y="3997080"/>
            <a:ext cx="707184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Prior to MySQL 8.0.16, CREATE TABLE permits only the following limited version of table CHECK constraint syntax, which is parsed and ignored.</a:t>
            </a:r>
            <a:endParaRPr b="0" lang="en-IN" sz="1800" spc="-1" strike="noStrike">
              <a:latin typeface="Arial"/>
            </a:endParaRPr>
          </a:p>
        </p:txBody>
      </p:sp>
    </p:spTree>
  </p:cSld>
</p:sld>
</file>

<file path=ppt/slides/slide4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Check</a:t>
            </a:r>
            <a:endParaRPr b="0" lang="en-IN" sz="3200" spc="-1" strike="noStrike">
              <a:latin typeface="Arial"/>
            </a:endParaRPr>
          </a:p>
        </p:txBody>
      </p:sp>
      <p:sp>
        <p:nvSpPr>
          <p:cNvPr id="1954"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The CHECK constraint limits the value that can be placed in a column.</a:t>
            </a:r>
            <a:endParaRPr b="0" lang="en-IN" sz="1800" spc="-1" strike="noStrike">
              <a:latin typeface="Arial"/>
            </a:endParaRPr>
          </a:p>
        </p:txBody>
      </p:sp>
      <p:sp>
        <p:nvSpPr>
          <p:cNvPr id="1955" name="CustomShape 3"/>
          <p:cNvSpPr/>
          <p:nvPr/>
        </p:nvSpPr>
        <p:spPr>
          <a:xfrm>
            <a:off x="76320" y="1428840"/>
            <a:ext cx="8991360" cy="1550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age</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INT </a:t>
            </a:r>
            <a:r>
              <a:rPr b="0" lang="en-IN" sz="1600" spc="-1" strike="noStrike">
                <a:solidFill>
                  <a:srgbClr val="c00000"/>
                </a:solidFill>
                <a:latin typeface="Arial"/>
                <a:ea typeface="Times New Roman"/>
              </a:rPr>
              <a:t>check (age &gt;=18)</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USERS </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user_id INT, username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40</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password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email VARCHAR</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255</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age</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INT, </a:t>
            </a:r>
            <a:r>
              <a:rPr b="0" lang="en-IN" sz="1600" spc="-1" strike="noStrike">
                <a:solidFill>
                  <a:srgbClr val="c00000"/>
                </a:solidFill>
                <a:latin typeface="Arial"/>
                <a:ea typeface="Times New Roman"/>
              </a:rPr>
              <a:t>constraint chk_age check (age &gt;=18)</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 </a:t>
            </a:r>
            <a:r>
              <a:rPr b="0" lang="en-IN" sz="1600" spc="-1" strike="noStrike">
                <a:solidFill>
                  <a:srgbClr val="365860"/>
                </a:solidFill>
                <a:latin typeface="Arial"/>
                <a:ea typeface="Times New Roman"/>
              </a:rPr>
              <a:t>ENGINE=InnoDB</a:t>
            </a:r>
            <a:r>
              <a:rPr b="0" lang="en-IN" sz="1600" spc="-1" strike="noStrike">
                <a:solidFill>
                  <a:srgbClr val="000000"/>
                </a:solidFill>
                <a:latin typeface="Arial"/>
                <a:ea typeface="Times New Roman"/>
              </a:rPr>
              <a:t>;</a:t>
            </a:r>
            <a:endParaRPr b="0" lang="en-IN" sz="1600" spc="-1" strike="noStrike">
              <a:latin typeface="Arial"/>
            </a:endParaRPr>
          </a:p>
          <a:p>
            <a:pPr marL="285840" indent="-285480">
              <a:lnSpc>
                <a:spcPct val="100000"/>
              </a:lnSpc>
            </a:pPr>
            <a:endParaRPr b="0" lang="en-IN" sz="1600" spc="-1" strike="noStrike">
              <a:latin typeface="Arial"/>
            </a:endParaRPr>
          </a:p>
        </p:txBody>
      </p:sp>
      <p:sp>
        <p:nvSpPr>
          <p:cNvPr id="1956" name="CustomShape 4"/>
          <p:cNvSpPr/>
          <p:nvPr/>
        </p:nvSpPr>
        <p:spPr>
          <a:xfrm>
            <a:off x="214200" y="2928960"/>
            <a:ext cx="87152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The check constraint defined on a table must refer to only columns in that table. It can not refer to columns in other tables.</a:t>
            </a:r>
            <a:endParaRPr b="0" lang="en-IN" sz="1800" spc="-1" strike="noStrike">
              <a:latin typeface="Arial"/>
            </a:endParaRPr>
          </a:p>
        </p:txBody>
      </p:sp>
      <p:sp>
        <p:nvSpPr>
          <p:cNvPr id="1957" name="CustomShape 5"/>
          <p:cNvSpPr/>
          <p:nvPr/>
        </p:nvSpPr>
        <p:spPr>
          <a:xfrm>
            <a:off x="285840" y="4090680"/>
            <a:ext cx="8500680" cy="118548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Bookman Old Style"/>
              <a:buAutoNum type="arabicPeriod"/>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TEST</a:t>
            </a:r>
            <a:r>
              <a:rPr b="0" lang="en-IN" sz="1600" spc="-1" strike="noStrike">
                <a:solidFill>
                  <a:srgbClr val="a6a6a6"/>
                </a:solidFill>
                <a:latin typeface="Arial"/>
                <a:ea typeface="Times New Roman"/>
              </a:rPr>
              <a:t> (</a:t>
            </a:r>
            <a:r>
              <a:rPr b="0" lang="en-IN" sz="1600" spc="-1" strike="noStrike">
                <a:solidFill>
                  <a:srgbClr val="c00000"/>
                </a:solidFill>
                <a:latin typeface="Arial"/>
                <a:ea typeface="Times New Roman"/>
              </a:rPr>
              <a:t>check(c3 &gt; (c1 + c2))</a:t>
            </a:r>
            <a:r>
              <a:rPr b="0" lang="en-IN" sz="1600" spc="-1" strike="noStrike">
                <a:solidFill>
                  <a:srgbClr val="000000"/>
                </a:solidFill>
                <a:latin typeface="Arial"/>
                <a:ea typeface="Times New Roman"/>
              </a:rPr>
              <a:t>, c1 INT, c2 INT, c3 INT</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Bookman Old Style"/>
              <a:buAutoNum type="arabicPeriod"/>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TEST</a:t>
            </a:r>
            <a:r>
              <a:rPr b="0" lang="en-IN" sz="1600" spc="-1" strike="noStrike">
                <a:solidFill>
                  <a:srgbClr val="a6a6a6"/>
                </a:solidFill>
                <a:latin typeface="Arial"/>
                <a:ea typeface="Times New Roman"/>
              </a:rPr>
              <a:t> (</a:t>
            </a:r>
            <a:r>
              <a:rPr b="0" lang="en-IN" sz="1600" spc="-1" strike="noStrike">
                <a:solidFill>
                  <a:srgbClr val="000000"/>
                </a:solidFill>
                <a:latin typeface="Arial"/>
                <a:ea typeface="Times New Roman"/>
              </a:rPr>
              <a:t>c1 INT, c2 INT, c3 INT, </a:t>
            </a:r>
            <a:r>
              <a:rPr b="0" lang="en-IN" sz="1600" spc="-1" strike="noStrike">
                <a:solidFill>
                  <a:srgbClr val="c00000"/>
                </a:solidFill>
                <a:latin typeface="Arial"/>
                <a:ea typeface="Times New Roman"/>
              </a:rPr>
              <a:t>check(c3 &gt; (c1 + c2))</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Bookman Old Style"/>
              <a:buAutoNum type="arabicPeriod"/>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TABLE</a:t>
            </a:r>
            <a:r>
              <a:rPr b="0" lang="en-IN" sz="1600" spc="-1" strike="noStrike">
                <a:solidFill>
                  <a:srgbClr val="000000"/>
                </a:solidFill>
                <a:latin typeface="Arial"/>
                <a:ea typeface="Times New Roman"/>
              </a:rPr>
              <a:t> TEST</a:t>
            </a:r>
            <a:r>
              <a:rPr b="0" lang="en-IN" sz="1600" spc="-1" strike="noStrike">
                <a:solidFill>
                  <a:srgbClr val="a6a6a6"/>
                </a:solidFill>
                <a:latin typeface="Arial"/>
                <a:ea typeface="Times New Roman"/>
              </a:rPr>
              <a:t> (</a:t>
            </a:r>
            <a:r>
              <a:rPr b="0" lang="en-IN" sz="1600" spc="-1" strike="noStrike">
                <a:solidFill>
                  <a:srgbClr val="c00000"/>
                </a:solidFill>
                <a:latin typeface="Arial"/>
                <a:ea typeface="Times New Roman"/>
              </a:rPr>
              <a:t>check(c3 &gt; (c1 + c2))</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primary</a:t>
            </a:r>
            <a:r>
              <a:rPr b="0" lang="en-IN" sz="1600" spc="-1" strike="noStrike">
                <a:solidFill>
                  <a:srgbClr val="000000"/>
                </a:solidFill>
                <a:latin typeface="Arial"/>
                <a:ea typeface="Times New Roman"/>
              </a:rPr>
              <a:t> </a:t>
            </a:r>
            <a:r>
              <a:rPr b="0" lang="en-IN" sz="1600" spc="-1" strike="noStrike">
                <a:solidFill>
                  <a:srgbClr val="c00000"/>
                </a:solidFill>
                <a:latin typeface="Arial"/>
                <a:ea typeface="Times New Roman"/>
              </a:rPr>
              <a:t>key(c1)</a:t>
            </a:r>
            <a:r>
              <a:rPr b="0" lang="en-IN" sz="1600" spc="-1" strike="noStrike">
                <a:solidFill>
                  <a:srgbClr val="000000"/>
                </a:solidFill>
                <a:latin typeface="Arial"/>
                <a:ea typeface="Times New Roman"/>
              </a:rPr>
              <a:t>, c1 INT, c2 INT, c3 INT</a:t>
            </a:r>
            <a:r>
              <a:rPr b="0" lang="en-IN" sz="1600" spc="-1" strike="noStrike">
                <a:solidFill>
                  <a:srgbClr val="a6a6a6"/>
                </a:solidFill>
                <a:latin typeface="Arial"/>
                <a:ea typeface="Times New Roman"/>
              </a:rPr>
              <a:t>)</a:t>
            </a:r>
            <a:r>
              <a:rPr b="0" lang="en-IN" sz="1600" spc="-1" strike="noStrike">
                <a:solidFill>
                  <a:srgbClr val="000000"/>
                </a:solidFill>
                <a:latin typeface="Arial"/>
                <a:ea typeface="Times New Roman"/>
              </a:rPr>
              <a:t>;</a:t>
            </a:r>
            <a:endParaRPr b="0" lang="en-IN" sz="1600" spc="-1" strike="noStrike">
              <a:latin typeface="Arial"/>
            </a:endParaRPr>
          </a:p>
        </p:txBody>
      </p:sp>
    </p:spTree>
  </p:cSld>
</p:sld>
</file>

<file path=ppt/slides/slide4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Constraints – Check</a:t>
            </a:r>
            <a:endParaRPr b="0" lang="en-IN" sz="3200" spc="-1" strike="noStrike">
              <a:latin typeface="Arial"/>
            </a:endParaRPr>
          </a:p>
        </p:txBody>
      </p:sp>
      <p:sp>
        <p:nvSpPr>
          <p:cNvPr id="1959" name="CustomShape 2"/>
          <p:cNvSpPr/>
          <p:nvPr/>
        </p:nvSpPr>
        <p:spPr>
          <a:xfrm>
            <a:off x="214200" y="928800"/>
            <a:ext cx="8715240" cy="4296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CHECK condition expressions must adhere to the following rules. An error occurs if an expression contains disallowed constructs.</a:t>
            </a: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Non-generated and generated columns are permitted, except columns with the  AUTO_INCREMENT attribute.</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Literals, deterministic built-in functions, and operators are permitted.</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Sub-queries are not permitted.</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Environmental variables (such as CURRENT_USER, CURRENT_DATE, …) are not permitted.</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Non-Deterministic built-in functions (such as AVG, COUNT, RAND, LAST_INSERT_ID, FIRST_VALUE, LAST_VALUE, ...) are not permitted.</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Variables (system variables, user-defined variables, and stored program local variables) are not permitted.</a:t>
            </a:r>
            <a:endParaRPr b="0" lang="en-IN" sz="1800" spc="-1" strike="noStrike">
              <a:latin typeface="Arial"/>
            </a:endParaRPr>
          </a:p>
          <a:p>
            <a:pPr marL="343080" indent="-342720">
              <a:lnSpc>
                <a:spcPct val="100000"/>
              </a:lnSpc>
              <a:buClr>
                <a:srgbClr val="006c86"/>
              </a:buClr>
              <a:buFont typeface="Bookman Old Style"/>
              <a:buAutoNum type="arabicPeriod"/>
            </a:pPr>
            <a:r>
              <a:rPr b="0" lang="en-IN" sz="1800" spc="-1" strike="noStrike">
                <a:solidFill>
                  <a:srgbClr val="006c86"/>
                </a:solidFill>
                <a:latin typeface="Gill Sans MT"/>
              </a:rPr>
              <a:t>Stored functions and user-defined functions are not permitted.</a:t>
            </a:r>
            <a:endParaRPr b="0" lang="en-IN" sz="1800" spc="-1" strike="noStrike">
              <a:latin typeface="Arial"/>
            </a:endParaRPr>
          </a:p>
        </p:txBody>
      </p:sp>
    </p:spTree>
  </p:cSld>
</p:sld>
</file>

<file path=ppt/slides/slide4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CustomShape 1"/>
          <p:cNvSpPr/>
          <p:nvPr/>
        </p:nvSpPr>
        <p:spPr>
          <a:xfrm>
            <a:off x="152280" y="2362320"/>
            <a:ext cx="883872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Views</a:t>
            </a:r>
            <a:endParaRPr b="0" lang="en-IN" sz="4800" spc="-1" strike="noStrike">
              <a:latin typeface="Arial"/>
            </a:endParaRPr>
          </a:p>
        </p:txBody>
      </p:sp>
      <p:sp>
        <p:nvSpPr>
          <p:cNvPr id="1961" name="CustomShape 2"/>
          <p:cNvSpPr/>
          <p:nvPr/>
        </p:nvSpPr>
        <p:spPr>
          <a:xfrm>
            <a:off x="214200" y="142920"/>
            <a:ext cx="8786520" cy="1765440"/>
          </a:xfrm>
          <a:prstGeom prst="rect">
            <a:avLst/>
          </a:prstGeom>
          <a:noFill/>
          <a:ln>
            <a:noFill/>
          </a:ln>
        </p:spPr>
        <p:style>
          <a:lnRef idx="0"/>
          <a:fillRef idx="0"/>
          <a:effectRef idx="0"/>
          <a:fontRef idx="minor"/>
        </p:style>
        <p:txBody>
          <a:bodyPr lIns="90000" rIns="90000" tIns="45000" bIns="45000"/>
          <a:p>
            <a:pPr>
              <a:lnSpc>
                <a:spcPct val="100000"/>
              </a:lnSpc>
            </a:pPr>
            <a:r>
              <a:rPr b="0" lang="en-IN" sz="2200" spc="-1" strike="noStrike">
                <a:solidFill>
                  <a:srgbClr val="528693"/>
                </a:solidFill>
                <a:latin typeface="Gill Sans MT"/>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b="0" lang="en-IN" sz="2200" spc="-1" strike="noStrike">
              <a:latin typeface="Arial"/>
            </a:endParaRPr>
          </a:p>
        </p:txBody>
      </p:sp>
      <p:sp>
        <p:nvSpPr>
          <p:cNvPr id="1962" name="CustomShape 3"/>
          <p:cNvSpPr/>
          <p:nvPr/>
        </p:nvSpPr>
        <p:spPr>
          <a:xfrm>
            <a:off x="214200" y="3429000"/>
            <a:ext cx="8715240" cy="1614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Gill Sans MT"/>
              </a:rPr>
              <a:t>There are 2 types of Views in SQL: Simple View and Complex View. </a:t>
            </a:r>
            <a:r>
              <a:rPr b="1" lang="en-IN" sz="2000" spc="-1" strike="noStrike">
                <a:solidFill>
                  <a:srgbClr val="000000"/>
                </a:solidFill>
                <a:latin typeface="Gill Sans MT"/>
              </a:rPr>
              <a:t>Simple views </a:t>
            </a:r>
            <a:r>
              <a:rPr b="0" lang="en-IN" sz="2000" spc="-1" strike="noStrike">
                <a:solidFill>
                  <a:srgbClr val="000000"/>
                </a:solidFill>
                <a:latin typeface="Gill Sans MT"/>
              </a:rPr>
              <a:t>can only contain a single base table. </a:t>
            </a:r>
            <a:r>
              <a:rPr b="1" lang="en-IN" sz="2000" spc="-1" strike="noStrike">
                <a:solidFill>
                  <a:srgbClr val="000000"/>
                </a:solidFill>
                <a:latin typeface="Gill Sans MT"/>
              </a:rPr>
              <a:t>Complex views</a:t>
            </a:r>
            <a:r>
              <a:rPr b="0" lang="en-IN" sz="2000" spc="-1" strike="noStrike">
                <a:solidFill>
                  <a:srgbClr val="000000"/>
                </a:solidFill>
                <a:latin typeface="Gill Sans MT"/>
              </a:rPr>
              <a:t> can be constructed on more than one base table. In particular, complex views can contain: join conditions, a group by clause, a order by clause.</a:t>
            </a:r>
            <a:endParaRPr b="0" lang="en-IN" sz="2000" spc="-1" strike="noStrike">
              <a:latin typeface="Arial"/>
            </a:endParaRPr>
          </a:p>
        </p:txBody>
      </p:sp>
    </p:spTree>
  </p:cSld>
</p:sld>
</file>

<file path=ppt/slides/slide4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View</a:t>
            </a:r>
            <a:endParaRPr b="0" lang="en-IN" sz="3200" spc="-1" strike="noStrike">
              <a:latin typeface="Arial"/>
            </a:endParaRPr>
          </a:p>
        </p:txBody>
      </p:sp>
      <p:sp>
        <p:nvSpPr>
          <p:cNvPr id="1964"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VIEW is a logical representation of one or more tables. A VIEW contains no data itself. The tables upon which a VIEW is based are called base tables.</a:t>
            </a:r>
            <a:endParaRPr b="0" lang="en-IN" sz="1800" spc="-1" strike="noStrike">
              <a:latin typeface="Arial"/>
            </a:endParaRPr>
          </a:p>
        </p:txBody>
      </p:sp>
      <p:sp>
        <p:nvSpPr>
          <p:cNvPr id="1965" name="CustomShape 3"/>
          <p:cNvSpPr/>
          <p:nvPr/>
        </p:nvSpPr>
        <p:spPr>
          <a:xfrm>
            <a:off x="76320" y="1841400"/>
            <a:ext cx="8991360" cy="33822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3f6971"/>
              </a:buClr>
              <a:buFont typeface="Arial"/>
              <a:buChar char="•"/>
            </a:pPr>
            <a:r>
              <a:rPr b="0" lang="en-IN" sz="1800" spc="-1" strike="noStrike">
                <a:solidFill>
                  <a:srgbClr val="3f6971"/>
                </a:solidFill>
                <a:latin typeface="Arial"/>
              </a:rPr>
              <a:t>If a view is defined as SELECT * on a table, new columns added to the table later do not become part of the VIEW, and columns dropped from the table will result in an error when selecting from the VIEW.</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3f6971"/>
              </a:buClr>
              <a:buFont typeface="Arial"/>
              <a:buChar char="•"/>
            </a:pPr>
            <a:r>
              <a:rPr b="0" lang="en-IN" sz="1800" spc="-1" strike="noStrike">
                <a:solidFill>
                  <a:srgbClr val="3f6971"/>
                </a:solidFill>
                <a:latin typeface="Arial"/>
              </a:rPr>
              <a:t>A view must have unique column names with no duplicates, just like a base table. By default, the names of the columns retrieved by the SELECT statement are used for the VIEW column names. </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3f6971"/>
              </a:buClr>
              <a:buFont typeface="Arial"/>
              <a:buChar char="•"/>
            </a:pPr>
            <a:r>
              <a:rPr b="0" lang="en-IN" sz="1800" spc="-1" strike="noStrike">
                <a:solidFill>
                  <a:srgbClr val="3f6971"/>
                </a:solidFill>
                <a:latin typeface="Arial"/>
              </a:rPr>
              <a:t>The definition cannot refer to a TEMPORARY table, and you cannot create a TEMPORARY VIEW.</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3f6971"/>
              </a:buClr>
              <a:buFont typeface="Arial"/>
              <a:buChar char="•"/>
            </a:pPr>
            <a:r>
              <a:rPr b="0" lang="en-IN" sz="1800" spc="-1" strike="noStrike">
                <a:solidFill>
                  <a:srgbClr val="3f6971"/>
                </a:solidFill>
                <a:latin typeface="Arial"/>
              </a:rPr>
              <a:t>You cannot associate a TRIGGER with a VIEW.</a:t>
            </a:r>
            <a:endParaRPr b="0" lang="en-IN" sz="1800" spc="-1" strike="noStrike">
              <a:latin typeface="Arial"/>
            </a:endParaRPr>
          </a:p>
        </p:txBody>
      </p:sp>
      <p:sp>
        <p:nvSpPr>
          <p:cNvPr id="1966" name="CustomShape 4"/>
          <p:cNvSpPr/>
          <p:nvPr/>
        </p:nvSpPr>
        <p:spPr>
          <a:xfrm>
            <a:off x="-391680" y="5388120"/>
            <a:ext cx="87170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ff0000"/>
                </a:solidFill>
                <a:latin typeface="Gill Sans MT"/>
              </a:rPr>
              <a:t>If we drop the base table, the VIEW will not be dropped.</a:t>
            </a:r>
            <a:endParaRPr b="0" lang="en-IN" sz="2400" spc="-1" strike="noStrike">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52280" y="2362320"/>
            <a:ext cx="8838720" cy="914040"/>
          </a:xfrm>
          <a:prstGeom prst="rect">
            <a:avLst/>
          </a:prstGeom>
          <a:noFill/>
          <a:ln>
            <a:noFill/>
          </a:ln>
        </p:spPr>
        <p:style>
          <a:lnRef idx="0"/>
          <a:fillRef idx="0"/>
          <a:effectRef idx="0"/>
          <a:fontRef idx="minor"/>
        </p:style>
      </p:sp>
      <p:sp>
        <p:nvSpPr>
          <p:cNvPr id="298" name="CustomShape 2"/>
          <p:cNvSpPr/>
          <p:nvPr/>
        </p:nvSpPr>
        <p:spPr>
          <a:xfrm>
            <a:off x="152280" y="990720"/>
            <a:ext cx="8838720" cy="265068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528693"/>
                </a:solidFill>
                <a:latin typeface="Arial"/>
              </a:rPr>
              <a:t>Prime attribute </a:t>
            </a:r>
            <a:endParaRPr b="0" lang="en-IN" sz="2400" spc="-1" strike="noStrike">
              <a:latin typeface="Arial"/>
            </a:endParaRPr>
          </a:p>
          <a:p>
            <a:pPr>
              <a:lnSpc>
                <a:spcPct val="100000"/>
              </a:lnSpc>
            </a:pPr>
            <a:r>
              <a:rPr b="0" lang="en-IN" sz="2400" spc="-1" strike="noStrike">
                <a:solidFill>
                  <a:srgbClr val="000000"/>
                </a:solidFill>
                <a:latin typeface="Arial"/>
              </a:rPr>
              <a:t>An attribute, which is a </a:t>
            </a:r>
            <a:r>
              <a:rPr b="1" lang="en-IN" sz="2400" spc="-1" strike="noStrike">
                <a:solidFill>
                  <a:srgbClr val="c00000"/>
                </a:solidFill>
                <a:latin typeface="Arial"/>
              </a:rPr>
              <a:t>part of the prime-key</a:t>
            </a:r>
            <a:r>
              <a:rPr b="0" lang="en-IN" sz="2400" spc="-1" strike="noStrike">
                <a:solidFill>
                  <a:srgbClr val="000000"/>
                </a:solidFill>
                <a:latin typeface="Arial"/>
              </a:rPr>
              <a:t>, is known as a prime attribute.</a:t>
            </a:r>
            <a:endParaRPr b="0" lang="en-IN" sz="2400" spc="-1" strike="noStrike">
              <a:latin typeface="Arial"/>
            </a:endParaRPr>
          </a:p>
          <a:p>
            <a:pPr>
              <a:lnSpc>
                <a:spcPct val="100000"/>
              </a:lnSpc>
            </a:pPr>
            <a:endParaRPr b="0" lang="en-IN" sz="2400" spc="-1" strike="noStrike">
              <a:latin typeface="Arial"/>
            </a:endParaRPr>
          </a:p>
          <a:p>
            <a:pPr>
              <a:lnSpc>
                <a:spcPct val="100000"/>
              </a:lnSpc>
            </a:pPr>
            <a:r>
              <a:rPr b="1" lang="en-IN" sz="2400" spc="-1" strike="noStrike">
                <a:solidFill>
                  <a:srgbClr val="528693"/>
                </a:solidFill>
                <a:latin typeface="Arial"/>
              </a:rPr>
              <a:t>Non-prime attribute </a:t>
            </a:r>
            <a:endParaRPr b="0" lang="en-IN" sz="2400" spc="-1" strike="noStrike">
              <a:latin typeface="Arial"/>
            </a:endParaRPr>
          </a:p>
          <a:p>
            <a:pPr>
              <a:lnSpc>
                <a:spcPct val="100000"/>
              </a:lnSpc>
            </a:pPr>
            <a:r>
              <a:rPr b="0" lang="en-IN" sz="2400" spc="-1" strike="noStrike">
                <a:solidFill>
                  <a:srgbClr val="000000"/>
                </a:solidFill>
                <a:latin typeface="Arial"/>
              </a:rPr>
              <a:t>An attribute, which is </a:t>
            </a:r>
            <a:r>
              <a:rPr b="1" lang="en-IN" sz="2400" spc="-1" strike="noStrike">
                <a:solidFill>
                  <a:srgbClr val="c00000"/>
                </a:solidFill>
                <a:latin typeface="Arial"/>
              </a:rPr>
              <a:t>not a part of the prime-key</a:t>
            </a:r>
            <a:r>
              <a:rPr b="0" lang="en-IN" sz="2400" spc="-1" strike="noStrike">
                <a:solidFill>
                  <a:srgbClr val="000000"/>
                </a:solidFill>
                <a:latin typeface="Arial"/>
              </a:rPr>
              <a:t>, is said to be a non-prime attribute.</a:t>
            </a:r>
            <a:endParaRPr b="0" lang="en-IN" sz="2400" spc="-1" strike="noStrike">
              <a:latin typeface="Arial"/>
            </a:endParaRPr>
          </a:p>
        </p:txBody>
      </p:sp>
      <p:sp>
        <p:nvSpPr>
          <p:cNvPr id="299"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Attributes</a:t>
            </a:r>
            <a:endParaRPr b="0" lang="en-IN" sz="40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View</a:t>
            </a:r>
            <a:endParaRPr b="0" lang="en-IN" sz="3200" spc="-1" strike="noStrike">
              <a:latin typeface="Arial"/>
            </a:endParaRPr>
          </a:p>
        </p:txBody>
      </p:sp>
      <p:sp>
        <p:nvSpPr>
          <p:cNvPr id="1968"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Views are not updatable in the following cases:</a:t>
            </a:r>
            <a:endParaRPr b="0" lang="en-IN" sz="1800" spc="-1" strike="noStrike">
              <a:latin typeface="Arial"/>
            </a:endParaRPr>
          </a:p>
        </p:txBody>
      </p:sp>
      <p:sp>
        <p:nvSpPr>
          <p:cNvPr id="1969" name="CustomShape 3"/>
          <p:cNvSpPr/>
          <p:nvPr/>
        </p:nvSpPr>
        <p:spPr>
          <a:xfrm>
            <a:off x="76320" y="1335960"/>
            <a:ext cx="8991360" cy="435924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A table in the FROM clause is reference by a subquery in the WHERE statement.</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IN" sz="2000" spc="-1" strike="noStrike">
                <a:solidFill>
                  <a:srgbClr val="e8f97f"/>
                </a:solidFill>
                <a:latin typeface="Arial"/>
              </a:rPr>
              <a:t>There is a subquery in the SELECT clause.</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IN" sz="2000" spc="-1" strike="noStrike">
                <a:solidFill>
                  <a:srgbClr val="e8f97f"/>
                </a:solidFill>
                <a:latin typeface="Arial"/>
              </a:rPr>
              <a:t>The SQL statement defining the view joins tables.</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IN" sz="2000" spc="-1" strike="noStrike">
                <a:solidFill>
                  <a:srgbClr val="e8f97f"/>
                </a:solidFill>
                <a:latin typeface="Arial"/>
              </a:rPr>
              <a:t>One of the tables in the FROM clause is a non-updatable view.</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IN" sz="2000" spc="-1" strike="noStrike">
                <a:solidFill>
                  <a:srgbClr val="e8f97f"/>
                </a:solidFill>
                <a:latin typeface="Arial"/>
              </a:rPr>
              <a:t>The SELECT statement of the view contains an aggregate function such as SUM(), COUNT(), MAX(), MIN(), and so on.</a:t>
            </a:r>
            <a:endParaRPr b="0" lang="en-IN" sz="2000" spc="-1" strike="noStrike">
              <a:latin typeface="Arial"/>
            </a:endParaRPr>
          </a:p>
          <a:p>
            <a:pPr algn="just">
              <a:lnSpc>
                <a:spcPct val="100000"/>
              </a:lnSpc>
            </a:pPr>
            <a:endParaRPr b="0" lang="en-IN" sz="2000" spc="-1" strike="noStrike">
              <a:latin typeface="Arial"/>
            </a:endParaRPr>
          </a:p>
          <a:p>
            <a:pPr algn="just">
              <a:lnSpc>
                <a:spcPct val="100000"/>
              </a:lnSpc>
            </a:pPr>
            <a:r>
              <a:rPr b="0" lang="en-IN" sz="2000" spc="-1" strike="noStrike">
                <a:solidFill>
                  <a:srgbClr val="e8f97f"/>
                </a:solidFill>
                <a:latin typeface="Arial"/>
              </a:rPr>
              <a:t>The keywords DISTINCT, GROUP BY, HAVING, UNION, or UNION ALL appear in the defining SQL statement.</a:t>
            </a:r>
            <a:endParaRPr b="0" lang="en-IN" sz="2000" spc="-1" strike="noStrike">
              <a:latin typeface="Arial"/>
            </a:endParaRPr>
          </a:p>
        </p:txBody>
      </p:sp>
    </p:spTree>
  </p:cSld>
</p:sld>
</file>

<file path=ppt/slides/slide4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View</a:t>
            </a:r>
            <a:endParaRPr b="0" lang="en-IN" sz="3200" spc="-1" strike="noStrike">
              <a:latin typeface="Arial"/>
            </a:endParaRPr>
          </a:p>
        </p:txBody>
      </p:sp>
      <p:sp>
        <p:nvSpPr>
          <p:cNvPr id="1971" name="CustomShape 2"/>
          <p:cNvSpPr/>
          <p:nvPr/>
        </p:nvSpPr>
        <p:spPr>
          <a:xfrm>
            <a:off x="4571280" y="-243360"/>
            <a:ext cx="1080" cy="487080"/>
          </a:xfrm>
          <a:prstGeom prst="rect">
            <a:avLst/>
          </a:prstGeom>
          <a:solidFill>
            <a:srgbClr val="ffffff"/>
          </a:solidFill>
          <a:ln w="9360">
            <a:noFill/>
          </a:ln>
        </p:spPr>
        <p:style>
          <a:lnRef idx="0"/>
          <a:fillRef idx="0"/>
          <a:effectRef idx="0"/>
          <a:fontRef idx="minor"/>
        </p:style>
        <p:txBody>
          <a:bodyPr wrap="none" lIns="0" rIns="0" tIns="0" bIns="182520" anchor="ctr"/>
          <a:p>
            <a:pPr>
              <a:lnSpc>
                <a:spcPct val="100000"/>
              </a:lnSpc>
            </a:pPr>
            <a:endParaRPr b="0" lang="en-IN" sz="1800" spc="-1" strike="noStrike">
              <a:latin typeface="Arial"/>
            </a:endParaRPr>
          </a:p>
          <a:p>
            <a:pPr>
              <a:lnSpc>
                <a:spcPct val="100000"/>
              </a:lnSpc>
            </a:pPr>
            <a:endParaRPr b="0" lang="en-IN" sz="1800" spc="-1" strike="noStrike">
              <a:latin typeface="Arial"/>
            </a:endParaRPr>
          </a:p>
        </p:txBody>
      </p:sp>
      <p:graphicFrame>
        <p:nvGraphicFramePr>
          <p:cNvPr id="1972" name="Table 3"/>
          <p:cNvGraphicFramePr/>
          <p:nvPr/>
        </p:nvGraphicFramePr>
        <p:xfrm>
          <a:off x="0" y="571320"/>
          <a:ext cx="9143640" cy="6143400"/>
        </p:xfrm>
        <a:graphic>
          <a:graphicData uri="http://schemas.openxmlformats.org/drawingml/2006/table">
            <a:tbl>
              <a:tblPr/>
              <a:tblGrid>
                <a:gridCol w="4572000"/>
                <a:gridCol w="4572000"/>
              </a:tblGrid>
              <a:tr h="355320">
                <a:tc>
                  <a:txBody>
                    <a:bodyPr lIns="40320" rIns="40320" tIns="40320" bIns="40320" anchor="ctr"/>
                    <a:p>
                      <a:pPr algn="ctr">
                        <a:lnSpc>
                          <a:spcPct val="100000"/>
                        </a:lnSpc>
                      </a:pPr>
                      <a:r>
                        <a:rPr b="0" lang="en-IN" sz="1800" spc="-1" strike="noStrike" cap="all">
                          <a:solidFill>
                            <a:srgbClr val="000000"/>
                          </a:solidFill>
                          <a:latin typeface="Gill Sans MT"/>
                        </a:rPr>
                        <a:t>SIMPLE VIEW</a:t>
                      </a:r>
                      <a:endParaRPr b="0" lang="en-IN" sz="1800" spc="-1" strike="noStrike">
                        <a:latin typeface="Arial"/>
                      </a:endParaRPr>
                    </a:p>
                  </a:txBody>
                  <a:tcPr marL="40320" marR="4032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40320" rIns="40320" tIns="40320" bIns="40320" anchor="ctr"/>
                    <a:p>
                      <a:pPr algn="ctr">
                        <a:lnSpc>
                          <a:spcPct val="100000"/>
                        </a:lnSpc>
                      </a:pPr>
                      <a:r>
                        <a:rPr b="0" lang="en-IN" sz="1800" spc="-1" strike="noStrike" cap="all">
                          <a:solidFill>
                            <a:srgbClr val="000000"/>
                          </a:solidFill>
                          <a:latin typeface="Gill Sans MT"/>
                        </a:rPr>
                        <a:t>COMPLEX VIEW</a:t>
                      </a:r>
                      <a:endParaRPr b="0" lang="en-IN" sz="1800" spc="-1" strike="noStrike">
                        <a:latin typeface="Arial"/>
                      </a:endParaRPr>
                    </a:p>
                  </a:txBody>
                  <a:tcPr marL="40320" marR="4032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946800">
                <a:tc>
                  <a:txBody>
                    <a:bodyPr lIns="70560" rIns="70560" tIns="35280" bIns="35280" anchor="ctr"/>
                    <a:p>
                      <a:pPr>
                        <a:lnSpc>
                          <a:spcPct val="100000"/>
                        </a:lnSpc>
                      </a:pPr>
                      <a:r>
                        <a:rPr b="0" lang="en-IN" sz="1800" spc="-1" strike="noStrike">
                          <a:solidFill>
                            <a:srgbClr val="000000"/>
                          </a:solidFill>
                          <a:latin typeface="Gill Sans MT"/>
                        </a:rPr>
                        <a:t>Contains only one single base table or is created from only one table.</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Conatins more than one base tables or is created from more than one tables.</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734760">
                <a:tc>
                  <a:txBody>
                    <a:bodyPr lIns="70560" rIns="70560" tIns="35280" bIns="35280" anchor="ctr"/>
                    <a:p>
                      <a:pPr>
                        <a:lnSpc>
                          <a:spcPct val="100000"/>
                        </a:lnSpc>
                      </a:pPr>
                      <a:r>
                        <a:rPr b="0" lang="en-IN" sz="1800" spc="-1" strike="noStrike">
                          <a:solidFill>
                            <a:srgbClr val="000000"/>
                          </a:solidFill>
                          <a:latin typeface="Gill Sans MT"/>
                        </a:rPr>
                        <a:t>We cannot use group functions like MAX(), COUNT(), etc.</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We can use group functions.</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522720">
                <a:tc>
                  <a:txBody>
                    <a:bodyPr lIns="70560" rIns="70560" tIns="35280" bIns="35280" anchor="ctr"/>
                    <a:p>
                      <a:pPr>
                        <a:lnSpc>
                          <a:spcPct val="100000"/>
                        </a:lnSpc>
                      </a:pPr>
                      <a:r>
                        <a:rPr b="0" lang="en-IN" sz="1800" spc="-1" strike="noStrike">
                          <a:solidFill>
                            <a:srgbClr val="000000"/>
                          </a:solidFill>
                          <a:latin typeface="Gill Sans MT"/>
                        </a:rPr>
                        <a:t>Does not contain groups of data.</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It can conatin groups of data.</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734760">
                <a:tc>
                  <a:txBody>
                    <a:bodyPr lIns="70560" rIns="70560" tIns="35280" bIns="35280" anchor="ctr"/>
                    <a:p>
                      <a:pPr>
                        <a:lnSpc>
                          <a:spcPct val="100000"/>
                        </a:lnSpc>
                      </a:pPr>
                      <a:r>
                        <a:rPr b="0" lang="en-IN" sz="1800" spc="-1" strike="noStrike">
                          <a:solidFill>
                            <a:srgbClr val="000000"/>
                          </a:solidFill>
                          <a:latin typeface="Gill Sans MT"/>
                        </a:rPr>
                        <a:t>DML operations could be performed through a simple view.</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DML operations could not always be performed through a complex view.</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734760">
                <a:tc>
                  <a:txBody>
                    <a:bodyPr lIns="70560" rIns="70560" tIns="35280" bIns="35280" anchor="ctr"/>
                    <a:p>
                      <a:pPr>
                        <a:lnSpc>
                          <a:spcPct val="100000"/>
                        </a:lnSpc>
                      </a:pPr>
                      <a:r>
                        <a:rPr b="0" lang="en-IN" sz="1800" spc="-1" strike="noStrike">
                          <a:solidFill>
                            <a:srgbClr val="000000"/>
                          </a:solidFill>
                          <a:latin typeface="Gill Sans MT"/>
                        </a:rPr>
                        <a:t>INSERT, DELETE and UPDATE are directly possible on a simle view.</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We cannot apply INSERT, DELETE and UPDATE on complex view directly.</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1168200">
                <a:tc>
                  <a:txBody>
                    <a:bodyPr lIns="70560" rIns="70560" tIns="35280" bIns="35280" anchor="ctr"/>
                    <a:p>
                      <a:pPr>
                        <a:lnSpc>
                          <a:spcPct val="100000"/>
                        </a:lnSpc>
                      </a:pPr>
                      <a:r>
                        <a:rPr b="0" lang="en-IN" sz="1800" spc="-1" strike="noStrike">
                          <a:solidFill>
                            <a:srgbClr val="000000"/>
                          </a:solidFill>
                          <a:latin typeface="Gill Sans MT"/>
                        </a:rPr>
                        <a:t>Simple view does not contain group by, distinct, pseudocolumn like rownum, columns defiend by expressions.</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It can contain group by, distinct, pseudocolumn like rownum, columns defiend by expressions.</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r h="946080">
                <a:tc>
                  <a:txBody>
                    <a:bodyPr lIns="70560" rIns="70560" tIns="35280" bIns="35280" anchor="ctr"/>
                    <a:p>
                      <a:pPr>
                        <a:lnSpc>
                          <a:spcPct val="100000"/>
                        </a:lnSpc>
                      </a:pPr>
                      <a:r>
                        <a:rPr b="0" lang="en-IN" sz="1800" spc="-1" strike="noStrike">
                          <a:solidFill>
                            <a:srgbClr val="000000"/>
                          </a:solidFill>
                          <a:latin typeface="Gill Sans MT"/>
                        </a:rPr>
                        <a:t>Does not include NOT NULL columns from base tables.</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c>
                  <a:txBody>
                    <a:bodyPr lIns="70560" rIns="70560" tIns="35280" bIns="35280" anchor="ctr"/>
                    <a:p>
                      <a:pPr>
                        <a:lnSpc>
                          <a:spcPct val="100000"/>
                        </a:lnSpc>
                      </a:pPr>
                      <a:r>
                        <a:rPr b="0" lang="en-IN" sz="1800" spc="-1" strike="noStrike">
                          <a:solidFill>
                            <a:srgbClr val="000000"/>
                          </a:solidFill>
                          <a:latin typeface="Gill Sans MT"/>
                        </a:rPr>
                        <a:t>NOT NULL columns that are not selected by simple view can be included in complex view.</a:t>
                      </a:r>
                      <a:endParaRPr b="0" lang="en-IN" sz="1800" spc="-1" strike="noStrike">
                        <a:latin typeface="Arial"/>
                      </a:endParaRPr>
                    </a:p>
                  </a:txBody>
                  <a:tcPr marL="70560" marR="70560">
                    <a:lnL w="12240">
                      <a:solidFill>
                        <a:srgbClr val="b88472"/>
                      </a:solidFill>
                    </a:lnL>
                    <a:lnR w="12240">
                      <a:solidFill>
                        <a:srgbClr val="b88472"/>
                      </a:solidFill>
                    </a:lnR>
                    <a:lnT w="12240">
                      <a:solidFill>
                        <a:srgbClr val="b88472"/>
                      </a:solidFill>
                    </a:lnT>
                    <a:lnB w="12240">
                      <a:solidFill>
                        <a:srgbClr val="b88472"/>
                      </a:solidFill>
                    </a:lnB>
                    <a:solidFill>
                      <a:srgbClr val="f2eceb"/>
                    </a:solidFill>
                  </a:tcPr>
                </a:tc>
              </a:tr>
            </a:tbl>
          </a:graphicData>
        </a:graphic>
      </p:graphicFrame>
    </p:spTree>
  </p:cSld>
</p:sld>
</file>

<file path=ppt/slides/slide4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View</a:t>
            </a:r>
            <a:endParaRPr b="0" lang="en-IN" sz="3200" spc="-1" strike="noStrike">
              <a:latin typeface="Arial"/>
            </a:endParaRPr>
          </a:p>
        </p:txBody>
      </p:sp>
      <p:sp>
        <p:nvSpPr>
          <p:cNvPr id="1974"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select_statement is a SELECT statement that provides the definition of the view. The select_statement can select from base tables or other views.</a:t>
            </a:r>
            <a:endParaRPr b="0" lang="en-IN" sz="1800" spc="-1" strike="noStrike">
              <a:latin typeface="Arial"/>
            </a:endParaRPr>
          </a:p>
        </p:txBody>
      </p:sp>
      <p:sp>
        <p:nvSpPr>
          <p:cNvPr id="1975" name="CustomShape 3"/>
          <p:cNvSpPr/>
          <p:nvPr/>
        </p:nvSpPr>
        <p:spPr>
          <a:xfrm>
            <a:off x="152280" y="1600200"/>
            <a:ext cx="883872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 [OR REPLACE]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VIEW view_name [(column_list)]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AS select_statement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[WITH CHECK OPTION]</a:t>
            </a:r>
            <a:endParaRPr b="0" lang="en-IN" sz="1800" spc="-1" strike="noStrike">
              <a:latin typeface="Arial"/>
            </a:endParaRPr>
          </a:p>
        </p:txBody>
      </p:sp>
      <p:sp>
        <p:nvSpPr>
          <p:cNvPr id="1976" name="CustomShape 4"/>
          <p:cNvSpPr/>
          <p:nvPr/>
        </p:nvSpPr>
        <p:spPr>
          <a:xfrm>
            <a:off x="76320" y="3787560"/>
            <a:ext cx="8991360" cy="81972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VIEW</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V1</a:t>
            </a:r>
            <a:r>
              <a:rPr b="0" lang="en-IN" sz="1600" spc="-1" strike="noStrike">
                <a:solidFill>
                  <a:srgbClr val="000000"/>
                </a:solidFill>
                <a:latin typeface="Arial"/>
                <a:ea typeface="Times New Roman"/>
              </a:rPr>
              <a:t> as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DEPT</a:t>
            </a:r>
            <a:r>
              <a:rPr b="0" lang="en-IN" sz="1600" spc="-1" strike="noStrike">
                <a:solidFill>
                  <a:srgbClr val="000000"/>
                </a:solidFill>
                <a:latin typeface="Arial"/>
                <a:ea typeface="Times New Roman"/>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Times New Roman"/>
              </a:rPr>
              <a:t> or </a:t>
            </a:r>
            <a:r>
              <a:rPr b="0" lang="en-IN" sz="1600" spc="-1" strike="noStrike">
                <a:solidFill>
                  <a:srgbClr val="0077aa"/>
                </a:solidFill>
                <a:latin typeface="Arial"/>
                <a:ea typeface="Times New Roman"/>
              </a:rPr>
              <a:t>REPLACE</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VIEW</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V1</a:t>
            </a:r>
            <a:r>
              <a:rPr b="0" lang="en-IN" sz="1600" spc="-1" strike="noStrike">
                <a:solidFill>
                  <a:srgbClr val="000000"/>
                </a:solidFill>
                <a:latin typeface="Arial"/>
                <a:ea typeface="Times New Roman"/>
              </a:rPr>
              <a:t> as </a:t>
            </a:r>
            <a:r>
              <a:rPr b="0" lang="en-IN" sz="1600" spc="-1" strike="noStrike">
                <a:solidFill>
                  <a:srgbClr val="0077aa"/>
                </a:solidFill>
                <a:latin typeface="Arial"/>
                <a:ea typeface="Times New Roman"/>
              </a:rPr>
              <a:t>SELECT</a:t>
            </a:r>
            <a:r>
              <a:rPr b="0" lang="en-IN" sz="1600" spc="-1" strike="noStrike">
                <a:solidFill>
                  <a:srgbClr val="000000"/>
                </a:solidFill>
                <a:latin typeface="Arial"/>
                <a:ea typeface="Times New Roman"/>
              </a:rPr>
              <a:t> *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DEPT</a:t>
            </a:r>
            <a:r>
              <a:rPr b="0" lang="en-IN" sz="1600" spc="-1" strike="noStrike">
                <a:solidFill>
                  <a:srgbClr val="000000"/>
                </a:solidFill>
                <a:latin typeface="Arial"/>
                <a:ea typeface="Times New Roman"/>
              </a:rPr>
              <a:t> </a:t>
            </a:r>
            <a:r>
              <a:rPr b="0" lang="en-IN" sz="1600" spc="-1" strike="noStrike">
                <a:solidFill>
                  <a:srgbClr val="0077aa"/>
                </a:solidFill>
                <a:latin typeface="Arial"/>
                <a:ea typeface="Times New Roman"/>
              </a:rPr>
              <a:t>with</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CHECK</a:t>
            </a:r>
            <a:r>
              <a:rPr b="0" lang="en-IN" sz="1600" spc="-1" strike="noStrike">
                <a:solidFill>
                  <a:srgbClr val="000000"/>
                </a:solidFill>
                <a:latin typeface="Arial"/>
                <a:ea typeface="Times New Roman"/>
              </a:rPr>
              <a:t> </a:t>
            </a:r>
            <a:r>
              <a:rPr b="0" lang="en-IN" sz="1600" spc="-1" strike="noStrike">
                <a:solidFill>
                  <a:srgbClr val="dd4a68"/>
                </a:solidFill>
                <a:latin typeface="Arial"/>
                <a:ea typeface="Times New Roman"/>
              </a:rPr>
              <a:t>OPTION</a:t>
            </a:r>
            <a:r>
              <a:rPr b="0" lang="en-IN" sz="1600" spc="-1" strike="noStrike">
                <a:solidFill>
                  <a:srgbClr val="000000"/>
                </a:solidFill>
                <a:latin typeface="Arial"/>
                <a:ea typeface="Times New Roman"/>
              </a:rPr>
              <a:t>;</a:t>
            </a:r>
            <a:endParaRPr b="0" lang="en-IN" sz="1600" spc="-1" strike="noStrike">
              <a:latin typeface="Arial"/>
            </a:endParaRPr>
          </a:p>
        </p:txBody>
      </p:sp>
      <p:sp>
        <p:nvSpPr>
          <p:cNvPr id="1977" name="CustomShape 5"/>
          <p:cNvSpPr/>
          <p:nvPr/>
        </p:nvSpPr>
        <p:spPr>
          <a:xfrm>
            <a:off x="76320" y="2996640"/>
            <a:ext cx="8991360" cy="70020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UPDATE AND DELETE on VIEW (with check option given on view) will work only when the DATA MATCHES IN WHERE CLAUSE.</a:t>
            </a:r>
            <a:endParaRPr b="0" lang="en-IN" sz="2000" spc="-1" strike="noStrike">
              <a:latin typeface="Arial"/>
            </a:endParaRPr>
          </a:p>
        </p:txBody>
      </p:sp>
      <p:sp>
        <p:nvSpPr>
          <p:cNvPr id="1978" name="CustomShape 6"/>
          <p:cNvSpPr/>
          <p:nvPr/>
        </p:nvSpPr>
        <p:spPr>
          <a:xfrm>
            <a:off x="356760" y="5032080"/>
            <a:ext cx="48322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ffc000"/>
                </a:solidFill>
                <a:latin typeface="Gill Sans MT"/>
              </a:rPr>
              <a:t>desc INFORMATION_SCHEMA.VIEWS;</a:t>
            </a:r>
            <a:endParaRPr b="0" lang="en-IN" sz="2000" spc="-1" strike="noStrike">
              <a:latin typeface="Arial"/>
            </a:endParaRPr>
          </a:p>
        </p:txBody>
      </p:sp>
    </p:spTree>
  </p:cSld>
</p:sld>
</file>

<file path=ppt/slides/slide4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9"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CREATE VIEW Syntax</a:t>
            </a:r>
            <a:endParaRPr b="0" lang="en-US" sz="3200" spc="-1" strike="noStrike">
              <a:solidFill>
                <a:srgbClr val="000000"/>
              </a:solidFill>
              <a:latin typeface="Gill Sans MT"/>
            </a:endParaRPr>
          </a:p>
        </p:txBody>
      </p:sp>
      <p:sp>
        <p:nvSpPr>
          <p:cNvPr id="1980" name="CustomShape 2"/>
          <p:cNvSpPr/>
          <p:nvPr/>
        </p:nvSpPr>
        <p:spPr>
          <a:xfrm>
            <a:off x="152280" y="1425600"/>
            <a:ext cx="87627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 CREATE VIEW view_name</a:t>
            </a:r>
            <a:endParaRPr b="0" lang="en-IN" sz="1800" spc="-1" strike="noStrike">
              <a:latin typeface="Arial"/>
            </a:endParaRPr>
          </a:p>
        </p:txBody>
      </p:sp>
      <p:sp>
        <p:nvSpPr>
          <p:cNvPr id="1981" name="CustomShape 3"/>
          <p:cNvSpPr/>
          <p:nvPr/>
        </p:nvSpPr>
        <p:spPr>
          <a:xfrm>
            <a:off x="152280" y="1869840"/>
            <a:ext cx="8838720" cy="45468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000000"/>
                </a:solidFill>
                <a:latin typeface="Arial"/>
                <a:ea typeface="Arial Unicode MS"/>
              </a:rPr>
              <a:t>show create view v1;</a:t>
            </a:r>
            <a:endParaRPr b="0" lang="en-IN" sz="1600" spc="-1" strike="noStrike">
              <a:latin typeface="Arial"/>
            </a:endParaRPr>
          </a:p>
        </p:txBody>
      </p:sp>
      <p:sp>
        <p:nvSpPr>
          <p:cNvPr id="1982" name="CustomShape 4"/>
          <p:cNvSpPr/>
          <p:nvPr/>
        </p:nvSpPr>
        <p:spPr>
          <a:xfrm>
            <a:off x="152280" y="2706480"/>
            <a:ext cx="8762760" cy="6390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 [FULL] TABLES [{FROM | IN} db_name]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[LIKE 'pattern' | WHERE expr]</a:t>
            </a:r>
            <a:endParaRPr b="0" lang="en-IN" sz="1800" spc="-1" strike="noStrike">
              <a:latin typeface="Arial"/>
            </a:endParaRPr>
          </a:p>
        </p:txBody>
      </p:sp>
      <p:sp>
        <p:nvSpPr>
          <p:cNvPr id="1983" name="CustomShape 5"/>
          <p:cNvSpPr/>
          <p:nvPr/>
        </p:nvSpPr>
        <p:spPr>
          <a:xfrm>
            <a:off x="152280" y="3622680"/>
            <a:ext cx="8838720" cy="45468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000000"/>
                </a:solidFill>
                <a:latin typeface="Arial"/>
                <a:ea typeface="Arial Unicode MS"/>
              </a:rPr>
              <a:t>show full tables where table_type like </a:t>
            </a:r>
            <a:r>
              <a:rPr b="0" lang="en-IN" sz="1600" spc="-1" strike="noStrike">
                <a:solidFill>
                  <a:srgbClr val="000000"/>
                </a:solidFill>
                <a:latin typeface="Gill Sans MT"/>
                <a:ea typeface="Arial Unicode MS"/>
              </a:rPr>
              <a:t>'VIEW';</a:t>
            </a:r>
            <a:endParaRPr b="0" lang="en-IN" sz="1600" spc="-1" strike="noStrike">
              <a:latin typeface="Arial"/>
            </a:endParaRPr>
          </a:p>
        </p:txBody>
      </p:sp>
    </p:spTree>
  </p:cSld>
</p:sld>
</file>

<file path=ppt/slides/slide4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Alter / Drop View</a:t>
            </a:r>
            <a:endParaRPr b="0" lang="en-IN" sz="3200" spc="-1" strike="noStrike">
              <a:latin typeface="Arial"/>
            </a:endParaRPr>
          </a:p>
        </p:txBody>
      </p:sp>
      <p:sp>
        <p:nvSpPr>
          <p:cNvPr id="1985"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changes the definition of a view, which must exist.</a:t>
            </a:r>
            <a:endParaRPr b="0" lang="en-IN" sz="1800" spc="-1" strike="noStrike">
              <a:latin typeface="Arial"/>
            </a:endParaRPr>
          </a:p>
        </p:txBody>
      </p:sp>
      <p:sp>
        <p:nvSpPr>
          <p:cNvPr id="1986" name="CustomShape 3"/>
          <p:cNvSpPr/>
          <p:nvPr/>
        </p:nvSpPr>
        <p:spPr>
          <a:xfrm>
            <a:off x="152280" y="137160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ALTER VIEW view_name [(column_list)]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AS select_statement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[WITH CHECK OPTION]</a:t>
            </a:r>
            <a:endParaRPr b="0" lang="en-IN" sz="1800" spc="-1" strike="noStrike">
              <a:latin typeface="Arial"/>
            </a:endParaRPr>
          </a:p>
        </p:txBody>
      </p:sp>
      <p:sp>
        <p:nvSpPr>
          <p:cNvPr id="1987" name="CustomShape 4"/>
          <p:cNvSpPr/>
          <p:nvPr/>
        </p:nvSpPr>
        <p:spPr>
          <a:xfrm>
            <a:off x="152280" y="32400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DROP VIEW [IF EXISTS]</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view_name [, view_name] ...</a:t>
            </a:r>
            <a:endParaRPr b="0" lang="en-IN" sz="1800" spc="-1" strike="noStrike">
              <a:latin typeface="Arial"/>
            </a:endParaRPr>
          </a:p>
        </p:txBody>
      </p:sp>
      <p:sp>
        <p:nvSpPr>
          <p:cNvPr id="1988" name="CustomShape 5"/>
          <p:cNvSpPr/>
          <p:nvPr/>
        </p:nvSpPr>
        <p:spPr>
          <a:xfrm>
            <a:off x="76320" y="274320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DROP VIEW removes one or more views.</a:t>
            </a:r>
            <a:endParaRPr b="0" lang="en-IN" sz="1800" spc="-1" strike="noStrike">
              <a:latin typeface="Arial"/>
            </a:endParaRPr>
          </a:p>
        </p:txBody>
      </p:sp>
    </p:spTree>
  </p:cSld>
</p:sld>
</file>

<file path=ppt/slides/slide4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9" name="CustomShape 1"/>
          <p:cNvSpPr/>
          <p:nvPr/>
        </p:nvSpPr>
        <p:spPr>
          <a:xfrm>
            <a:off x="152280" y="2362320"/>
            <a:ext cx="883872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Index</a:t>
            </a:r>
            <a:endParaRPr b="0" lang="en-IN" sz="4800" spc="-1" strike="noStrike">
              <a:latin typeface="Arial"/>
            </a:endParaRPr>
          </a:p>
        </p:txBody>
      </p:sp>
      <p:sp>
        <p:nvSpPr>
          <p:cNvPr id="1990" name="CustomShape 2"/>
          <p:cNvSpPr/>
          <p:nvPr/>
        </p:nvSpPr>
        <p:spPr>
          <a:xfrm>
            <a:off x="152280" y="152280"/>
            <a:ext cx="8838720" cy="106380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a:rPr>
              <a:t>MySQL indexes (PRIMARY KEY, UNIQUE, INDEX, and FULLTEXT) are stored in B-trees. </a:t>
            </a:r>
            <a:r>
              <a:rPr b="0" lang="en-IN" sz="1600" spc="-1" strike="noStrike">
                <a:solidFill>
                  <a:srgbClr val="f7c120"/>
                </a:solidFill>
                <a:latin typeface="Arial"/>
              </a:rPr>
              <a:t>FULLTEXT indexes are created on text-based columns (CHAR, VARCHAR, or TEXT columns) to help speed up queries and DML operations on data contained within those columns, omitting any words that are defined as stopwords. </a:t>
            </a:r>
            <a:endParaRPr b="0" lang="en-IN" sz="1600" spc="-1" strike="noStrike">
              <a:latin typeface="Arial"/>
            </a:endParaRPr>
          </a:p>
        </p:txBody>
      </p:sp>
      <p:sp>
        <p:nvSpPr>
          <p:cNvPr id="1991" name="CustomShape 3"/>
          <p:cNvSpPr/>
          <p:nvPr/>
        </p:nvSpPr>
        <p:spPr>
          <a:xfrm>
            <a:off x="285840" y="3429000"/>
            <a:ext cx="8572320" cy="22240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6c86"/>
                </a:solidFill>
                <a:latin typeface="Gill Sans MT"/>
              </a:rPr>
              <a:t>An index is a schema object. It is used by the server to speed up the retrieval of rows by using a pointer. It can reduce disk I/O(input/output) by using a rapid path access method to locate data quickly. An index helps to speed up select queries and where clauses, but it slows down data input, with the update and the insert statements. Indexes can be created or dropped with no effect on the data.</a:t>
            </a:r>
            <a:endParaRPr b="0" lang="en-IN" sz="2000" spc="-1" strike="noStrike">
              <a:latin typeface="Arial"/>
            </a:endParaRPr>
          </a:p>
        </p:txBody>
      </p:sp>
    </p:spTree>
  </p:cSld>
</p:sld>
</file>

<file path=ppt/slides/slide4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Index</a:t>
            </a:r>
            <a:endParaRPr b="0" lang="en-IN" sz="3200" spc="-1" strike="noStrike">
              <a:latin typeface="Arial"/>
            </a:endParaRPr>
          </a:p>
        </p:txBody>
      </p:sp>
      <p:sp>
        <p:nvSpPr>
          <p:cNvPr id="1993" name="CustomShape 2"/>
          <p:cNvSpPr/>
          <p:nvPr/>
        </p:nvSpPr>
        <p:spPr>
          <a:xfrm>
            <a:off x="76320" y="838080"/>
            <a:ext cx="899136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b="0" lang="en-IN" sz="1800" spc="-1" strike="noStrike">
              <a:latin typeface="Arial"/>
            </a:endParaRPr>
          </a:p>
        </p:txBody>
      </p:sp>
      <p:sp>
        <p:nvSpPr>
          <p:cNvPr id="1994" name="CustomShape 3"/>
          <p:cNvSpPr/>
          <p:nvPr/>
        </p:nvSpPr>
        <p:spPr>
          <a:xfrm>
            <a:off x="76320" y="2527200"/>
            <a:ext cx="8991360" cy="16142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To find the rows matching a WHERE clause quickly.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Arial"/>
              </a:rPr>
              <a:t>If the table has a multiple-column index, any leftmost prefix of the index can be used by the optimizer to look up rows. For example, if you have a three-column index on (col1, col2, col3), you have indexed search capabilities on (col1), (col1, col2), and (col1, col2, col3).</a:t>
            </a:r>
            <a:endParaRPr b="0" lang="en-IN" sz="1800" spc="-1" strike="noStrike">
              <a:latin typeface="Arial"/>
            </a:endParaRPr>
          </a:p>
        </p:txBody>
      </p:sp>
      <p:sp>
        <p:nvSpPr>
          <p:cNvPr id="1995" name="CustomShape 4"/>
          <p:cNvSpPr/>
          <p:nvPr/>
        </p:nvSpPr>
        <p:spPr>
          <a:xfrm>
            <a:off x="76320" y="4419720"/>
            <a:ext cx="8991360" cy="3952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If we drop the base table, the INDEX will be dropped automatically.</a:t>
            </a:r>
            <a:endParaRPr b="0" lang="en-IN" sz="2000" spc="-1" strike="noStrike">
              <a:latin typeface="Arial"/>
            </a:endParaRPr>
          </a:p>
        </p:txBody>
      </p:sp>
    </p:spTree>
  </p:cSld>
</p:sld>
</file>

<file path=ppt/slides/slide4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Create Index</a:t>
            </a:r>
            <a:endParaRPr b="0" lang="en-IN" sz="3200" spc="-1" strike="noStrike">
              <a:latin typeface="Arial"/>
            </a:endParaRPr>
          </a:p>
        </p:txBody>
      </p:sp>
      <p:sp>
        <p:nvSpPr>
          <p:cNvPr id="1997"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Indexes are used to find rows with specific column values quickly.</a:t>
            </a:r>
            <a:endParaRPr b="0" lang="en-IN" sz="1800" spc="-1" strike="noStrike">
              <a:latin typeface="Arial"/>
            </a:endParaRPr>
          </a:p>
        </p:txBody>
      </p:sp>
      <p:sp>
        <p:nvSpPr>
          <p:cNvPr id="1998" name="CustomShape 3"/>
          <p:cNvSpPr/>
          <p:nvPr/>
        </p:nvSpPr>
        <p:spPr>
          <a:xfrm>
            <a:off x="152280" y="16002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 [UNIQUE] INDEX index_name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ON tbl_name (index_col_name,...)</a:t>
            </a:r>
            <a:endParaRPr b="0" lang="en-IN" sz="1800" spc="-1" strike="noStrike">
              <a:latin typeface="Arial"/>
            </a:endParaRPr>
          </a:p>
        </p:txBody>
      </p:sp>
      <p:sp>
        <p:nvSpPr>
          <p:cNvPr id="1999" name="CustomShape 4"/>
          <p:cNvSpPr/>
          <p:nvPr/>
        </p:nvSpPr>
        <p:spPr>
          <a:xfrm>
            <a:off x="152280" y="2433960"/>
            <a:ext cx="8838720" cy="8204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INDEX</a:t>
            </a:r>
            <a:r>
              <a:rPr b="0" lang="en-IN" sz="1600" spc="-1" strike="noStrike">
                <a:solidFill>
                  <a:srgbClr val="000000"/>
                </a:solidFill>
                <a:latin typeface="Arial"/>
                <a:ea typeface="Arial Unicode MS"/>
              </a:rPr>
              <a:t> </a:t>
            </a:r>
            <a:r>
              <a:rPr b="0" lang="en-IN" sz="1600" spc="-1" strike="noStrike">
                <a:solidFill>
                  <a:srgbClr val="000000"/>
                </a:solidFill>
                <a:latin typeface="Arial"/>
                <a:ea typeface="Times New Roman"/>
              </a:rPr>
              <a:t>IND1</a:t>
            </a:r>
            <a:r>
              <a:rPr b="0" lang="en-IN" sz="1600" spc="-1" strike="noStrike">
                <a:solidFill>
                  <a:srgbClr val="000000"/>
                </a:solidFill>
                <a:latin typeface="Arial"/>
                <a:ea typeface="Arial Unicode MS"/>
              </a:rPr>
              <a:t> ON </a:t>
            </a:r>
            <a:r>
              <a:rPr b="0" lang="en-IN" sz="1600" spc="-1" strike="noStrike">
                <a:solidFill>
                  <a:srgbClr val="000000"/>
                </a:solidFill>
                <a:latin typeface="Arial"/>
                <a:ea typeface="Times New Roman"/>
              </a:rPr>
              <a:t>EMP</a:t>
            </a:r>
            <a:r>
              <a:rPr b="0" lang="en-IN" sz="1600" spc="-1" strike="noStrike">
                <a:solidFill>
                  <a:srgbClr val="000000"/>
                </a:solidFill>
                <a:latin typeface="Arial"/>
                <a:ea typeface="Arial Unicode MS"/>
              </a:rPr>
              <a:t> </a:t>
            </a:r>
            <a:r>
              <a:rPr b="0" lang="en-IN" sz="1600" spc="-1" strike="noStrike">
                <a:solidFill>
                  <a:srgbClr val="a6a6a6"/>
                </a:solidFill>
                <a:latin typeface="Arial"/>
                <a:ea typeface="Arial Unicode MS"/>
              </a:rPr>
              <a:t>(</a:t>
            </a:r>
            <a:r>
              <a:rPr b="0" lang="en-IN" sz="1600" spc="-1" strike="noStrike">
                <a:solidFill>
                  <a:srgbClr val="000000"/>
                </a:solidFill>
                <a:latin typeface="Arial"/>
                <a:ea typeface="Times New Roman"/>
              </a:rPr>
              <a:t>ename</a:t>
            </a:r>
            <a:r>
              <a:rPr b="0" lang="en-IN" sz="1600" spc="-1" strike="noStrike">
                <a:solidFill>
                  <a:srgbClr val="a6a6a6"/>
                </a:solidFill>
                <a:latin typeface="Arial"/>
                <a:ea typeface="Arial Unicode MS"/>
              </a:rPr>
              <a:t>)</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CREATE</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UNIQUE</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INDEX</a:t>
            </a:r>
            <a:r>
              <a:rPr b="0" lang="en-IN" sz="1600" spc="-1" strike="noStrike">
                <a:solidFill>
                  <a:srgbClr val="000000"/>
                </a:solidFill>
                <a:latin typeface="Arial"/>
                <a:ea typeface="Arial Unicode MS"/>
              </a:rPr>
              <a:t> </a:t>
            </a:r>
            <a:r>
              <a:rPr b="0" lang="en-IN" sz="1600" spc="-1" strike="noStrike">
                <a:solidFill>
                  <a:srgbClr val="000000"/>
                </a:solidFill>
                <a:latin typeface="Arial"/>
                <a:ea typeface="Times New Roman"/>
              </a:rPr>
              <a:t>IND1</a:t>
            </a:r>
            <a:r>
              <a:rPr b="0" lang="en-IN" sz="1600" spc="-1" strike="noStrike">
                <a:solidFill>
                  <a:srgbClr val="000000"/>
                </a:solidFill>
                <a:latin typeface="Arial"/>
                <a:ea typeface="Arial Unicode MS"/>
              </a:rPr>
              <a:t> ON </a:t>
            </a:r>
            <a:r>
              <a:rPr b="0" lang="en-IN" sz="1600" spc="-1" strike="noStrike">
                <a:solidFill>
                  <a:srgbClr val="000000"/>
                </a:solidFill>
                <a:latin typeface="Arial"/>
                <a:ea typeface="Times New Roman"/>
              </a:rPr>
              <a:t>EMP</a:t>
            </a:r>
            <a:r>
              <a:rPr b="0" lang="en-IN" sz="1600" spc="-1" strike="noStrike">
                <a:solidFill>
                  <a:srgbClr val="000000"/>
                </a:solidFill>
                <a:latin typeface="Arial"/>
                <a:ea typeface="Arial Unicode MS"/>
              </a:rPr>
              <a:t> </a:t>
            </a:r>
            <a:r>
              <a:rPr b="0" lang="en-IN" sz="1600" spc="-1" strike="noStrike">
                <a:solidFill>
                  <a:srgbClr val="a6a6a6"/>
                </a:solidFill>
                <a:latin typeface="Arial"/>
                <a:ea typeface="Arial Unicode MS"/>
              </a:rPr>
              <a:t>(</a:t>
            </a:r>
            <a:r>
              <a:rPr b="0" lang="en-IN" sz="1600" spc="-1" strike="noStrike">
                <a:solidFill>
                  <a:srgbClr val="000000"/>
                </a:solidFill>
                <a:latin typeface="Arial"/>
                <a:ea typeface="Times New Roman"/>
              </a:rPr>
              <a:t>ename</a:t>
            </a:r>
            <a:r>
              <a:rPr b="0" lang="en-IN" sz="1600" spc="-1" strike="noStrike">
                <a:solidFill>
                  <a:srgbClr val="a6a6a6"/>
                </a:solidFill>
                <a:latin typeface="Arial"/>
                <a:ea typeface="Arial Unicode MS"/>
              </a:rPr>
              <a:t>)</a:t>
            </a:r>
            <a:endParaRPr b="0" lang="en-IN" sz="1600" spc="-1" strike="noStrike">
              <a:latin typeface="Arial"/>
            </a:endParaRPr>
          </a:p>
        </p:txBody>
      </p:sp>
    </p:spTree>
  </p:cSld>
</p:sld>
</file>

<file path=ppt/slides/slide4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1" lang="en-US" sz="3200" spc="-1" strike="noStrike">
                <a:solidFill>
                  <a:srgbClr val="464653"/>
                </a:solidFill>
                <a:latin typeface="Arial"/>
              </a:rPr>
              <a:t>SHOW INDEX Syntax</a:t>
            </a:r>
            <a:endParaRPr b="0" lang="en-US" sz="3200" spc="-1" strike="noStrike">
              <a:solidFill>
                <a:srgbClr val="000000"/>
              </a:solidFill>
              <a:latin typeface="Gill Sans MT"/>
            </a:endParaRPr>
          </a:p>
        </p:txBody>
      </p:sp>
      <p:sp>
        <p:nvSpPr>
          <p:cNvPr id="2001" name="CustomShape 2"/>
          <p:cNvSpPr/>
          <p:nvPr/>
        </p:nvSpPr>
        <p:spPr>
          <a:xfrm>
            <a:off x="152280" y="1425600"/>
            <a:ext cx="8762760" cy="1187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 {INDEX | INDEXES | KEYS}</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{FROM | IN} tbl_name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[{FROM | IN} db_name]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[WHERE expr]</a:t>
            </a:r>
            <a:endParaRPr b="0" lang="en-IN" sz="1800" spc="-1" strike="noStrike">
              <a:latin typeface="Arial"/>
            </a:endParaRPr>
          </a:p>
        </p:txBody>
      </p:sp>
      <p:sp>
        <p:nvSpPr>
          <p:cNvPr id="2002" name="CustomShape 3"/>
          <p:cNvSpPr/>
          <p:nvPr/>
        </p:nvSpPr>
        <p:spPr>
          <a:xfrm>
            <a:off x="152280" y="2860560"/>
            <a:ext cx="8838720" cy="820440"/>
          </a:xfrm>
          <a:prstGeom prst="rect">
            <a:avLst/>
          </a:prstGeom>
          <a:noFill/>
          <a:ln>
            <a:noFill/>
          </a:ln>
        </p:spPr>
        <p:style>
          <a:lnRef idx="0"/>
          <a:fillRef idx="0"/>
          <a:effectRef idx="0"/>
          <a:fontRef idx="minor"/>
        </p:style>
        <p:txBody>
          <a:bodyPr lIns="90000" rIns="90000" tIns="45000" bIns="45000"/>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SHOW</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INDEX</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Arial Unicode MS"/>
              </a:rPr>
              <a:t> EMP;</a:t>
            </a:r>
            <a:endParaRPr b="0" lang="en-IN" sz="1600" spc="-1" strike="noStrike">
              <a:latin typeface="Arial"/>
            </a:endParaRPr>
          </a:p>
          <a:p>
            <a:pPr marL="343080" indent="-342720">
              <a:lnSpc>
                <a:spcPct val="150000"/>
              </a:lnSpc>
              <a:buClr>
                <a:srgbClr val="0077aa"/>
              </a:buClr>
              <a:buFont typeface="Arial"/>
              <a:buChar char="•"/>
            </a:pPr>
            <a:r>
              <a:rPr b="0" lang="en-IN" sz="1600" spc="-1" strike="noStrike">
                <a:solidFill>
                  <a:srgbClr val="0077aa"/>
                </a:solidFill>
                <a:latin typeface="Arial"/>
                <a:ea typeface="Times New Roman"/>
              </a:rPr>
              <a:t>SELECT</a:t>
            </a:r>
            <a:r>
              <a:rPr b="0" lang="en-IN" sz="1600" spc="-1" strike="noStrike">
                <a:solidFill>
                  <a:srgbClr val="000000"/>
                </a:solidFill>
                <a:latin typeface="Arial"/>
                <a:ea typeface="Arial Unicode MS"/>
              </a:rPr>
              <a:t> table_name, index_name </a:t>
            </a:r>
            <a:r>
              <a:rPr b="0" lang="en-IN" sz="1600" spc="-1" strike="noStrike">
                <a:solidFill>
                  <a:srgbClr val="0077aa"/>
                </a:solidFill>
                <a:latin typeface="Arial"/>
                <a:ea typeface="Times New Roman"/>
              </a:rPr>
              <a:t>from</a:t>
            </a:r>
            <a:r>
              <a:rPr b="0" lang="en-IN" sz="1600" spc="-1" strike="noStrike">
                <a:solidFill>
                  <a:srgbClr val="000000"/>
                </a:solidFill>
                <a:latin typeface="Arial"/>
                <a:ea typeface="Arial Unicode MS"/>
              </a:rPr>
              <a:t> INFORMATION_SCHEMA.STATISTICS;</a:t>
            </a:r>
            <a:endParaRPr b="0" lang="en-IN" sz="1600" spc="-1" strike="noStrike">
              <a:latin typeface="Arial"/>
            </a:endParaRPr>
          </a:p>
        </p:txBody>
      </p:sp>
      <p:sp>
        <p:nvSpPr>
          <p:cNvPr id="2003" name="CustomShape 4"/>
          <p:cNvSpPr/>
          <p:nvPr/>
        </p:nvSpPr>
        <p:spPr>
          <a:xfrm>
            <a:off x="152280" y="3851280"/>
            <a:ext cx="8838720" cy="45468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000000"/>
                </a:solidFill>
                <a:latin typeface="Arial"/>
                <a:ea typeface="Arial Unicode MS"/>
              </a:rPr>
              <a:t>SHOW INDEX returns table index information.</a:t>
            </a:r>
            <a:endParaRPr b="0" lang="en-IN" sz="1600" spc="-1" strike="noStrike">
              <a:latin typeface="Arial"/>
            </a:endParaRPr>
          </a:p>
        </p:txBody>
      </p:sp>
    </p:spTree>
  </p:cSld>
</p:sld>
</file>

<file path=ppt/slides/slide4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Drop Index</a:t>
            </a:r>
            <a:endParaRPr b="0" lang="en-IN" sz="3200" spc="-1" strike="noStrike">
              <a:latin typeface="Arial"/>
            </a:endParaRPr>
          </a:p>
        </p:txBody>
      </p:sp>
      <p:sp>
        <p:nvSpPr>
          <p:cNvPr id="2005"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DROP INDEX drops the index named index_name from the table tbl_name.</a:t>
            </a:r>
            <a:endParaRPr b="0" lang="en-IN" sz="1800" spc="-1" strike="noStrike">
              <a:latin typeface="Arial"/>
            </a:endParaRPr>
          </a:p>
        </p:txBody>
      </p:sp>
      <p:sp>
        <p:nvSpPr>
          <p:cNvPr id="2006" name="CustomShape 3"/>
          <p:cNvSpPr/>
          <p:nvPr/>
        </p:nvSpPr>
        <p:spPr>
          <a:xfrm>
            <a:off x="152280" y="1425600"/>
            <a:ext cx="87627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DROP INDEX index_name ON tbl_name</a:t>
            </a:r>
            <a:endParaRPr b="0" lang="en-IN" sz="1800" spc="-1" strike="noStrike">
              <a:latin typeface="Arial"/>
            </a:endParaRPr>
          </a:p>
        </p:txBody>
      </p:sp>
      <p:sp>
        <p:nvSpPr>
          <p:cNvPr id="2007" name="CustomShape 4"/>
          <p:cNvSpPr/>
          <p:nvPr/>
        </p:nvSpPr>
        <p:spPr>
          <a:xfrm>
            <a:off x="152280" y="1981080"/>
            <a:ext cx="8838720" cy="455400"/>
          </a:xfrm>
          <a:prstGeom prst="rect">
            <a:avLst/>
          </a:prstGeom>
          <a:noFill/>
          <a:ln>
            <a:noFill/>
          </a:ln>
        </p:spPr>
        <p:style>
          <a:lnRef idx="0"/>
          <a:fillRef idx="0"/>
          <a:effectRef idx="0"/>
          <a:fontRef idx="minor"/>
        </p:style>
        <p:txBody>
          <a:bodyPr lIns="90000" rIns="90000" tIns="45000" bIns="45000"/>
          <a:p>
            <a:pPr>
              <a:lnSpc>
                <a:spcPct val="150000"/>
              </a:lnSpc>
            </a:pPr>
            <a:r>
              <a:rPr b="0" lang="en-IN" sz="1600" spc="-1" strike="noStrike">
                <a:solidFill>
                  <a:srgbClr val="0077aa"/>
                </a:solidFill>
                <a:latin typeface="Arial"/>
                <a:ea typeface="Times New Roman"/>
              </a:rPr>
              <a:t>DROP</a:t>
            </a:r>
            <a:r>
              <a:rPr b="0" lang="en-IN" sz="1600" spc="-1" strike="noStrike">
                <a:solidFill>
                  <a:srgbClr val="000000"/>
                </a:solidFill>
                <a:latin typeface="Arial"/>
                <a:ea typeface="Arial Unicode MS"/>
              </a:rPr>
              <a:t> </a:t>
            </a:r>
            <a:r>
              <a:rPr b="0" lang="en-IN" sz="1600" spc="-1" strike="noStrike">
                <a:solidFill>
                  <a:srgbClr val="0077aa"/>
                </a:solidFill>
                <a:latin typeface="Arial"/>
                <a:ea typeface="Times New Roman"/>
              </a:rPr>
              <a:t>INDEX</a:t>
            </a:r>
            <a:r>
              <a:rPr b="0" lang="en-IN" sz="1600" spc="-1" strike="noStrike">
                <a:solidFill>
                  <a:srgbClr val="000000"/>
                </a:solidFill>
                <a:latin typeface="Arial"/>
                <a:ea typeface="Arial Unicode MS"/>
              </a:rPr>
              <a:t> </a:t>
            </a:r>
            <a:r>
              <a:rPr b="0" lang="en-IN" sz="1600" spc="-1" strike="noStrike">
                <a:solidFill>
                  <a:srgbClr val="000000"/>
                </a:solidFill>
                <a:latin typeface="Arial"/>
                <a:ea typeface="Times New Roman"/>
              </a:rPr>
              <a:t>IND1</a:t>
            </a:r>
            <a:r>
              <a:rPr b="0" lang="en-IN" sz="1600" spc="-1" strike="noStrike">
                <a:solidFill>
                  <a:srgbClr val="000000"/>
                </a:solidFill>
                <a:latin typeface="Arial"/>
                <a:ea typeface="Arial Unicode MS"/>
              </a:rPr>
              <a:t> ON</a:t>
            </a:r>
            <a:r>
              <a:rPr b="0" lang="en-IN" sz="1600" spc="-1" strike="noStrike">
                <a:solidFill>
                  <a:srgbClr val="000000"/>
                </a:solidFill>
                <a:latin typeface="Arial"/>
                <a:ea typeface="Times New Roman"/>
              </a:rPr>
              <a:t> EMPLOYEE</a:t>
            </a:r>
            <a:r>
              <a:rPr b="0" lang="en-IN" sz="1600" spc="-1" strike="noStrike">
                <a:solidFill>
                  <a:srgbClr val="000000"/>
                </a:solidFill>
                <a:latin typeface="Arial"/>
                <a:ea typeface="Arial Unicode MS"/>
              </a:rPr>
              <a:t>;</a:t>
            </a:r>
            <a:endParaRPr b="0" lang="en-IN" sz="1600" spc="-1" strike="noStrike">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Entity Relationship Diagram Symbols </a:t>
            </a:r>
            <a:endParaRPr b="0" lang="en-IN" sz="48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CustomShape 1"/>
          <p:cNvSpPr/>
          <p:nvPr/>
        </p:nvSpPr>
        <p:spPr>
          <a:xfrm>
            <a:off x="152280" y="2362320"/>
            <a:ext cx="883872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Lock / unlock table</a:t>
            </a:r>
            <a:endParaRPr b="0" lang="en-IN" sz="4800" spc="-1" strike="noStrike">
              <a:latin typeface="Arial"/>
            </a:endParaRPr>
          </a:p>
        </p:txBody>
      </p:sp>
    </p:spTree>
  </p:cSld>
</p:sld>
</file>

<file path=ppt/slides/slide4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lock / unlock</a:t>
            </a:r>
            <a:endParaRPr b="0" lang="en-IN" sz="3200" spc="-1" strike="noStrike">
              <a:latin typeface="Arial"/>
            </a:endParaRPr>
          </a:p>
        </p:txBody>
      </p:sp>
      <p:sp>
        <p:nvSpPr>
          <p:cNvPr id="2010" name="CustomShape 2"/>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MySQL enables client sessions to acquire table locks to prevent from modifying tables</a:t>
            </a:r>
            <a:endParaRPr b="0" lang="en-IN" sz="1800" spc="-1" strike="noStrike">
              <a:latin typeface="Arial"/>
            </a:endParaRPr>
          </a:p>
        </p:txBody>
      </p:sp>
      <p:sp>
        <p:nvSpPr>
          <p:cNvPr id="2011" name="CustomShape 3"/>
          <p:cNvSpPr/>
          <p:nvPr/>
        </p:nvSpPr>
        <p:spPr>
          <a:xfrm>
            <a:off x="76320" y="137160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3f6971"/>
                </a:solidFill>
                <a:latin typeface="Arial"/>
              </a:rPr>
              <a:t>Sessions holding a READ lock, DROP TABLE and TRUNCATE TABLE operations are not permitted.</a:t>
            </a:r>
            <a:endParaRPr b="0" lang="en-IN" sz="1800" spc="-1" strike="noStrike">
              <a:latin typeface="Arial"/>
            </a:endParaRPr>
          </a:p>
        </p:txBody>
      </p:sp>
      <p:sp>
        <p:nvSpPr>
          <p:cNvPr id="2012" name="CustomShape 4"/>
          <p:cNvSpPr/>
          <p:nvPr/>
        </p:nvSpPr>
        <p:spPr>
          <a:xfrm>
            <a:off x="108720" y="2133720"/>
            <a:ext cx="4571640" cy="20106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LOCK TABLES tbl_name lock_type [, tbl_name] lock_type]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lock_type: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READ |WRITE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UNLOCK TABLES</a:t>
            </a:r>
            <a:endParaRPr b="0" lang="en-IN" sz="1800" spc="-1" strike="noStrike">
              <a:latin typeface="Arial"/>
            </a:endParaRPr>
          </a:p>
        </p:txBody>
      </p:sp>
      <p:sp>
        <p:nvSpPr>
          <p:cNvPr id="2013" name="CustomShape 5"/>
          <p:cNvSpPr/>
          <p:nvPr/>
        </p:nvSpPr>
        <p:spPr>
          <a:xfrm>
            <a:off x="108720" y="4419720"/>
            <a:ext cx="606312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e0d612"/>
                </a:solidFill>
                <a:latin typeface="Arial"/>
              </a:rPr>
              <a:t>LOCK</a:t>
            </a:r>
            <a:r>
              <a:rPr b="0" lang="en-IN" sz="1800" spc="-1" strike="noStrike">
                <a:solidFill>
                  <a:srgbClr val="000000"/>
                </a:solidFill>
                <a:latin typeface="Arial"/>
              </a:rPr>
              <a:t> </a:t>
            </a:r>
            <a:r>
              <a:rPr b="0" lang="en-IN" sz="1800" spc="-1" strike="noStrike">
                <a:solidFill>
                  <a:srgbClr val="0077aa"/>
                </a:solidFill>
                <a:latin typeface="Arial"/>
                <a:ea typeface="Times New Roman"/>
              </a:rPr>
              <a:t>TABLE </a:t>
            </a:r>
            <a:r>
              <a:rPr b="0" lang="en-IN" sz="1800" spc="-1" strike="noStrike">
                <a:solidFill>
                  <a:srgbClr val="000000"/>
                </a:solidFill>
                <a:latin typeface="Arial"/>
                <a:ea typeface="Times New Roman"/>
              </a:rPr>
              <a:t>DEPT </a:t>
            </a:r>
            <a:r>
              <a:rPr b="0" lang="en-IN" sz="1800" spc="-1" strike="noStrike">
                <a:solidFill>
                  <a:srgbClr val="c74c49"/>
                </a:solidFill>
                <a:latin typeface="Arial"/>
                <a:ea typeface="Times New Roman"/>
              </a:rPr>
              <a:t>READ</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e0d612"/>
                </a:solidFill>
                <a:latin typeface="Arial"/>
                <a:ea typeface="Times New Roman"/>
              </a:rPr>
              <a:t>LOCK</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TABLE </a:t>
            </a:r>
            <a:r>
              <a:rPr b="0" lang="en-IN" sz="1800" spc="-1" strike="noStrike">
                <a:solidFill>
                  <a:srgbClr val="000000"/>
                </a:solidFill>
                <a:latin typeface="Arial"/>
                <a:ea typeface="Times New Roman"/>
              </a:rPr>
              <a:t>DEPT </a:t>
            </a:r>
            <a:r>
              <a:rPr b="0" lang="en-IN" sz="1800" spc="-1" strike="noStrike">
                <a:solidFill>
                  <a:srgbClr val="c74c49"/>
                </a:solidFill>
                <a:latin typeface="Arial"/>
                <a:ea typeface="Times New Roman"/>
              </a:rPr>
              <a:t>WRITE</a:t>
            </a:r>
            <a:r>
              <a:rPr b="0" lang="en-IN" sz="1800" spc="-1" strike="noStrike">
                <a:solidFill>
                  <a:srgbClr val="000000"/>
                </a:solidFill>
                <a:latin typeface="Arial"/>
                <a:ea typeface="Times New Roman"/>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e0d612"/>
                </a:solidFill>
                <a:latin typeface="Arial"/>
                <a:ea typeface="Times New Roman"/>
              </a:rPr>
              <a:t>UNLOCK</a:t>
            </a:r>
            <a:r>
              <a:rPr b="0" lang="en-IN" sz="1800" spc="-1" strike="noStrike">
                <a:solidFill>
                  <a:srgbClr val="000000"/>
                </a:solidFill>
                <a:latin typeface="Arial"/>
                <a:ea typeface="Times New Roman"/>
              </a:rPr>
              <a:t> </a:t>
            </a:r>
            <a:r>
              <a:rPr b="0" lang="en-IN" sz="1800" spc="-1" strike="noStrike">
                <a:solidFill>
                  <a:srgbClr val="0077aa"/>
                </a:solidFill>
                <a:latin typeface="Arial"/>
                <a:ea typeface="Times New Roman"/>
              </a:rPr>
              <a:t>TABLE</a:t>
            </a:r>
            <a:endParaRPr b="0" lang="en-IN" sz="1800" spc="-1" strike="noStrike">
              <a:latin typeface="Arial"/>
            </a:endParaRPr>
          </a:p>
        </p:txBody>
      </p:sp>
    </p:spTree>
  </p:cSld>
</p:sld>
</file>

<file path=ppt/slides/slide4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CustomShape 1"/>
          <p:cNvSpPr/>
          <p:nvPr/>
        </p:nvSpPr>
        <p:spPr>
          <a:xfrm>
            <a:off x="152280" y="3037680"/>
            <a:ext cx="883872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snapshots</a:t>
            </a:r>
            <a:endParaRPr b="0" lang="en-IN" sz="4800" spc="-1" strike="noStrike">
              <a:latin typeface="Arial"/>
            </a:endParaRPr>
          </a:p>
        </p:txBody>
      </p:sp>
      <p:sp>
        <p:nvSpPr>
          <p:cNvPr id="2015" name="CustomShape 2"/>
          <p:cNvSpPr/>
          <p:nvPr/>
        </p:nvSpPr>
        <p:spPr>
          <a:xfrm>
            <a:off x="304920" y="4094640"/>
            <a:ext cx="8534160" cy="17355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b="0" lang="en-IN" sz="1800" spc="-1" strike="noStrike">
              <a:latin typeface="Arial"/>
            </a:endParaRPr>
          </a:p>
        </p:txBody>
      </p:sp>
      <p:sp>
        <p:nvSpPr>
          <p:cNvPr id="2016" name="CustomShape 3"/>
          <p:cNvSpPr/>
          <p:nvPr/>
        </p:nvSpPr>
        <p:spPr>
          <a:xfrm>
            <a:off x="0" y="0"/>
            <a:ext cx="9143640" cy="3381480"/>
          </a:xfrm>
          <a:prstGeom prst="rect">
            <a:avLst/>
          </a:prstGeom>
          <a:noFill/>
          <a:ln>
            <a:noFill/>
          </a:ln>
        </p:spPr>
        <p:style>
          <a:lnRef idx="0"/>
          <a:fillRef idx="0"/>
          <a:effectRef idx="0"/>
          <a:fontRef idx="minor"/>
        </p:style>
        <p:txBody>
          <a:bodyPr lIns="90000" rIns="90000" tIns="45000" bIns="45000"/>
          <a:p>
            <a:pPr marL="343080" indent="-342720">
              <a:lnSpc>
                <a:spcPct val="100000"/>
              </a:lnSpc>
              <a:buClr>
                <a:srgbClr val="c41a1a"/>
              </a:buClr>
              <a:buFont typeface="Arial"/>
              <a:buChar char="•"/>
            </a:pPr>
            <a:r>
              <a:rPr b="0" lang="en-IN" sz="1800" spc="-1" strike="noStrike">
                <a:solidFill>
                  <a:srgbClr val="c41a1a"/>
                </a:solidFill>
                <a:latin typeface="Gill Sans MT"/>
              </a:rPr>
              <a:t>mysqldump -uroot -p db1 &gt;&gt; d:\bk.sql</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c41a1a"/>
              </a:buClr>
              <a:buFont typeface="Arial"/>
              <a:buChar char="•"/>
            </a:pPr>
            <a:r>
              <a:rPr b="0" lang="en-IN" sz="1800" spc="-1" strike="noStrike">
                <a:solidFill>
                  <a:srgbClr val="c41a1a"/>
                </a:solidFill>
                <a:latin typeface="Gill Sans MT"/>
              </a:rPr>
              <a:t>mysqldump -u[username] -p[password] --all-databases &gt; D:\db_backup.sql</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c41a1a"/>
              </a:buClr>
              <a:buFont typeface="Arial"/>
              <a:buChar char="•"/>
            </a:pPr>
            <a:r>
              <a:rPr b="0" lang="en-IN" sz="1800" spc="-1" strike="noStrike">
                <a:solidFill>
                  <a:srgbClr val="c41a1a"/>
                </a:solidFill>
                <a:latin typeface="Gill Sans MT"/>
              </a:rPr>
              <a:t>mysqldump -P 3306 -h 192.168.100.26 -usaleel -psaleel db_name &gt; db_backup.sql</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c41a1a"/>
              </a:buClr>
              <a:buFont typeface="Arial"/>
              <a:buChar char="•"/>
            </a:pPr>
            <a:r>
              <a:rPr b="0" lang="en-IN" sz="1800" spc="-1" strike="noStrike">
                <a:solidFill>
                  <a:srgbClr val="c41a1a"/>
                </a:solidFill>
                <a:latin typeface="Gill Sans MT"/>
              </a:rPr>
              <a:t>mysqldump </a:t>
            </a:r>
            <a:r>
              <a:rPr b="0" lang="en-IN" sz="1800" spc="-1" strike="noStrike">
                <a:solidFill>
                  <a:srgbClr val="0070c0"/>
                </a:solidFill>
                <a:latin typeface="Gill Sans MT"/>
              </a:rPr>
              <a:t>--column-statistics=0  </a:t>
            </a:r>
            <a:r>
              <a:rPr b="0" lang="en-IN" sz="1800" spc="-1" strike="noStrike">
                <a:solidFill>
                  <a:srgbClr val="c41a1a"/>
                </a:solidFill>
                <a:latin typeface="Gill Sans MT"/>
              </a:rPr>
              <a:t>-P 3306 -h 192.168.100.26 -usaleel -psaleel db_name &gt; db_backup.sql</a:t>
            </a:r>
            <a:endParaRPr b="0" lang="en-IN" sz="1800" spc="-1" strike="noStrike">
              <a:latin typeface="Arial"/>
            </a:endParaRPr>
          </a:p>
          <a:p>
            <a:pPr>
              <a:lnSpc>
                <a:spcPct val="100000"/>
              </a:lnSpc>
            </a:pPr>
            <a:endParaRPr b="0" lang="en-IN" sz="1800" spc="-1" strike="noStrike">
              <a:latin typeface="Arial"/>
            </a:endParaRPr>
          </a:p>
          <a:p>
            <a:pPr marL="343080" indent="-342720">
              <a:lnSpc>
                <a:spcPct val="100000"/>
              </a:lnSpc>
              <a:buClr>
                <a:srgbClr val="c41a1a"/>
              </a:buClr>
              <a:buFont typeface="Arial"/>
              <a:buChar char="•"/>
            </a:pPr>
            <a:r>
              <a:rPr b="0" lang="en-IN" sz="1800" spc="-1" strike="noStrike">
                <a:solidFill>
                  <a:srgbClr val="c41a1a"/>
                </a:solidFill>
                <a:latin typeface="Gill Sans MT"/>
              </a:rPr>
              <a:t>mysql -P 3306 –h192.168.100.74  -uroot -proot &lt; D:\ backup_fileName.sql saleel</a:t>
            </a:r>
            <a:endParaRPr b="0" lang="en-IN" sz="1800" spc="-1" strike="noStrike">
              <a:latin typeface="Arial"/>
            </a:endParaRPr>
          </a:p>
        </p:txBody>
      </p:sp>
    </p:spTree>
  </p:cSld>
</p:sld>
</file>

<file path=ppt/slides/slide4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CustomShape 1"/>
          <p:cNvSpPr/>
          <p:nvPr/>
        </p:nvSpPr>
        <p:spPr>
          <a:xfrm>
            <a:off x="152280" y="2362320"/>
            <a:ext cx="883872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cluster</a:t>
            </a:r>
            <a:endParaRPr b="0" lang="en-IN" sz="4800" spc="-1" strike="noStrike">
              <a:latin typeface="Arial"/>
            </a:endParaRPr>
          </a:p>
        </p:txBody>
      </p:sp>
      <p:sp>
        <p:nvSpPr>
          <p:cNvPr id="2018" name="CustomShape 2"/>
          <p:cNvSpPr/>
          <p:nvPr/>
        </p:nvSpPr>
        <p:spPr>
          <a:xfrm>
            <a:off x="304920" y="3276720"/>
            <a:ext cx="85341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 cluster comprises multiple interconnected computers or servers that appear as if they are one server to end users and applications.</a:t>
            </a:r>
            <a:endParaRPr b="0" lang="en-IN" sz="1800" spc="-1" strike="noStrike">
              <a:latin typeface="Arial"/>
            </a:endParaRPr>
          </a:p>
        </p:txBody>
      </p:sp>
    </p:spTree>
  </p:cSld>
</p:sld>
</file>

<file path=ppt/slides/slide4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DATA DICTIONARY</a:t>
            </a:r>
            <a:endParaRPr b="0" lang="en-IN" sz="4800" spc="-1" strike="noStrike">
              <a:latin typeface="Arial"/>
            </a:endParaRPr>
          </a:p>
        </p:txBody>
      </p:sp>
    </p:spTree>
  </p:cSld>
</p:sld>
</file>

<file path=ppt/slides/slide4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 DICTIONARY - INFORMATION_SCHEMA</a:t>
            </a:r>
            <a:endParaRPr b="0" lang="en-IN" sz="3200" spc="-1" strike="noStrike">
              <a:latin typeface="Arial"/>
            </a:endParaRPr>
          </a:p>
        </p:txBody>
      </p:sp>
      <p:sp>
        <p:nvSpPr>
          <p:cNvPr id="2021" name="CustomShape 2"/>
          <p:cNvSpPr/>
          <p:nvPr/>
        </p:nvSpPr>
        <p:spPr>
          <a:xfrm>
            <a:off x="76320" y="838080"/>
            <a:ext cx="8991360" cy="2559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INFORMATION_SCHEMA provides access to database metadata, information about the MySQL server such as the name of a database or table, the data type of a column, or access privileges.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Arial"/>
              </a:rPr>
              <a:t>INFORMATION_SCHEMA is a database within each MySQL instance, the place that stores information about all the other databases that the MySQL server maintains. The INFORMATION_SCHEMA database contains several read-only tables,  you can only read the contents of tables, not perform INSERT, UPDATE, or DELETE operations on them, and you cannot set triggers on them.</a:t>
            </a:r>
            <a:endParaRPr b="0" lang="en-IN" sz="1800" spc="-1" strike="noStrike">
              <a:latin typeface="Arial"/>
            </a:endParaRPr>
          </a:p>
        </p:txBody>
      </p:sp>
    </p:spTree>
  </p:cSld>
</p:sld>
</file>

<file path=ppt/slides/slide4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DATA DICTIONARY - INFORMATION_SCHEMA</a:t>
            </a:r>
            <a:endParaRPr b="0" lang="en-IN" sz="3200" spc="-1" strike="noStrike">
              <a:latin typeface="Arial"/>
            </a:endParaRPr>
          </a:p>
        </p:txBody>
      </p:sp>
      <p:graphicFrame>
        <p:nvGraphicFramePr>
          <p:cNvPr id="2023" name="Table 2"/>
          <p:cNvGraphicFramePr/>
          <p:nvPr/>
        </p:nvGraphicFramePr>
        <p:xfrm>
          <a:off x="152280" y="838080"/>
          <a:ext cx="8838720" cy="3965760"/>
        </p:xfrm>
        <a:graphic>
          <a:graphicData uri="http://schemas.openxmlformats.org/drawingml/2006/table">
            <a:tbl>
              <a:tblPr/>
              <a:tblGrid>
                <a:gridCol w="8839080"/>
              </a:tblGrid>
              <a:tr h="440640">
                <a:tc>
                  <a:txBody>
                    <a:bodyPr/>
                    <a:p>
                      <a:pPr>
                        <a:lnSpc>
                          <a:spcPct val="100000"/>
                        </a:lnSpc>
                      </a:pPr>
                      <a:r>
                        <a:rPr b="1" lang="en-IN" sz="1800" spc="-1" strike="noStrike">
                          <a:solidFill>
                            <a:srgbClr val="b7f7e2"/>
                          </a:solidFill>
                          <a:latin typeface="Arial"/>
                        </a:rPr>
                        <a:t>Data</a:t>
                      </a:r>
                      <a:r>
                        <a:rPr b="1" lang="en-IN" sz="1600" spc="-1" strike="noStrike">
                          <a:solidFill>
                            <a:srgbClr val="ffffff"/>
                          </a:solidFill>
                          <a:latin typeface="Arial"/>
                        </a:rPr>
                        <a:t> </a:t>
                      </a:r>
                      <a:r>
                        <a:rPr b="1" lang="en-IN" sz="1800" spc="-1" strike="noStrike">
                          <a:solidFill>
                            <a:srgbClr val="b7f7e2"/>
                          </a:solidFill>
                          <a:latin typeface="Arial"/>
                        </a:rPr>
                        <a:t>Dictionary</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COLUMNS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TABLES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TABLE_CONSTRAINTS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STATISTICS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KEY_COLUMN_USAGE</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ROUTINES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PARAMETERS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40640">
                <a:tc>
                  <a:txBody>
                    <a:bodyPr anchor="ctr"/>
                    <a:p>
                      <a:pPr>
                        <a:lnSpc>
                          <a:spcPct val="100000"/>
                        </a:lnSpc>
                      </a:pPr>
                      <a:r>
                        <a:rPr b="0" lang="en-IN" sz="1600" spc="-1" strike="noStrike">
                          <a:solidFill>
                            <a:srgbClr val="000000"/>
                          </a:solidFill>
                          <a:latin typeface="Arial"/>
                        </a:rPr>
                        <a:t>INFORMATION_SCHEMA.</a:t>
                      </a:r>
                      <a:r>
                        <a:rPr b="0" lang="en-IN" sz="1800" spc="-1" strike="noStrike">
                          <a:solidFill>
                            <a:srgbClr val="298ae5"/>
                          </a:solidFill>
                          <a:latin typeface="Arial"/>
                        </a:rPr>
                        <a:t>TRIGGERS</a:t>
                      </a:r>
                      <a:endParaRPr b="0" lang="en-IN" sz="18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sld>
</file>

<file path=ppt/slides/slide4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4" name="CustomShape 1"/>
          <p:cNvSpPr/>
          <p:nvPr/>
        </p:nvSpPr>
        <p:spPr>
          <a:xfrm>
            <a:off x="304920" y="228600"/>
            <a:ext cx="86101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Class Room</a:t>
            </a:r>
            <a:endParaRPr b="0" lang="en-IN" sz="3600" spc="-1" strike="noStrike">
              <a:latin typeface="Arial"/>
            </a:endParaRPr>
          </a:p>
        </p:txBody>
      </p:sp>
      <p:sp>
        <p:nvSpPr>
          <p:cNvPr id="2025" name="CustomShape 2"/>
          <p:cNvSpPr/>
          <p:nvPr/>
        </p:nvSpPr>
        <p:spPr>
          <a:xfrm>
            <a:off x="304920" y="1981080"/>
            <a:ext cx="8610120" cy="9140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6600" spc="-1" strike="noStrike">
                <a:solidFill>
                  <a:srgbClr val="000000"/>
                </a:solidFill>
                <a:latin typeface="Arial"/>
              </a:rPr>
              <a:t>Session 1</a:t>
            </a:r>
            <a:endParaRPr b="0" lang="en-IN" sz="6600" spc="-1" strike="noStrike">
              <a:latin typeface="Arial"/>
            </a:endParaRPr>
          </a:p>
        </p:txBody>
      </p:sp>
    </p:spTree>
  </p:cSld>
</p:sld>
</file>

<file path=ppt/slides/slide4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6"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PL/SQL</a:t>
            </a:r>
            <a:endParaRPr b="0" lang="en-IN" sz="4800" spc="-1" strike="noStrike">
              <a:latin typeface="Arial"/>
            </a:endParaRPr>
          </a:p>
        </p:txBody>
      </p:sp>
      <p:sp>
        <p:nvSpPr>
          <p:cNvPr id="2027" name="CustomShape 2"/>
          <p:cNvSpPr/>
          <p:nvPr/>
        </p:nvSpPr>
        <p:spPr>
          <a:xfrm>
            <a:off x="76320" y="3352680"/>
            <a:ext cx="8991360" cy="100512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3e5d78"/>
                </a:solidFill>
                <a:latin typeface="Segoe UI Light"/>
              </a:rPr>
              <a:t>PL/SQL is a procedural language extension to Structured Query Language (SQL). The purpose of PL/SQL is to combine database language and procedural programming language.</a:t>
            </a:r>
            <a:endParaRPr b="0" lang="en-IN" sz="2000" spc="-1" strike="noStrike">
              <a:latin typeface="Arial"/>
            </a:endParaRPr>
          </a:p>
        </p:txBody>
      </p:sp>
    </p:spTree>
  </p:cSld>
</p:sld>
</file>

<file path=ppt/slides/slide4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8"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CREATE PROCEDURE and CREATE FUNCTION</a:t>
            </a:r>
            <a:endParaRPr b="0" lang="en-IN" sz="4800" spc="-1" strike="noStrike">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228600" y="344160"/>
            <a:ext cx="8686440" cy="639000"/>
          </a:xfrm>
          <a:prstGeom prst="rect">
            <a:avLst/>
          </a:prstGeom>
          <a:noFill/>
          <a:ln>
            <a:noFill/>
          </a:ln>
        </p:spPr>
        <p:style>
          <a:lnRef idx="0"/>
          <a:fillRef idx="0"/>
          <a:effectRef idx="0"/>
          <a:fontRef idx="minor"/>
        </p:style>
        <p:txBody>
          <a:bodyPr lIns="90000" rIns="90000" tIns="45000" bIns="45000"/>
          <a:p>
            <a:pPr algn="r">
              <a:lnSpc>
                <a:spcPct val="100000"/>
              </a:lnSpc>
            </a:pPr>
            <a:r>
              <a:rPr b="0" i="1" lang="en-IN" sz="3600" spc="-1" strike="noStrike">
                <a:solidFill>
                  <a:srgbClr val="ff9900"/>
                </a:solidFill>
                <a:latin typeface="Arial"/>
              </a:rPr>
              <a:t>Entity Relationship Diagram Symbols</a:t>
            </a:r>
            <a:endParaRPr b="0" lang="en-IN" sz="3600" spc="-1" strike="noStrike">
              <a:latin typeface="Arial"/>
            </a:endParaRPr>
          </a:p>
        </p:txBody>
      </p:sp>
      <p:grpSp>
        <p:nvGrpSpPr>
          <p:cNvPr id="302" name="Group 2"/>
          <p:cNvGrpSpPr/>
          <p:nvPr/>
        </p:nvGrpSpPr>
        <p:grpSpPr>
          <a:xfrm>
            <a:off x="762120" y="5105520"/>
            <a:ext cx="1904760" cy="1062360"/>
            <a:chOff x="762120" y="5105520"/>
            <a:chExt cx="1904760" cy="1062360"/>
          </a:xfrm>
        </p:grpSpPr>
        <p:sp>
          <p:nvSpPr>
            <p:cNvPr id="303" name="CustomShape 3"/>
            <p:cNvSpPr/>
            <p:nvPr/>
          </p:nvSpPr>
          <p:spPr>
            <a:xfrm>
              <a:off x="762120" y="5105520"/>
              <a:ext cx="1904760" cy="914040"/>
            </a:xfrm>
            <a:prstGeom prst="ellipse">
              <a:avLst/>
            </a:prstGeom>
            <a:solidFill>
              <a:srgbClr val="ffffff"/>
            </a:solidFill>
            <a:ln w="57240">
              <a:solidFill>
                <a:schemeClr val="tx1"/>
              </a:solidFill>
              <a:round/>
            </a:ln>
          </p:spPr>
          <p:style>
            <a:lnRef idx="0"/>
            <a:fillRef idx="0"/>
            <a:effectRef idx="0"/>
            <a:fontRef idx="minor"/>
          </p:style>
        </p:sp>
        <p:sp>
          <p:nvSpPr>
            <p:cNvPr id="304" name="CustomShape 4"/>
            <p:cNvSpPr/>
            <p:nvPr/>
          </p:nvSpPr>
          <p:spPr>
            <a:xfrm>
              <a:off x="1023480" y="5253840"/>
              <a:ext cx="1453680" cy="91404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Multivalued Attribute</a:t>
              </a:r>
              <a:endParaRPr b="0" lang="en-IN" sz="1800" spc="-1" strike="noStrike">
                <a:latin typeface="Arial"/>
              </a:endParaRPr>
            </a:p>
          </p:txBody>
        </p:sp>
      </p:grpSp>
      <p:grpSp>
        <p:nvGrpSpPr>
          <p:cNvPr id="305" name="Group 5"/>
          <p:cNvGrpSpPr/>
          <p:nvPr/>
        </p:nvGrpSpPr>
        <p:grpSpPr>
          <a:xfrm>
            <a:off x="666720" y="3886200"/>
            <a:ext cx="1999800" cy="1029240"/>
            <a:chOff x="666720" y="3886200"/>
            <a:chExt cx="1999800" cy="1029240"/>
          </a:xfrm>
        </p:grpSpPr>
        <p:sp>
          <p:nvSpPr>
            <p:cNvPr id="306" name="CustomShape 6"/>
            <p:cNvSpPr/>
            <p:nvPr/>
          </p:nvSpPr>
          <p:spPr>
            <a:xfrm>
              <a:off x="666720" y="3886200"/>
              <a:ext cx="1999800" cy="914040"/>
            </a:xfrm>
            <a:prstGeom prst="ellipse">
              <a:avLst/>
            </a:prstGeom>
            <a:solidFill>
              <a:srgbClr val="ffffff"/>
            </a:solidFill>
            <a:ln cap="rnd" w="44280">
              <a:solidFill>
                <a:schemeClr val="tx1"/>
              </a:solidFill>
              <a:custDash>
                <a:ds d="400000" sp="300000"/>
              </a:custDash>
              <a:round/>
            </a:ln>
          </p:spPr>
          <p:style>
            <a:lnRef idx="0"/>
            <a:fillRef idx="0"/>
            <a:effectRef idx="0"/>
            <a:fontRef idx="minor"/>
          </p:style>
        </p:sp>
        <p:sp>
          <p:nvSpPr>
            <p:cNvPr id="307" name="CustomShape 7"/>
            <p:cNvSpPr/>
            <p:nvPr/>
          </p:nvSpPr>
          <p:spPr>
            <a:xfrm>
              <a:off x="1040040" y="4001400"/>
              <a:ext cx="1328760" cy="91404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Derived Attribute</a:t>
              </a:r>
              <a:endParaRPr b="0" lang="en-IN" sz="1800" spc="-1" strike="noStrike">
                <a:latin typeface="Arial"/>
              </a:endParaRPr>
            </a:p>
          </p:txBody>
        </p:sp>
      </p:grpSp>
      <p:grpSp>
        <p:nvGrpSpPr>
          <p:cNvPr id="308" name="Group 8"/>
          <p:cNvGrpSpPr/>
          <p:nvPr/>
        </p:nvGrpSpPr>
        <p:grpSpPr>
          <a:xfrm>
            <a:off x="4495680" y="1295280"/>
            <a:ext cx="3124080" cy="1599840"/>
            <a:chOff x="4495680" y="1295280"/>
            <a:chExt cx="3124080" cy="1599840"/>
          </a:xfrm>
        </p:grpSpPr>
        <p:sp>
          <p:nvSpPr>
            <p:cNvPr id="309" name="CustomShape 9"/>
            <p:cNvSpPr/>
            <p:nvPr/>
          </p:nvSpPr>
          <p:spPr>
            <a:xfrm>
              <a:off x="4495680" y="1760400"/>
              <a:ext cx="1856880" cy="695880"/>
            </a:xfrm>
            <a:prstGeom prst="ellipse">
              <a:avLst/>
            </a:prstGeom>
            <a:solidFill>
              <a:srgbClr val="ffffff"/>
            </a:solidFill>
            <a:ln w="44280">
              <a:solidFill>
                <a:schemeClr val="tx1"/>
              </a:solidFill>
              <a:round/>
            </a:ln>
          </p:spPr>
          <p:style>
            <a:lnRef idx="0"/>
            <a:fillRef idx="0"/>
            <a:effectRef idx="0"/>
            <a:fontRef idx="minor"/>
          </p:style>
        </p:sp>
        <p:sp>
          <p:nvSpPr>
            <p:cNvPr id="310" name="CustomShape 10"/>
            <p:cNvSpPr/>
            <p:nvPr/>
          </p:nvSpPr>
          <p:spPr>
            <a:xfrm>
              <a:off x="4861440" y="1829160"/>
              <a:ext cx="1233720" cy="82116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600" spc="-1" strike="noStrike">
                  <a:solidFill>
                    <a:srgbClr val="000000"/>
                  </a:solidFill>
                  <a:latin typeface="Cambria"/>
                </a:rPr>
                <a:t>Composite Attribute</a:t>
              </a:r>
              <a:endParaRPr b="0" lang="en-IN" sz="1600" spc="-1" strike="noStrike">
                <a:latin typeface="Arial"/>
              </a:endParaRPr>
            </a:p>
          </p:txBody>
        </p:sp>
        <p:sp>
          <p:nvSpPr>
            <p:cNvPr id="311" name="CustomShape 11"/>
            <p:cNvSpPr/>
            <p:nvPr/>
          </p:nvSpPr>
          <p:spPr>
            <a:xfrm>
              <a:off x="6497640" y="1829160"/>
              <a:ext cx="1122120" cy="497160"/>
            </a:xfrm>
            <a:prstGeom prst="ellipse">
              <a:avLst/>
            </a:prstGeom>
            <a:solidFill>
              <a:srgbClr val="ffffff"/>
            </a:solidFill>
            <a:ln w="44280">
              <a:solidFill>
                <a:schemeClr val="tx1"/>
              </a:solidFill>
              <a:round/>
            </a:ln>
          </p:spPr>
          <p:style>
            <a:lnRef idx="0"/>
            <a:fillRef idx="0"/>
            <a:effectRef idx="0"/>
            <a:fontRef idx="minor"/>
          </p:style>
        </p:sp>
        <p:sp>
          <p:nvSpPr>
            <p:cNvPr id="312" name="CustomShape 12"/>
            <p:cNvSpPr/>
            <p:nvPr/>
          </p:nvSpPr>
          <p:spPr>
            <a:xfrm>
              <a:off x="6076440" y="1295280"/>
              <a:ext cx="1122120" cy="497160"/>
            </a:xfrm>
            <a:prstGeom prst="ellipse">
              <a:avLst/>
            </a:prstGeom>
            <a:solidFill>
              <a:srgbClr val="ffffff"/>
            </a:solidFill>
            <a:ln w="44280">
              <a:solidFill>
                <a:schemeClr val="tx1"/>
              </a:solidFill>
              <a:round/>
            </a:ln>
          </p:spPr>
          <p:style>
            <a:lnRef idx="0"/>
            <a:fillRef idx="0"/>
            <a:effectRef idx="0"/>
            <a:fontRef idx="minor"/>
          </p:style>
        </p:sp>
        <p:sp>
          <p:nvSpPr>
            <p:cNvPr id="313" name="CustomShape 13"/>
            <p:cNvSpPr/>
            <p:nvPr/>
          </p:nvSpPr>
          <p:spPr>
            <a:xfrm>
              <a:off x="6076440" y="2397960"/>
              <a:ext cx="1122120" cy="497160"/>
            </a:xfrm>
            <a:prstGeom prst="ellipse">
              <a:avLst/>
            </a:prstGeom>
            <a:solidFill>
              <a:srgbClr val="ffffff"/>
            </a:solidFill>
            <a:ln w="44280">
              <a:solidFill>
                <a:schemeClr val="tx1"/>
              </a:solidFill>
              <a:round/>
            </a:ln>
          </p:spPr>
          <p:style>
            <a:lnRef idx="0"/>
            <a:fillRef idx="0"/>
            <a:effectRef idx="0"/>
            <a:fontRef idx="minor"/>
          </p:style>
        </p:sp>
        <p:sp>
          <p:nvSpPr>
            <p:cNvPr id="314" name="CustomShape 14"/>
            <p:cNvSpPr/>
            <p:nvPr/>
          </p:nvSpPr>
          <p:spPr>
            <a:xfrm flipV="1">
              <a:off x="6148800" y="1613520"/>
              <a:ext cx="132120" cy="14184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15" name="CustomShape 15"/>
            <p:cNvSpPr/>
            <p:nvPr/>
          </p:nvSpPr>
          <p:spPr>
            <a:xfrm>
              <a:off x="6341760" y="2071440"/>
              <a:ext cx="132120" cy="36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316" name="CustomShape 16"/>
            <p:cNvSpPr/>
            <p:nvPr/>
          </p:nvSpPr>
          <p:spPr>
            <a:xfrm flipH="1" flipV="1">
              <a:off x="6076440" y="2375640"/>
              <a:ext cx="204480" cy="8028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grpSp>
      <p:grpSp>
        <p:nvGrpSpPr>
          <p:cNvPr id="317" name="Group 17"/>
          <p:cNvGrpSpPr/>
          <p:nvPr/>
        </p:nvGrpSpPr>
        <p:grpSpPr>
          <a:xfrm>
            <a:off x="666720" y="2666880"/>
            <a:ext cx="1999800" cy="914040"/>
            <a:chOff x="666720" y="2666880"/>
            <a:chExt cx="1999800" cy="914040"/>
          </a:xfrm>
        </p:grpSpPr>
        <p:sp>
          <p:nvSpPr>
            <p:cNvPr id="318" name="CustomShape 18"/>
            <p:cNvSpPr/>
            <p:nvPr/>
          </p:nvSpPr>
          <p:spPr>
            <a:xfrm>
              <a:off x="666720" y="2666880"/>
              <a:ext cx="1999800" cy="914040"/>
            </a:xfrm>
            <a:prstGeom prst="ellipse">
              <a:avLst/>
            </a:prstGeom>
            <a:solidFill>
              <a:srgbClr val="ffffff"/>
            </a:solidFill>
            <a:ln w="44280">
              <a:solidFill>
                <a:schemeClr val="tx1"/>
              </a:solidFill>
              <a:round/>
            </a:ln>
          </p:spPr>
          <p:style>
            <a:lnRef idx="0"/>
            <a:fillRef idx="0"/>
            <a:effectRef idx="0"/>
            <a:fontRef idx="minor"/>
          </p:style>
        </p:sp>
        <p:sp>
          <p:nvSpPr>
            <p:cNvPr id="319" name="CustomShape 19"/>
            <p:cNvSpPr/>
            <p:nvPr/>
          </p:nvSpPr>
          <p:spPr>
            <a:xfrm>
              <a:off x="892800" y="2936520"/>
              <a:ext cx="1657800" cy="63972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u="heavy">
                  <a:solidFill>
                    <a:srgbClr val="000000"/>
                  </a:solidFill>
                  <a:uFill>
                    <a:solidFill>
                      <a:srgbClr val="ff0000"/>
                    </a:solidFill>
                  </a:uFill>
                  <a:latin typeface="Cambria"/>
                </a:rPr>
                <a:t>Key Attribute</a:t>
              </a:r>
              <a:endParaRPr b="0" lang="en-IN" sz="1800" spc="-1" strike="noStrike">
                <a:latin typeface="Arial"/>
              </a:endParaRPr>
            </a:p>
          </p:txBody>
        </p:sp>
      </p:grpSp>
      <p:grpSp>
        <p:nvGrpSpPr>
          <p:cNvPr id="320" name="Group 20"/>
          <p:cNvGrpSpPr/>
          <p:nvPr/>
        </p:nvGrpSpPr>
        <p:grpSpPr>
          <a:xfrm>
            <a:off x="609480" y="1447920"/>
            <a:ext cx="2152440" cy="914040"/>
            <a:chOff x="609480" y="1447920"/>
            <a:chExt cx="2152440" cy="914040"/>
          </a:xfrm>
        </p:grpSpPr>
        <p:sp>
          <p:nvSpPr>
            <p:cNvPr id="321" name="CustomShape 21"/>
            <p:cNvSpPr/>
            <p:nvPr/>
          </p:nvSpPr>
          <p:spPr>
            <a:xfrm>
              <a:off x="609480" y="1447920"/>
              <a:ext cx="2152440" cy="914040"/>
            </a:xfrm>
            <a:prstGeom prst="ellipse">
              <a:avLst/>
            </a:prstGeom>
            <a:solidFill>
              <a:srgbClr val="ffffff"/>
            </a:solidFill>
            <a:ln w="44280">
              <a:solidFill>
                <a:schemeClr val="tx1"/>
              </a:solidFill>
              <a:round/>
            </a:ln>
          </p:spPr>
          <p:style>
            <a:lnRef idx="0"/>
            <a:fillRef idx="0"/>
            <a:effectRef idx="0"/>
            <a:fontRef idx="minor"/>
          </p:style>
        </p:sp>
        <p:sp>
          <p:nvSpPr>
            <p:cNvPr id="322" name="CustomShape 22"/>
            <p:cNvSpPr/>
            <p:nvPr/>
          </p:nvSpPr>
          <p:spPr>
            <a:xfrm>
              <a:off x="1010160" y="1679400"/>
              <a:ext cx="1429920" cy="36612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Attribute</a:t>
              </a:r>
              <a:endParaRPr b="0" lang="en-IN" sz="1800" spc="-1" strike="noStrike">
                <a:latin typeface="Arial"/>
              </a:endParaRPr>
            </a:p>
          </p:txBody>
        </p:sp>
      </p:grpSp>
      <p:grpSp>
        <p:nvGrpSpPr>
          <p:cNvPr id="323" name="Group 23"/>
          <p:cNvGrpSpPr/>
          <p:nvPr/>
        </p:nvGrpSpPr>
        <p:grpSpPr>
          <a:xfrm>
            <a:off x="6248520" y="3429000"/>
            <a:ext cx="1904760" cy="786600"/>
            <a:chOff x="6248520" y="3429000"/>
            <a:chExt cx="1904760" cy="786600"/>
          </a:xfrm>
        </p:grpSpPr>
        <p:sp>
          <p:nvSpPr>
            <p:cNvPr id="324" name="CustomShape 24"/>
            <p:cNvSpPr/>
            <p:nvPr/>
          </p:nvSpPr>
          <p:spPr>
            <a:xfrm>
              <a:off x="6248520" y="3429000"/>
              <a:ext cx="1904760" cy="761760"/>
            </a:xfrm>
            <a:prstGeom prst="rect">
              <a:avLst/>
            </a:prstGeom>
            <a:solidFill>
              <a:srgbClr val="ffffff"/>
            </a:solidFill>
            <a:ln w="57240">
              <a:solidFill>
                <a:schemeClr val="tx1"/>
              </a:solidFill>
              <a:miter/>
            </a:ln>
          </p:spPr>
          <p:style>
            <a:lnRef idx="0"/>
            <a:fillRef idx="0"/>
            <a:effectRef idx="0"/>
            <a:fontRef idx="minor"/>
          </p:style>
        </p:sp>
        <p:sp>
          <p:nvSpPr>
            <p:cNvPr id="325" name="CustomShape 25"/>
            <p:cNvSpPr/>
            <p:nvPr/>
          </p:nvSpPr>
          <p:spPr>
            <a:xfrm>
              <a:off x="6457680" y="3575880"/>
              <a:ext cx="1543320" cy="63972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Weak Entity</a:t>
              </a:r>
              <a:endParaRPr b="0" lang="en-IN" sz="1800" spc="-1" strike="noStrike">
                <a:latin typeface="Arial"/>
              </a:endParaRPr>
            </a:p>
          </p:txBody>
        </p:sp>
      </p:grpSp>
      <p:grpSp>
        <p:nvGrpSpPr>
          <p:cNvPr id="326" name="Group 26"/>
          <p:cNvGrpSpPr/>
          <p:nvPr/>
        </p:nvGrpSpPr>
        <p:grpSpPr>
          <a:xfrm>
            <a:off x="4114800" y="3429000"/>
            <a:ext cx="1904760" cy="801000"/>
            <a:chOff x="4114800" y="3429000"/>
            <a:chExt cx="1904760" cy="801000"/>
          </a:xfrm>
        </p:grpSpPr>
        <p:sp>
          <p:nvSpPr>
            <p:cNvPr id="327" name="CustomShape 27"/>
            <p:cNvSpPr/>
            <p:nvPr/>
          </p:nvSpPr>
          <p:spPr>
            <a:xfrm>
              <a:off x="4114800" y="3429000"/>
              <a:ext cx="1904760" cy="761760"/>
            </a:xfrm>
            <a:prstGeom prst="rect">
              <a:avLst/>
            </a:prstGeom>
            <a:solidFill>
              <a:srgbClr val="ffffff"/>
            </a:solidFill>
            <a:ln w="44280">
              <a:solidFill>
                <a:schemeClr val="tx1"/>
              </a:solidFill>
              <a:miter/>
            </a:ln>
          </p:spPr>
          <p:style>
            <a:lnRef idx="0"/>
            <a:fillRef idx="0"/>
            <a:effectRef idx="0"/>
            <a:fontRef idx="minor"/>
          </p:style>
        </p:sp>
        <p:sp>
          <p:nvSpPr>
            <p:cNvPr id="328" name="CustomShape 28"/>
            <p:cNvSpPr/>
            <p:nvPr/>
          </p:nvSpPr>
          <p:spPr>
            <a:xfrm>
              <a:off x="4235760" y="3590280"/>
              <a:ext cx="1707840" cy="63972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Strong Entity</a:t>
              </a:r>
              <a:endParaRPr b="0" lang="en-IN" sz="1800" spc="-1" strike="noStrike">
                <a:latin typeface="Arial"/>
              </a:endParaRPr>
            </a:p>
          </p:txBody>
        </p:sp>
      </p:grpSp>
      <p:grpSp>
        <p:nvGrpSpPr>
          <p:cNvPr id="329" name="Group 29"/>
          <p:cNvGrpSpPr/>
          <p:nvPr/>
        </p:nvGrpSpPr>
        <p:grpSpPr>
          <a:xfrm>
            <a:off x="3962520" y="4648320"/>
            <a:ext cx="2114280" cy="1294920"/>
            <a:chOff x="3962520" y="4648320"/>
            <a:chExt cx="2114280" cy="1294920"/>
          </a:xfrm>
        </p:grpSpPr>
        <p:sp>
          <p:nvSpPr>
            <p:cNvPr id="330" name="CustomShape 30"/>
            <p:cNvSpPr/>
            <p:nvPr/>
          </p:nvSpPr>
          <p:spPr>
            <a:xfrm>
              <a:off x="3962520" y="4648320"/>
              <a:ext cx="2114280" cy="1294920"/>
            </a:xfrm>
            <a:prstGeom prst="flowChartDecision">
              <a:avLst/>
            </a:prstGeom>
            <a:solidFill>
              <a:srgbClr val="ffffff"/>
            </a:solidFill>
            <a:ln w="44280">
              <a:solidFill>
                <a:schemeClr val="tx1"/>
              </a:solidFill>
              <a:miter/>
            </a:ln>
          </p:spPr>
          <p:style>
            <a:lnRef idx="0"/>
            <a:fillRef idx="0"/>
            <a:effectRef idx="0"/>
            <a:fontRef idx="minor"/>
          </p:style>
        </p:sp>
        <p:sp>
          <p:nvSpPr>
            <p:cNvPr id="331" name="CustomShape 31"/>
            <p:cNvSpPr/>
            <p:nvPr/>
          </p:nvSpPr>
          <p:spPr>
            <a:xfrm>
              <a:off x="4077720" y="5111280"/>
              <a:ext cx="1843200" cy="32364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Relationship</a:t>
              </a:r>
              <a:endParaRPr b="0" lang="en-IN" sz="1800" spc="-1" strike="noStrike">
                <a:latin typeface="Arial"/>
              </a:endParaRPr>
            </a:p>
          </p:txBody>
        </p:sp>
      </p:grpSp>
      <p:grpSp>
        <p:nvGrpSpPr>
          <p:cNvPr id="332" name="Group 32"/>
          <p:cNvGrpSpPr/>
          <p:nvPr/>
        </p:nvGrpSpPr>
        <p:grpSpPr>
          <a:xfrm>
            <a:off x="6418440" y="4648320"/>
            <a:ext cx="2268000" cy="1218960"/>
            <a:chOff x="6418440" y="4648320"/>
            <a:chExt cx="2268000" cy="1218960"/>
          </a:xfrm>
        </p:grpSpPr>
        <p:sp>
          <p:nvSpPr>
            <p:cNvPr id="333" name="CustomShape 33"/>
            <p:cNvSpPr/>
            <p:nvPr/>
          </p:nvSpPr>
          <p:spPr>
            <a:xfrm>
              <a:off x="6418440" y="4648320"/>
              <a:ext cx="2268000" cy="1218960"/>
            </a:xfrm>
            <a:prstGeom prst="flowChartDecision">
              <a:avLst/>
            </a:prstGeom>
            <a:solidFill>
              <a:srgbClr val="ffffff"/>
            </a:solidFill>
            <a:ln w="63360">
              <a:solidFill>
                <a:schemeClr val="tx1"/>
              </a:solidFill>
              <a:miter/>
            </a:ln>
          </p:spPr>
          <p:style>
            <a:lnRef idx="0"/>
            <a:fillRef idx="0"/>
            <a:effectRef idx="0"/>
            <a:fontRef idx="minor"/>
          </p:style>
        </p:sp>
        <p:sp>
          <p:nvSpPr>
            <p:cNvPr id="334" name="CustomShape 34"/>
            <p:cNvSpPr/>
            <p:nvPr/>
          </p:nvSpPr>
          <p:spPr>
            <a:xfrm>
              <a:off x="6581160" y="4851360"/>
              <a:ext cx="1942560" cy="554760"/>
            </a:xfrm>
            <a:prstGeom prst="rect">
              <a:avLst/>
            </a:prstGeom>
            <a:noFill/>
            <a:ln w="9360">
              <a:noFill/>
            </a:ln>
          </p:spPr>
          <p:style>
            <a:lnRef idx="0"/>
            <a:fillRef idx="0"/>
            <a:effectRef idx="0"/>
            <a:fontRef idx="minor"/>
          </p:style>
          <p:txBody>
            <a:bodyPr/>
            <a:p>
              <a:pPr algn="ctr">
                <a:lnSpc>
                  <a:spcPct val="100000"/>
                </a:lnSpc>
                <a:spcAft>
                  <a:spcPts val="1001"/>
                </a:spcAft>
              </a:pPr>
              <a:r>
                <a:rPr b="1" i="1" lang="en-IN" sz="1800" spc="-1" strike="noStrike">
                  <a:solidFill>
                    <a:srgbClr val="000000"/>
                  </a:solidFill>
                  <a:latin typeface="Cambria"/>
                </a:rPr>
                <a:t>Weak Relationship</a:t>
              </a:r>
              <a:endParaRPr b="0" lang="en-IN" sz="1800" spc="-1" strike="noStrike">
                <a:latin typeface="Arial"/>
              </a:endParaRPr>
            </a:p>
          </p:txBody>
        </p:sp>
      </p:grpSp>
      <p:grpSp>
        <p:nvGrpSpPr>
          <p:cNvPr id="335" name="Group 35"/>
          <p:cNvGrpSpPr/>
          <p:nvPr/>
        </p:nvGrpSpPr>
        <p:grpSpPr>
          <a:xfrm>
            <a:off x="380880" y="1143000"/>
            <a:ext cx="8138880" cy="5121360"/>
            <a:chOff x="380880" y="1143000"/>
            <a:chExt cx="8138880" cy="5121360"/>
          </a:xfrm>
        </p:grpSpPr>
        <p:sp>
          <p:nvSpPr>
            <p:cNvPr id="336" name="Line 36"/>
            <p:cNvSpPr/>
            <p:nvPr/>
          </p:nvSpPr>
          <p:spPr>
            <a:xfrm flipH="1">
              <a:off x="380880" y="1143720"/>
              <a:ext cx="1440" cy="5120640"/>
            </a:xfrm>
            <a:prstGeom prst="line">
              <a:avLst/>
            </a:prstGeom>
            <a:ln w="12600">
              <a:round/>
            </a:ln>
          </p:spPr>
          <p:style>
            <a:lnRef idx="1">
              <a:schemeClr val="accent1"/>
            </a:lnRef>
            <a:fillRef idx="0">
              <a:schemeClr val="accent1"/>
            </a:fillRef>
            <a:effectRef idx="0">
              <a:schemeClr val="accent1"/>
            </a:effectRef>
            <a:fontRef idx="minor"/>
          </p:style>
        </p:sp>
        <p:sp>
          <p:nvSpPr>
            <p:cNvPr id="337" name="Line 37"/>
            <p:cNvSpPr/>
            <p:nvPr/>
          </p:nvSpPr>
          <p:spPr>
            <a:xfrm>
              <a:off x="381600" y="1143000"/>
              <a:ext cx="8138160" cy="360"/>
            </a:xfrm>
            <a:prstGeom prst="line">
              <a:avLst/>
            </a:prstGeom>
            <a:ln w="12600">
              <a:round/>
            </a:ln>
          </p:spPr>
          <p:style>
            <a:lnRef idx="1">
              <a:schemeClr val="accent1"/>
            </a:lnRef>
            <a:fillRef idx="0">
              <a:schemeClr val="accent1"/>
            </a:fillRef>
            <a:effectRef idx="0">
              <a:schemeClr val="accent1"/>
            </a:effectRef>
            <a:fontRef idx="minor"/>
          </p:style>
        </p:sp>
      </p:gr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and Function</a:t>
            </a:r>
            <a:endParaRPr b="0" lang="en-IN" sz="3200" spc="-1" strike="noStrike">
              <a:latin typeface="Arial"/>
            </a:endParaRPr>
          </a:p>
        </p:txBody>
      </p:sp>
      <p:sp>
        <p:nvSpPr>
          <p:cNvPr id="2030"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These statements create stored routines. By default, a routine is associated with the default database. To associate the routine explicitly with a given database, specify the name as db_name.sp_name when you create it.</a:t>
            </a:r>
            <a:endParaRPr b="0" lang="en-IN" sz="1800" spc="-1" strike="noStrike">
              <a:latin typeface="Arial"/>
            </a:endParaRPr>
          </a:p>
        </p:txBody>
      </p:sp>
      <p:sp>
        <p:nvSpPr>
          <p:cNvPr id="2031" name="CustomShape 3"/>
          <p:cNvSpPr/>
          <p:nvPr/>
        </p:nvSpPr>
        <p:spPr>
          <a:xfrm>
            <a:off x="76320" y="1896120"/>
            <a:ext cx="8762760" cy="228492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 PROCEDURE sp_name ([proc_parameter[,...]])</a:t>
            </a:r>
            <a:endParaRPr b="0" lang="en-IN" sz="1800" spc="-1" strike="noStrike">
              <a:latin typeface="Arial"/>
            </a:endParaRPr>
          </a:p>
          <a:p>
            <a:pPr>
              <a:lnSpc>
                <a:spcPct val="100000"/>
              </a:lnSpc>
            </a:pPr>
            <a:r>
              <a:rPr b="0" lang="en-IN" sz="1800" spc="-1" strike="noStrike">
                <a:solidFill>
                  <a:srgbClr val="0077aa"/>
                </a:solidFill>
                <a:latin typeface="Courier New"/>
              </a:rPr>
              <a:t>proc_parameter:</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 IN | OUT | INOUT ] param_name type</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CREATE FUNCTION sp_name ([func_parameter[,...]])</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RETURNS type</a:t>
            </a:r>
            <a:endParaRPr b="0" lang="en-IN" sz="1800" spc="-1" strike="noStrike">
              <a:latin typeface="Arial"/>
            </a:endParaRPr>
          </a:p>
          <a:p>
            <a:pPr>
              <a:lnSpc>
                <a:spcPct val="100000"/>
              </a:lnSpc>
            </a:pPr>
            <a:endParaRPr b="0" lang="en-IN" sz="1800" spc="-1" strike="noStrike">
              <a:latin typeface="Arial"/>
            </a:endParaRPr>
          </a:p>
        </p:txBody>
      </p:sp>
      <p:sp>
        <p:nvSpPr>
          <p:cNvPr id="2032" name="CustomShape 4"/>
          <p:cNvSpPr/>
          <p:nvPr/>
        </p:nvSpPr>
        <p:spPr>
          <a:xfrm>
            <a:off x="152280" y="4114800"/>
            <a:ext cx="883872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MyProcedure;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MyProcedure()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'Infoway Technologies, Pune';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033" name="CustomShape 5"/>
          <p:cNvSpPr/>
          <p:nvPr/>
        </p:nvSpPr>
        <p:spPr>
          <a:xfrm>
            <a:off x="6588000" y="1814760"/>
            <a:ext cx="2023560" cy="395280"/>
          </a:xfrm>
          <a:prstGeom prst="rect">
            <a:avLst/>
          </a:prstGeom>
          <a:solidFill>
            <a:srgbClr val="dc525c"/>
          </a:solid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ffc000"/>
                </a:solidFill>
                <a:latin typeface="Arial"/>
              </a:rPr>
              <a:t>desc mysql.proc</a:t>
            </a:r>
            <a:endParaRPr b="0" lang="en-IN" sz="2000" spc="-1" strike="noStrike">
              <a:latin typeface="Arial"/>
            </a:endParaRPr>
          </a:p>
        </p:txBody>
      </p:sp>
      <p:sp>
        <p:nvSpPr>
          <p:cNvPr id="2034" name="CustomShape 6"/>
          <p:cNvSpPr/>
          <p:nvPr/>
        </p:nvSpPr>
        <p:spPr>
          <a:xfrm>
            <a:off x="5105520" y="2341800"/>
            <a:ext cx="3940200" cy="91332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SELECT * FROM information_schema.parameters </a:t>
            </a:r>
            <a:endParaRPr b="0" lang="en-IN" sz="1800" spc="-1" strike="noStrike">
              <a:latin typeface="Arial"/>
            </a:endParaRPr>
          </a:p>
          <a:p>
            <a:pPr>
              <a:lnSpc>
                <a:spcPct val="100000"/>
              </a:lnSpc>
            </a:pPr>
            <a:r>
              <a:rPr b="0" lang="en-IN" sz="1800" spc="-1" strike="noStrike">
                <a:solidFill>
                  <a:srgbClr val="000000"/>
                </a:solidFill>
                <a:latin typeface="Arial"/>
              </a:rPr>
              <a:t>WHERE SPECIFIC_NAME = 'pro1';</a:t>
            </a:r>
            <a:endParaRPr b="0" lang="en-IN" sz="1800" spc="-1" strike="noStrike">
              <a:latin typeface="Arial"/>
            </a:endParaRPr>
          </a:p>
        </p:txBody>
      </p:sp>
    </p:spTree>
  </p:cSld>
</p:sld>
</file>

<file path=ppt/slides/slide4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Difference between arguments and parameters?</a:t>
            </a:r>
            <a:endParaRPr b="0" lang="en-IN" sz="4800" spc="-1" strike="noStrike">
              <a:latin typeface="Arial"/>
            </a:endParaRPr>
          </a:p>
        </p:txBody>
      </p:sp>
      <p:sp>
        <p:nvSpPr>
          <p:cNvPr id="2036" name="CustomShape 2"/>
          <p:cNvSpPr/>
          <p:nvPr/>
        </p:nvSpPr>
        <p:spPr>
          <a:xfrm>
            <a:off x="152280" y="4038480"/>
            <a:ext cx="8838720" cy="1309320"/>
          </a:xfrm>
          <a:prstGeom prst="rect">
            <a:avLst/>
          </a:prstGeom>
          <a:solidFill>
            <a:srgbClr val="cfff21"/>
          </a:solidFill>
          <a:ln>
            <a:noFill/>
          </a:ln>
        </p:spPr>
        <p:style>
          <a:lnRef idx="0"/>
          <a:fillRef idx="0"/>
          <a:effectRef idx="0"/>
          <a:fontRef idx="minor"/>
        </p:style>
        <p:txBody>
          <a:bodyPr lIns="90000" rIns="90000" tIns="45000" bIns="45000"/>
          <a:p>
            <a:pPr marL="343080" indent="-342720">
              <a:lnSpc>
                <a:spcPct val="100000"/>
              </a:lnSpc>
              <a:buClr>
                <a:srgbClr val="000000"/>
              </a:buClr>
              <a:buFont typeface="Arial"/>
              <a:buChar char="•"/>
            </a:pPr>
            <a:r>
              <a:rPr b="1" lang="en-IN" sz="2000" spc="-1" strike="noStrike">
                <a:solidFill>
                  <a:srgbClr val="000000"/>
                </a:solidFill>
                <a:latin typeface="Gill Sans MT"/>
              </a:rPr>
              <a:t>Parameter</a:t>
            </a:r>
            <a:r>
              <a:rPr b="0" lang="en-IN" sz="2000" spc="-1" strike="noStrike">
                <a:solidFill>
                  <a:srgbClr val="000000"/>
                </a:solidFill>
                <a:latin typeface="Gill Sans MT"/>
              </a:rPr>
              <a:t> is variable in the declaration of </a:t>
            </a:r>
            <a:r>
              <a:rPr b="1" i="1" lang="en-IN" sz="2000" spc="-1" strike="noStrike">
                <a:solidFill>
                  <a:srgbClr val="000000"/>
                </a:solidFill>
                <a:latin typeface="Gill Sans MT"/>
              </a:rPr>
              <a:t>procedure</a:t>
            </a:r>
            <a:r>
              <a:rPr b="0" lang="en-IN" sz="2000" spc="-1" strike="noStrike">
                <a:solidFill>
                  <a:srgbClr val="000000"/>
                </a:solidFill>
                <a:latin typeface="Gill Sans MT"/>
              </a:rPr>
              <a:t> or a </a:t>
            </a:r>
            <a:r>
              <a:rPr b="1" i="1" lang="en-IN" sz="2000" spc="-1" strike="noStrike">
                <a:solidFill>
                  <a:srgbClr val="000000"/>
                </a:solidFill>
                <a:latin typeface="Gill Sans MT"/>
              </a:rPr>
              <a:t>function</a:t>
            </a:r>
            <a:r>
              <a:rPr b="0" lang="en-IN" sz="2000" spc="-1" strike="noStrike">
                <a:solidFill>
                  <a:srgbClr val="000000"/>
                </a:solidFill>
                <a:latin typeface="Gill Sans MT"/>
              </a:rPr>
              <a:t>.</a:t>
            </a:r>
            <a:endParaRPr b="0" lang="en-IN" sz="2000" spc="-1" strike="noStrike">
              <a:latin typeface="Arial"/>
            </a:endParaRPr>
          </a:p>
          <a:p>
            <a:pPr marL="343080" indent="-342720">
              <a:lnSpc>
                <a:spcPct val="100000"/>
              </a:lnSpc>
              <a:buClr>
                <a:srgbClr val="000000"/>
              </a:buClr>
              <a:buFont typeface="Arial"/>
              <a:buChar char="•"/>
            </a:pPr>
            <a:r>
              <a:rPr b="1" lang="en-IN" sz="2000" spc="-1" strike="noStrike">
                <a:solidFill>
                  <a:srgbClr val="000000"/>
                </a:solidFill>
                <a:latin typeface="Gill Sans MT"/>
              </a:rPr>
              <a:t>Argument</a:t>
            </a:r>
            <a:r>
              <a:rPr b="0" lang="en-IN" sz="2000" spc="-1" strike="noStrike">
                <a:solidFill>
                  <a:srgbClr val="000000"/>
                </a:solidFill>
                <a:latin typeface="Gill Sans MT"/>
              </a:rPr>
              <a:t> is the actual value of this variable that gets passed to a </a:t>
            </a:r>
            <a:r>
              <a:rPr b="1" i="1" lang="en-IN" sz="2000" spc="-1" strike="noStrike">
                <a:solidFill>
                  <a:srgbClr val="000000"/>
                </a:solidFill>
                <a:latin typeface="Gill Sans MT"/>
              </a:rPr>
              <a:t>procedure</a:t>
            </a:r>
            <a:r>
              <a:rPr b="0" lang="en-IN" sz="2000" spc="-1" strike="noStrike">
                <a:solidFill>
                  <a:srgbClr val="000000"/>
                </a:solidFill>
                <a:latin typeface="Gill Sans MT"/>
              </a:rPr>
              <a:t> or a </a:t>
            </a:r>
            <a:r>
              <a:rPr b="1" i="1" lang="en-IN" sz="2000" spc="-1" strike="noStrike">
                <a:solidFill>
                  <a:srgbClr val="000000"/>
                </a:solidFill>
                <a:latin typeface="Gill Sans MT"/>
              </a:rPr>
              <a:t>function</a:t>
            </a:r>
            <a:r>
              <a:rPr b="0" lang="en-IN" sz="2000" spc="-1" strike="noStrike">
                <a:solidFill>
                  <a:srgbClr val="000000"/>
                </a:solidFill>
                <a:latin typeface="Gill Sans MT"/>
              </a:rPr>
              <a:t>.</a:t>
            </a:r>
            <a:endParaRPr b="0" lang="en-IN" sz="2000" spc="-1" strike="noStrike">
              <a:latin typeface="Arial"/>
            </a:endParaRPr>
          </a:p>
        </p:txBody>
      </p:sp>
      <p:sp>
        <p:nvSpPr>
          <p:cNvPr id="2037" name="CustomShape 3"/>
          <p:cNvSpPr/>
          <p:nvPr/>
        </p:nvSpPr>
        <p:spPr>
          <a:xfrm>
            <a:off x="154800" y="247320"/>
            <a:ext cx="8783280" cy="11876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6c86"/>
                </a:solidFill>
                <a:latin typeface="Open Sans"/>
              </a:rPr>
              <a:t>A parameter is a variable in a method definition. When a method is called, the arguments are the data you pass into the method's parameters.  Parameter  is variable in the declaration of function. Argument is the actual value of this variable that gets passed to function.</a:t>
            </a:r>
            <a:endParaRPr b="0" lang="en-IN" sz="1800" spc="-1" strike="noStrike">
              <a:latin typeface="Arial"/>
            </a:endParaRPr>
          </a:p>
        </p:txBody>
      </p:sp>
    </p:spTree>
  </p:cSld>
</p:sld>
</file>

<file path=ppt/slides/slide4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and Function</a:t>
            </a:r>
            <a:endParaRPr b="0" lang="en-IN" sz="3200" spc="-1" strike="noStrike">
              <a:latin typeface="Arial"/>
            </a:endParaRPr>
          </a:p>
        </p:txBody>
      </p:sp>
      <p:grpSp>
        <p:nvGrpSpPr>
          <p:cNvPr id="2039" name="Group 2"/>
          <p:cNvGrpSpPr/>
          <p:nvPr/>
        </p:nvGrpSpPr>
        <p:grpSpPr>
          <a:xfrm>
            <a:off x="635760" y="1078560"/>
            <a:ext cx="7854840" cy="4250880"/>
            <a:chOff x="635760" y="1078560"/>
            <a:chExt cx="7854840" cy="4250880"/>
          </a:xfrm>
        </p:grpSpPr>
        <p:pic>
          <p:nvPicPr>
            <p:cNvPr id="2040" name="Picture 4" descr=""/>
            <p:cNvPicPr/>
            <p:nvPr/>
          </p:nvPicPr>
          <p:blipFill>
            <a:blip r:embed="rId1"/>
            <a:stretch/>
          </p:blipFill>
          <p:spPr>
            <a:xfrm>
              <a:off x="635760" y="2123640"/>
              <a:ext cx="7208280" cy="2230920"/>
            </a:xfrm>
            <a:prstGeom prst="rect">
              <a:avLst/>
            </a:prstGeom>
            <a:ln>
              <a:noFill/>
            </a:ln>
          </p:spPr>
        </p:pic>
        <p:sp>
          <p:nvSpPr>
            <p:cNvPr id="2041" name="CustomShape 3"/>
            <p:cNvSpPr/>
            <p:nvPr/>
          </p:nvSpPr>
          <p:spPr>
            <a:xfrm rot="5400000">
              <a:off x="6512760" y="1044720"/>
              <a:ext cx="580680" cy="1485000"/>
            </a:xfrm>
            <a:prstGeom prst="bentConnector3">
              <a:avLst>
                <a:gd name="adj1" fmla="val 50000"/>
              </a:avLst>
            </a:prstGeom>
            <a:noFill/>
            <a:ln w="19080">
              <a:solidFill>
                <a:schemeClr val="accent4">
                  <a:lumMod val="75000"/>
                </a:schemeClr>
              </a:solidFill>
              <a:round/>
              <a:tailEnd len="med" type="triangle" w="med"/>
            </a:ln>
          </p:spPr>
          <p:style>
            <a:lnRef idx="1">
              <a:schemeClr val="accent1"/>
            </a:lnRef>
            <a:fillRef idx="0">
              <a:schemeClr val="accent1"/>
            </a:fillRef>
            <a:effectRef idx="0">
              <a:schemeClr val="accent1"/>
            </a:effectRef>
            <a:fontRef idx="minor"/>
          </p:style>
        </p:sp>
        <p:sp>
          <p:nvSpPr>
            <p:cNvPr id="2042" name="CustomShape 4"/>
            <p:cNvSpPr/>
            <p:nvPr/>
          </p:nvSpPr>
          <p:spPr>
            <a:xfrm>
              <a:off x="6342120" y="1078560"/>
              <a:ext cx="2148480" cy="364680"/>
            </a:xfrm>
            <a:prstGeom prst="rect">
              <a:avLst/>
            </a:prstGeom>
            <a:solidFill>
              <a:srgbClr val="cfff2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Gill Sans MT"/>
                </a:rPr>
                <a:t>Parameter</a:t>
              </a:r>
              <a:r>
                <a:rPr b="0" lang="en-IN" sz="1800" spc="-1" strike="noStrike">
                  <a:solidFill>
                    <a:srgbClr val="000000"/>
                  </a:solidFill>
                  <a:latin typeface="Gill Sans MT"/>
                </a:rPr>
                <a:t>  </a:t>
              </a:r>
              <a:r>
                <a:rPr b="1" lang="en-IN" sz="1800" spc="-1" strike="noStrike">
                  <a:solidFill>
                    <a:srgbClr val="000000"/>
                  </a:solidFill>
                  <a:latin typeface="Gill Sans MT"/>
                </a:rPr>
                <a:t>List</a:t>
              </a:r>
              <a:endParaRPr b="0" lang="en-IN" sz="1800" spc="-1" strike="noStrike">
                <a:latin typeface="Arial"/>
              </a:endParaRPr>
            </a:p>
          </p:txBody>
        </p:sp>
        <p:sp>
          <p:nvSpPr>
            <p:cNvPr id="2043" name="CustomShape 5"/>
            <p:cNvSpPr/>
            <p:nvPr/>
          </p:nvSpPr>
          <p:spPr>
            <a:xfrm>
              <a:off x="3337560" y="4964760"/>
              <a:ext cx="2003760" cy="364680"/>
            </a:xfrm>
            <a:prstGeom prst="rect">
              <a:avLst/>
            </a:prstGeom>
            <a:solidFill>
              <a:srgbClr val="cfff21"/>
            </a:solid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0000"/>
                  </a:solidFill>
                  <a:latin typeface="Gill Sans MT"/>
                </a:rPr>
                <a:t>Argument</a:t>
              </a:r>
              <a:r>
                <a:rPr b="0" lang="en-IN" sz="1800" spc="-1" strike="noStrike">
                  <a:solidFill>
                    <a:srgbClr val="000000"/>
                  </a:solidFill>
                  <a:latin typeface="Gill Sans MT"/>
                </a:rPr>
                <a:t> </a:t>
              </a:r>
              <a:r>
                <a:rPr b="1" lang="en-IN" sz="1800" spc="-1" strike="noStrike">
                  <a:solidFill>
                    <a:srgbClr val="000000"/>
                  </a:solidFill>
                  <a:latin typeface="Gill Sans MT"/>
                </a:rPr>
                <a:t>List</a:t>
              </a:r>
              <a:endParaRPr b="0" lang="en-IN" sz="1800" spc="-1" strike="noStrike">
                <a:latin typeface="Arial"/>
              </a:endParaRPr>
            </a:p>
          </p:txBody>
        </p:sp>
        <p:sp>
          <p:nvSpPr>
            <p:cNvPr id="2044" name="CustomShape 6"/>
            <p:cNvSpPr/>
            <p:nvPr/>
          </p:nvSpPr>
          <p:spPr>
            <a:xfrm flipV="1" rot="16200000">
              <a:off x="3693600" y="4273920"/>
              <a:ext cx="589680" cy="675720"/>
            </a:xfrm>
            <a:prstGeom prst="bentConnector3">
              <a:avLst>
                <a:gd name="adj1" fmla="val 50000"/>
              </a:avLst>
            </a:prstGeom>
            <a:noFill/>
            <a:ln w="19080">
              <a:solidFill>
                <a:schemeClr val="accent4">
                  <a:lumMod val="75000"/>
                </a:schemeClr>
              </a:solidFill>
              <a:round/>
              <a:tailEnd len="med" type="triangle" w="med"/>
            </a:ln>
          </p:spPr>
          <p:style>
            <a:lnRef idx="1">
              <a:schemeClr val="accent1"/>
            </a:lnRef>
            <a:fillRef idx="0">
              <a:schemeClr val="accent1"/>
            </a:fillRef>
            <a:effectRef idx="0">
              <a:schemeClr val="accent1"/>
            </a:effectRef>
            <a:fontRef idx="minor"/>
          </p:style>
        </p:sp>
      </p:grpSp>
    </p:spTree>
  </p:cSld>
</p:sld>
</file>

<file path=ppt/slides/slide4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5"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Difference between Stored Procedure and Function?</a:t>
            </a:r>
            <a:endParaRPr b="0" lang="en-IN" sz="4800" spc="-1" strike="noStrike">
              <a:latin typeface="Arial"/>
            </a:endParaRPr>
          </a:p>
        </p:txBody>
      </p:sp>
    </p:spTree>
  </p:cSld>
</p:sld>
</file>

<file path=ppt/slides/slide4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and Function</a:t>
            </a:r>
            <a:endParaRPr b="0" lang="en-IN" sz="3200" spc="-1" strike="noStrike">
              <a:latin typeface="Arial"/>
            </a:endParaRPr>
          </a:p>
        </p:txBody>
      </p:sp>
      <p:sp>
        <p:nvSpPr>
          <p:cNvPr id="2047" name="CustomShape 2"/>
          <p:cNvSpPr/>
          <p:nvPr/>
        </p:nvSpPr>
        <p:spPr>
          <a:xfrm>
            <a:off x="152280" y="928800"/>
            <a:ext cx="8838720" cy="3108960"/>
          </a:xfrm>
          <a:prstGeom prst="rect">
            <a:avLst/>
          </a:prstGeom>
          <a:solidFill>
            <a:schemeClr val="bg1"/>
          </a:solidFill>
          <a:ln>
            <a:noFill/>
          </a:ln>
        </p:spPr>
        <p:style>
          <a:lnRef idx="0"/>
          <a:fillRef idx="0"/>
          <a:effectRef idx="0"/>
          <a:fontRef idx="minor"/>
        </p:style>
        <p:txBody>
          <a:bodyPr lIns="90000" rIns="90000" tIns="45000" bIns="45000"/>
          <a:p>
            <a:pPr marL="285840" indent="-285480">
              <a:lnSpc>
                <a:spcPct val="100000"/>
              </a:lnSpc>
              <a:buClr>
                <a:srgbClr val="006c86"/>
              </a:buClr>
              <a:buFont typeface="Arial"/>
              <a:buChar char="•"/>
            </a:pPr>
            <a:r>
              <a:rPr b="0" lang="en-IN" sz="2000" spc="-1" strike="noStrike">
                <a:solidFill>
                  <a:srgbClr val="006c86"/>
                </a:solidFill>
                <a:latin typeface="Gill Sans MT"/>
              </a:rPr>
              <a:t>A FUNCTION always returns a value using the return statement. PROCEDURE may return one or more values through OUT parameter(s) or may not return any at all.</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6c86"/>
              </a:buClr>
              <a:buFont typeface="Arial"/>
              <a:buChar char="•"/>
            </a:pPr>
            <a:r>
              <a:rPr b="0" lang="en-IN" sz="2000" spc="-1" strike="noStrike">
                <a:solidFill>
                  <a:srgbClr val="006c86"/>
                </a:solidFill>
                <a:latin typeface="Gill Sans MT"/>
              </a:rPr>
              <a:t>Functions are normally used for computations where as procedures are normally used for executing business logic.</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6c86"/>
              </a:buClr>
              <a:buFont typeface="Arial"/>
              <a:buChar char="•"/>
            </a:pPr>
            <a:r>
              <a:rPr b="0" lang="en-IN" sz="2000" spc="-1" strike="noStrike">
                <a:solidFill>
                  <a:srgbClr val="006c86"/>
                </a:solidFill>
                <a:latin typeface="Gill Sans MT"/>
              </a:rPr>
              <a:t>A Function returns 1 value only. Procedure can return multiple values </a:t>
            </a:r>
            <a:r>
              <a:rPr b="0" lang="en-IN" sz="2000" spc="-1" strike="noStrike">
                <a:solidFill>
                  <a:srgbClr val="e12f2b"/>
                </a:solidFill>
                <a:latin typeface="Gill Sans MT"/>
              </a:rPr>
              <a:t>(max 1024)</a:t>
            </a:r>
            <a:r>
              <a:rPr b="0" lang="en-IN" sz="2000" spc="-1" strike="noStrike">
                <a:solidFill>
                  <a:srgbClr val="006c86"/>
                </a:solidFill>
                <a:latin typeface="Gill Sans MT"/>
              </a:rPr>
              <a:t>.</a:t>
            </a:r>
            <a:endParaRPr b="0" lang="en-IN" sz="2000" spc="-1" strike="noStrike">
              <a:latin typeface="Arial"/>
            </a:endParaRPr>
          </a:p>
          <a:p>
            <a:pPr>
              <a:lnSpc>
                <a:spcPct val="100000"/>
              </a:lnSpc>
            </a:pPr>
            <a:endParaRPr b="0" lang="en-IN" sz="2000" spc="-1" strike="noStrike">
              <a:latin typeface="Arial"/>
            </a:endParaRPr>
          </a:p>
          <a:p>
            <a:pPr marL="285840" indent="-285480">
              <a:lnSpc>
                <a:spcPct val="100000"/>
              </a:lnSpc>
              <a:buClr>
                <a:srgbClr val="006c86"/>
              </a:buClr>
              <a:buFont typeface="Arial"/>
              <a:buChar char="•"/>
            </a:pPr>
            <a:r>
              <a:rPr b="0" lang="en-IN" sz="2000" spc="-1" strike="noStrike">
                <a:solidFill>
                  <a:srgbClr val="006c86"/>
                </a:solidFill>
                <a:latin typeface="Gill Sans MT"/>
              </a:rPr>
              <a:t>A function can be called directly by SQL statement like select func_name from dual while procedures cannot.</a:t>
            </a:r>
            <a:endParaRPr b="0" lang="en-IN" sz="2000" spc="-1" strike="noStrike">
              <a:latin typeface="Arial"/>
            </a:endParaRPr>
          </a:p>
        </p:txBody>
      </p:sp>
      <p:sp>
        <p:nvSpPr>
          <p:cNvPr id="2048" name="CustomShape 3"/>
          <p:cNvSpPr/>
          <p:nvPr/>
        </p:nvSpPr>
        <p:spPr>
          <a:xfrm>
            <a:off x="152280" y="4429080"/>
            <a:ext cx="8838720" cy="11876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70c0"/>
                </a:solidFill>
                <a:latin typeface="Segoe UI Light"/>
              </a:rPr>
              <a:t>The major difference is that UDFs can be used like any other expression within SQL statements, whereas stored procedures must be invoked using the CALL statement.</a:t>
            </a:r>
            <a:endParaRPr b="0" lang="en-IN" sz="2400" spc="-1" strike="noStrike">
              <a:latin typeface="Arial"/>
            </a:endParaRPr>
          </a:p>
        </p:txBody>
      </p:sp>
    </p:spTree>
  </p:cSld>
</p:sld>
</file>

<file path=ppt/slides/slide4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9" name="CustomShape 1"/>
          <p:cNvSpPr/>
          <p:nvPr/>
        </p:nvSpPr>
        <p:spPr>
          <a:xfrm>
            <a:off x="0" y="0"/>
            <a:ext cx="9143640" cy="10040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000" spc="-1" strike="noStrike">
                <a:solidFill>
                  <a:srgbClr val="ffff00"/>
                </a:solidFill>
                <a:latin typeface="Arial"/>
              </a:rPr>
              <a:t>Calling Procedure from Function and contrariwise</a:t>
            </a:r>
            <a:endParaRPr b="0" lang="en-IN" sz="3000" spc="-1" strike="noStrike">
              <a:latin typeface="Arial"/>
            </a:endParaRPr>
          </a:p>
        </p:txBody>
      </p:sp>
      <p:grpSp>
        <p:nvGrpSpPr>
          <p:cNvPr id="2050" name="Group 2"/>
          <p:cNvGrpSpPr/>
          <p:nvPr/>
        </p:nvGrpSpPr>
        <p:grpSpPr>
          <a:xfrm>
            <a:off x="76320" y="1066680"/>
            <a:ext cx="8991360" cy="5302440"/>
            <a:chOff x="76320" y="1066680"/>
            <a:chExt cx="8991360" cy="5302440"/>
          </a:xfrm>
        </p:grpSpPr>
        <p:sp>
          <p:nvSpPr>
            <p:cNvPr id="2051" name="CustomShape 3"/>
            <p:cNvSpPr/>
            <p:nvPr/>
          </p:nvSpPr>
          <p:spPr>
            <a:xfrm>
              <a:off x="76320" y="1066680"/>
              <a:ext cx="8991360" cy="53024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FUNCTION if exists F1;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FUNCTION F1() returns varchar(100)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varchar(100) default 'Hello World';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92d050"/>
                  </a:solidFill>
                  <a:latin typeface="Segoe UI Semilight"/>
                  <a:ea typeface="Segoe UI Symbol"/>
                </a:rPr>
                <a:t># select "Hello World";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call p1(x);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 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drop PROCEDURE if exists P1;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P1(out para1 varchar(100))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92d050"/>
                  </a:solidFill>
                  <a:latin typeface="Segoe UI Semilight"/>
                  <a:ea typeface="Segoe UI Symbol"/>
                </a:rPr>
                <a:t># select "Hello World123";</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"Hello World123"</a:t>
              </a:r>
              <a:r>
                <a:rPr b="0" lang="en-IN" sz="1800" spc="-1" strike="noStrike">
                  <a:solidFill>
                    <a:srgbClr val="92d050"/>
                  </a:solidFill>
                  <a:latin typeface="Segoe UI Semilight"/>
                  <a:ea typeface="Segoe UI Symbol"/>
                </a:rPr>
                <a:t> </a:t>
              </a:r>
              <a:r>
                <a:rPr b="0" lang="en-IN" sz="1800" spc="-1" strike="noStrike">
                  <a:solidFill>
                    <a:srgbClr val="006c86"/>
                  </a:solidFill>
                  <a:latin typeface="Segoe UI Semilight"/>
                  <a:ea typeface="Segoe UI Symbol"/>
                </a:rPr>
                <a:t>into 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052" name="CustomShape 4"/>
            <p:cNvSpPr/>
            <p:nvPr/>
          </p:nvSpPr>
          <p:spPr>
            <a:xfrm>
              <a:off x="5083560" y="5095800"/>
              <a:ext cx="3885840" cy="819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ff0000"/>
                  </a:solidFill>
                  <a:latin typeface="Gill Sans MT"/>
                </a:rPr>
                <a:t> </a:t>
              </a:r>
              <a:r>
                <a:rPr b="0" lang="en-IN" sz="1600" spc="-1" strike="noStrike">
                  <a:solidFill>
                    <a:srgbClr val="ff0000"/>
                  </a:solidFill>
                  <a:latin typeface="Gill Sans MT"/>
                </a:rPr>
                <a:t>// ERROR 1415 (0A000): Not allowed to </a:t>
              </a:r>
              <a:endParaRPr b="0" lang="en-IN" sz="1600" spc="-1" strike="noStrike">
                <a:latin typeface="Arial"/>
              </a:endParaRPr>
            </a:p>
            <a:p>
              <a:pPr>
                <a:lnSpc>
                  <a:spcPct val="100000"/>
                </a:lnSpc>
              </a:pPr>
              <a:r>
                <a:rPr b="0" lang="en-IN" sz="1600" spc="-1" strike="noStrike">
                  <a:solidFill>
                    <a:srgbClr val="ff0000"/>
                  </a:solidFill>
                  <a:latin typeface="Gill Sans MT"/>
                </a:rPr>
                <a:t>    </a:t>
              </a:r>
              <a:r>
                <a:rPr b="0" lang="en-IN" sz="1600" spc="-1" strike="noStrike">
                  <a:solidFill>
                    <a:srgbClr val="ff0000"/>
                  </a:solidFill>
                  <a:latin typeface="Gill Sans MT"/>
                </a:rPr>
                <a:t>return a result set from a function</a:t>
              </a:r>
              <a:endParaRPr b="0" lang="en-IN" sz="1600" spc="-1" strike="noStrike">
                <a:latin typeface="Arial"/>
              </a:endParaRPr>
            </a:p>
          </p:txBody>
        </p:sp>
        <p:grpSp>
          <p:nvGrpSpPr>
            <p:cNvPr id="2053" name="Group 5"/>
            <p:cNvGrpSpPr/>
            <p:nvPr/>
          </p:nvGrpSpPr>
          <p:grpSpPr>
            <a:xfrm>
              <a:off x="1981080" y="5771880"/>
              <a:ext cx="2244960" cy="556200"/>
              <a:chOff x="1981080" y="5771880"/>
              <a:chExt cx="2244960" cy="556200"/>
            </a:xfrm>
          </p:grpSpPr>
          <p:grpSp>
            <p:nvGrpSpPr>
              <p:cNvPr id="2054" name="Group 6"/>
              <p:cNvGrpSpPr/>
              <p:nvPr/>
            </p:nvGrpSpPr>
            <p:grpSpPr>
              <a:xfrm>
                <a:off x="1981080" y="5771880"/>
                <a:ext cx="852120" cy="381600"/>
                <a:chOff x="1981080" y="5771880"/>
                <a:chExt cx="852120" cy="381600"/>
              </a:xfrm>
            </p:grpSpPr>
            <p:sp>
              <p:nvSpPr>
                <p:cNvPr id="2055" name="Line 7"/>
                <p:cNvSpPr/>
                <p:nvPr/>
              </p:nvSpPr>
              <p:spPr>
                <a:xfrm>
                  <a:off x="1981080" y="5771880"/>
                  <a:ext cx="360" cy="381240"/>
                </a:xfrm>
                <a:prstGeom prst="line">
                  <a:avLst/>
                </a:prstGeom>
                <a:ln w="12600">
                  <a:solidFill>
                    <a:srgbClr val="92d050"/>
                  </a:solidFill>
                  <a:round/>
                  <a:headEnd len="med" type="triangle" w="med"/>
                </a:ln>
              </p:spPr>
              <p:style>
                <a:lnRef idx="1">
                  <a:schemeClr val="accent1"/>
                </a:lnRef>
                <a:fillRef idx="0">
                  <a:schemeClr val="accent1"/>
                </a:fillRef>
                <a:effectRef idx="0">
                  <a:schemeClr val="accent1"/>
                </a:effectRef>
                <a:fontRef idx="minor"/>
              </p:style>
            </p:sp>
            <p:sp>
              <p:nvSpPr>
                <p:cNvPr id="2056" name="Line 8"/>
                <p:cNvSpPr/>
                <p:nvPr/>
              </p:nvSpPr>
              <p:spPr>
                <a:xfrm flipH="1">
                  <a:off x="1981080" y="6153120"/>
                  <a:ext cx="852120" cy="360"/>
                </a:xfrm>
                <a:prstGeom prst="line">
                  <a:avLst/>
                </a:prstGeom>
                <a:ln w="12600">
                  <a:solidFill>
                    <a:srgbClr val="92d050"/>
                  </a:solidFill>
                  <a:round/>
                  <a:headEnd len="med" type="triangle" w="med"/>
                </a:ln>
              </p:spPr>
              <p:style>
                <a:lnRef idx="1">
                  <a:schemeClr val="accent1"/>
                </a:lnRef>
                <a:fillRef idx="0">
                  <a:schemeClr val="accent1"/>
                </a:fillRef>
                <a:effectRef idx="0">
                  <a:schemeClr val="accent1"/>
                </a:effectRef>
                <a:fontRef idx="minor"/>
              </p:style>
            </p:sp>
          </p:grpSp>
          <p:sp>
            <p:nvSpPr>
              <p:cNvPr id="2057" name="CustomShape 9"/>
              <p:cNvSpPr/>
              <p:nvPr/>
            </p:nvSpPr>
            <p:spPr>
              <a:xfrm>
                <a:off x="2679480" y="5994360"/>
                <a:ext cx="15465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600" spc="-1" strike="noStrike">
                    <a:solidFill>
                      <a:srgbClr val="00b050"/>
                    </a:solidFill>
                    <a:latin typeface="Gill Sans MT (Body)"/>
                  </a:rPr>
                  <a:t>This will work</a:t>
                </a:r>
                <a:endParaRPr b="0" lang="en-IN" sz="1600" spc="-1" strike="noStrike">
                  <a:latin typeface="Arial"/>
                </a:endParaRPr>
              </a:p>
            </p:txBody>
          </p:sp>
        </p:grpSp>
        <p:sp>
          <p:nvSpPr>
            <p:cNvPr id="2058" name="CustomShape 10"/>
            <p:cNvSpPr/>
            <p:nvPr/>
          </p:nvSpPr>
          <p:spPr>
            <a:xfrm>
              <a:off x="2905200" y="5391000"/>
              <a:ext cx="2209320" cy="360"/>
            </a:xfrm>
            <a:custGeom>
              <a:avLst/>
              <a:gdLst/>
              <a:ahLst/>
              <a:rect l="l" t="t" r="r" b="b"/>
              <a:pathLst>
                <a:path w="21600" h="21600">
                  <a:moveTo>
                    <a:pt x="0" y="0"/>
                  </a:moveTo>
                  <a:lnTo>
                    <a:pt x="21600" y="21600"/>
                  </a:lnTo>
                </a:path>
              </a:pathLst>
            </a:custGeom>
            <a:noFill/>
            <a:ln w="1908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2059" name="CustomShape 11"/>
            <p:cNvSpPr/>
            <p:nvPr/>
          </p:nvSpPr>
          <p:spPr>
            <a:xfrm>
              <a:off x="4952880" y="2351880"/>
              <a:ext cx="3885840" cy="81972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ff0000"/>
                  </a:solidFill>
                  <a:latin typeface="Gill Sans MT"/>
                </a:rPr>
                <a:t> </a:t>
              </a:r>
              <a:r>
                <a:rPr b="0" lang="en-IN" sz="1600" spc="-1" strike="noStrike">
                  <a:solidFill>
                    <a:srgbClr val="ff0000"/>
                  </a:solidFill>
                  <a:latin typeface="Gill Sans MT"/>
                </a:rPr>
                <a:t>// ERROR 1415 (0A000): Not allowed to </a:t>
              </a:r>
              <a:endParaRPr b="0" lang="en-IN" sz="1600" spc="-1" strike="noStrike">
                <a:latin typeface="Arial"/>
              </a:endParaRPr>
            </a:p>
            <a:p>
              <a:pPr>
                <a:lnSpc>
                  <a:spcPct val="100000"/>
                </a:lnSpc>
              </a:pPr>
              <a:r>
                <a:rPr b="0" lang="en-IN" sz="1600" spc="-1" strike="noStrike">
                  <a:solidFill>
                    <a:srgbClr val="ff0000"/>
                  </a:solidFill>
                  <a:latin typeface="Gill Sans MT"/>
                </a:rPr>
                <a:t>    </a:t>
              </a:r>
              <a:r>
                <a:rPr b="0" lang="en-IN" sz="1600" spc="-1" strike="noStrike">
                  <a:solidFill>
                    <a:srgbClr val="ff0000"/>
                  </a:solidFill>
                  <a:latin typeface="Gill Sans MT"/>
                </a:rPr>
                <a:t>return a result set from a function</a:t>
              </a:r>
              <a:endParaRPr b="0" lang="en-IN" sz="1600" spc="-1" strike="noStrike">
                <a:latin typeface="Arial"/>
              </a:endParaRPr>
            </a:p>
          </p:txBody>
        </p:sp>
        <p:sp>
          <p:nvSpPr>
            <p:cNvPr id="2060" name="CustomShape 12"/>
            <p:cNvSpPr/>
            <p:nvPr/>
          </p:nvSpPr>
          <p:spPr>
            <a:xfrm>
              <a:off x="2774520" y="2647080"/>
              <a:ext cx="2209320" cy="360"/>
            </a:xfrm>
            <a:custGeom>
              <a:avLst/>
              <a:gdLst/>
              <a:ahLst/>
              <a:rect l="l" t="t" r="r" b="b"/>
              <a:pathLst>
                <a:path w="21600" h="21600">
                  <a:moveTo>
                    <a:pt x="0" y="0"/>
                  </a:moveTo>
                  <a:lnTo>
                    <a:pt x="21600" y="21600"/>
                  </a:lnTo>
                </a:path>
              </a:pathLst>
            </a:custGeom>
            <a:noFill/>
            <a:ln w="1908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grpSp>
    </p:spTree>
  </p:cSld>
</p:sld>
</file>

<file path=ppt/slides/slide4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1"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SOURCE and CALL Stored Procedure</a:t>
            </a:r>
            <a:endParaRPr b="0" lang="en-IN" sz="4800" spc="-1" strike="noStrike">
              <a:latin typeface="Arial"/>
            </a:endParaRPr>
          </a:p>
        </p:txBody>
      </p:sp>
    </p:spTree>
  </p:cSld>
</p:sld>
</file>

<file path=ppt/slides/slide4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SOURCE and CALL Stored Procedure</a:t>
            </a:r>
            <a:endParaRPr b="0" lang="en-IN" sz="3200" spc="-1" strike="noStrike">
              <a:latin typeface="Arial"/>
            </a:endParaRPr>
          </a:p>
        </p:txBody>
      </p:sp>
      <p:sp>
        <p:nvSpPr>
          <p:cNvPr id="2063"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you are already running mysql, you can execute an SQL script file using the </a:t>
            </a:r>
            <a:r>
              <a:rPr b="1" lang="en-IN" sz="1800" spc="-1" strike="noStrike">
                <a:solidFill>
                  <a:srgbClr val="000000"/>
                </a:solidFill>
                <a:latin typeface="Arial"/>
              </a:rPr>
              <a:t>source</a:t>
            </a:r>
            <a:r>
              <a:rPr b="0" lang="en-IN" sz="1800" spc="-1" strike="noStrike">
                <a:solidFill>
                  <a:srgbClr val="000000"/>
                </a:solidFill>
                <a:latin typeface="Arial"/>
              </a:rPr>
              <a:t> command or </a:t>
            </a:r>
            <a:r>
              <a:rPr b="1" lang="en-IN" sz="1800" spc="-1" strike="noStrike">
                <a:solidFill>
                  <a:srgbClr val="000000"/>
                </a:solidFill>
                <a:latin typeface="Arial"/>
              </a:rPr>
              <a:t>\.</a:t>
            </a:r>
            <a:r>
              <a:rPr b="0" lang="en-IN" sz="1800" spc="-1" strike="noStrike">
                <a:solidFill>
                  <a:srgbClr val="000000"/>
                </a:solidFill>
                <a:latin typeface="Arial"/>
              </a:rPr>
              <a:t> command</a:t>
            </a:r>
            <a:endParaRPr b="0" lang="en-IN" sz="1800" spc="-1" strike="noStrike">
              <a:latin typeface="Arial"/>
            </a:endParaRPr>
          </a:p>
        </p:txBody>
      </p:sp>
      <p:sp>
        <p:nvSpPr>
          <p:cNvPr id="2064" name="CustomShape 3"/>
          <p:cNvSpPr/>
          <p:nvPr/>
        </p:nvSpPr>
        <p:spPr>
          <a:xfrm>
            <a:off x="76320" y="1438920"/>
            <a:ext cx="8762760" cy="913320"/>
          </a:xfrm>
          <a:prstGeom prst="rect">
            <a:avLst/>
          </a:prstGeom>
          <a:solidFill>
            <a:schemeClr val="bg1"/>
          </a:solidFill>
          <a:ln>
            <a:noFill/>
          </a:ln>
        </p:spPr>
        <p:style>
          <a:lnRef idx="0"/>
          <a:fillRef idx="0"/>
          <a:effectRef idx="0"/>
          <a:fontRef idx="minor"/>
        </p:style>
        <p:txBody>
          <a:bodyPr lIns="90000" rIns="90000" tIns="45000" bIns="45000"/>
          <a:p>
            <a:pPr>
              <a:lnSpc>
                <a:spcPct val="150000"/>
              </a:lnSpc>
            </a:pPr>
            <a:r>
              <a:rPr b="0" lang="en-IN" sz="1800" spc="-1" strike="noStrike">
                <a:solidFill>
                  <a:srgbClr val="0077aa"/>
                </a:solidFill>
                <a:latin typeface="Courier New"/>
              </a:rPr>
              <a:t>source </a:t>
            </a:r>
            <a:r>
              <a:rPr b="0" i="1" lang="en-IN" sz="1800" spc="-1" strike="noStrike">
                <a:solidFill>
                  <a:srgbClr val="000000"/>
                </a:solidFill>
                <a:latin typeface="Courier New"/>
              </a:rPr>
              <a:t>file_name.sql</a:t>
            </a:r>
            <a:endParaRPr b="0" lang="en-IN" sz="1800" spc="-1" strike="noStrike">
              <a:latin typeface="Arial"/>
            </a:endParaRPr>
          </a:p>
          <a:p>
            <a:pPr>
              <a:lnSpc>
                <a:spcPct val="150000"/>
              </a:lnSpc>
            </a:pPr>
            <a:r>
              <a:rPr b="0" lang="en-IN" sz="1800" spc="-1" strike="noStrike">
                <a:solidFill>
                  <a:srgbClr val="0077aa"/>
                </a:solidFill>
                <a:latin typeface="Courier New"/>
              </a:rPr>
              <a:t>\. </a:t>
            </a:r>
            <a:r>
              <a:rPr b="0" i="1" lang="en-IN" sz="1800" spc="-1" strike="noStrike">
                <a:solidFill>
                  <a:srgbClr val="000000"/>
                </a:solidFill>
                <a:latin typeface="Courier New"/>
              </a:rPr>
              <a:t>file_name.sql</a:t>
            </a:r>
            <a:endParaRPr b="0" lang="en-IN" sz="1800" spc="-1" strike="noStrike">
              <a:latin typeface="Arial"/>
            </a:endParaRPr>
          </a:p>
        </p:txBody>
      </p:sp>
      <p:sp>
        <p:nvSpPr>
          <p:cNvPr id="2065" name="CustomShape 4"/>
          <p:cNvSpPr/>
          <p:nvPr/>
        </p:nvSpPr>
        <p:spPr>
          <a:xfrm>
            <a:off x="152280" y="2438280"/>
            <a:ext cx="8838720" cy="6390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MySQL&gt; source pl1.sql;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MySQL&gt; \. file_name.sql;</a:t>
            </a:r>
            <a:endParaRPr b="0" lang="en-IN" sz="1800" spc="-1" strike="noStrike">
              <a:latin typeface="Arial"/>
            </a:endParaRPr>
          </a:p>
        </p:txBody>
      </p:sp>
      <p:sp>
        <p:nvSpPr>
          <p:cNvPr id="2066" name="CustomShape 5"/>
          <p:cNvSpPr/>
          <p:nvPr/>
        </p:nvSpPr>
        <p:spPr>
          <a:xfrm>
            <a:off x="76320" y="349632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CALL statement invokes a stored procedure that was defined previously with CREATE PROCEDURE. Stored procedures that take no arguments can be invoked without parentheses. That is, CALL sp_name and CALL sp_name() are equivalent.</a:t>
            </a:r>
            <a:endParaRPr b="0" lang="en-IN" sz="1800" spc="-1" strike="noStrike">
              <a:latin typeface="Arial"/>
            </a:endParaRPr>
          </a:p>
        </p:txBody>
      </p:sp>
      <p:sp>
        <p:nvSpPr>
          <p:cNvPr id="2067" name="CustomShape 6"/>
          <p:cNvSpPr/>
          <p:nvPr/>
        </p:nvSpPr>
        <p:spPr>
          <a:xfrm>
            <a:off x="152280" y="5334120"/>
            <a:ext cx="8838720" cy="6390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MySQL&gt; call sp_name;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MySQL&gt; call sp_name();</a:t>
            </a:r>
            <a:endParaRPr b="0" lang="en-IN" sz="1800" spc="-1" strike="noStrike">
              <a:latin typeface="Arial"/>
            </a:endParaRPr>
          </a:p>
        </p:txBody>
      </p:sp>
      <p:sp>
        <p:nvSpPr>
          <p:cNvPr id="2068" name="CustomShape 7"/>
          <p:cNvSpPr/>
          <p:nvPr/>
        </p:nvSpPr>
        <p:spPr>
          <a:xfrm>
            <a:off x="76320" y="4550040"/>
            <a:ext cx="45716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CALL</a:t>
            </a:r>
            <a:r>
              <a:rPr b="0" lang="en-IN" sz="1800" spc="-1" strike="noStrike">
                <a:solidFill>
                  <a:srgbClr val="000000"/>
                </a:solidFill>
                <a:latin typeface="Courier New"/>
              </a:rPr>
              <a:t> </a:t>
            </a:r>
            <a:r>
              <a:rPr b="0" i="1" lang="en-IN" sz="1800" spc="-1" strike="noStrike">
                <a:solidFill>
                  <a:srgbClr val="000000"/>
                </a:solidFill>
                <a:latin typeface="Courier New"/>
              </a:rPr>
              <a:t>sp_name</a:t>
            </a:r>
            <a:r>
              <a:rPr b="0" lang="en-IN" sz="1800" spc="-1" strike="noStrike">
                <a:solidFill>
                  <a:srgbClr val="999999"/>
                </a:solidFill>
                <a:latin typeface="Courier New"/>
              </a:rPr>
              <a:t>([</a:t>
            </a:r>
            <a:r>
              <a:rPr b="0" i="1" lang="en-IN" sz="1800" spc="-1" strike="noStrike">
                <a:solidFill>
                  <a:srgbClr val="000000"/>
                </a:solidFill>
                <a:latin typeface="Courier New"/>
              </a:rPr>
              <a:t>parameter</a:t>
            </a:r>
            <a:r>
              <a:rPr b="0" lang="en-IN" sz="1800" spc="-1" strike="noStrike">
                <a:solidFill>
                  <a:srgbClr val="999999"/>
                </a:solidFill>
                <a:latin typeface="Courier New"/>
              </a:rPr>
              <a:t>[,...]])</a:t>
            </a:r>
            <a:endParaRPr b="0" lang="en-IN" sz="1800" spc="-1" strike="noStrike">
              <a:latin typeface="Arial"/>
            </a:endParaRPr>
          </a:p>
          <a:p>
            <a:pPr>
              <a:lnSpc>
                <a:spcPct val="100000"/>
              </a:lnSpc>
            </a:pPr>
            <a:r>
              <a:rPr b="0" lang="en-IN" sz="1800" spc="-1" strike="noStrike">
                <a:solidFill>
                  <a:srgbClr val="0077aa"/>
                </a:solidFill>
                <a:latin typeface="Courier New"/>
              </a:rPr>
              <a:t>CALL</a:t>
            </a:r>
            <a:r>
              <a:rPr b="0" lang="en-IN" sz="1800" spc="-1" strike="noStrike">
                <a:solidFill>
                  <a:srgbClr val="000000"/>
                </a:solidFill>
                <a:latin typeface="Courier New"/>
              </a:rPr>
              <a:t> </a:t>
            </a:r>
            <a:r>
              <a:rPr b="0" i="1" lang="en-IN" sz="1800" spc="-1" strike="noStrike">
                <a:solidFill>
                  <a:srgbClr val="000000"/>
                </a:solidFill>
                <a:latin typeface="Courier New"/>
              </a:rPr>
              <a:t>sp_name</a:t>
            </a:r>
            <a:r>
              <a:rPr b="0" lang="en-IN" sz="1800" spc="-1" strike="noStrike">
                <a:solidFill>
                  <a:srgbClr val="999999"/>
                </a:solidFill>
                <a:latin typeface="Courier New"/>
              </a:rPr>
              <a:t>[()]</a:t>
            </a:r>
            <a:endParaRPr b="0" lang="en-IN" sz="1800" spc="-1" strike="noStrike">
              <a:latin typeface="Arial"/>
            </a:endParaRPr>
          </a:p>
        </p:txBody>
      </p:sp>
    </p:spTree>
  </p:cSld>
</p:sld>
</file>

<file path=ppt/slides/slide4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9"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1" i="1" lang="en-IN" sz="4800" spc="-1" strike="noStrike">
                <a:solidFill>
                  <a:srgbClr val="dc525c"/>
                </a:solidFill>
                <a:latin typeface="Segoe UI Light"/>
              </a:rPr>
              <a:t>DELIMITER</a:t>
            </a:r>
            <a:r>
              <a:rPr b="0" lang="en-IN" sz="4800" spc="-1" strike="noStrike">
                <a:solidFill>
                  <a:srgbClr val="dc525c"/>
                </a:solidFill>
                <a:latin typeface="Segoe UI Light"/>
              </a:rPr>
              <a:t> </a:t>
            </a:r>
            <a:r>
              <a:rPr b="1" i="1" lang="en-IN" sz="4800" spc="-1" strike="noStrike">
                <a:solidFill>
                  <a:srgbClr val="dc525c"/>
                </a:solidFill>
                <a:latin typeface="Segoe UI Light"/>
              </a:rPr>
              <a:t>- Statement</a:t>
            </a:r>
            <a:endParaRPr b="0" lang="en-IN" sz="4800" spc="-1" strike="noStrike">
              <a:latin typeface="Arial"/>
            </a:endParaRPr>
          </a:p>
        </p:txBody>
      </p:sp>
      <p:sp>
        <p:nvSpPr>
          <p:cNvPr id="2070" name="CustomShape 2"/>
          <p:cNvSpPr/>
          <p:nvPr/>
        </p:nvSpPr>
        <p:spPr>
          <a:xfrm>
            <a:off x="152280" y="152280"/>
            <a:ext cx="8838720" cy="131004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By default, mysql itself recognizes the semicolon as a statement delimiter, so you must redefine the delimiter temporarily to cause mysql to pass the entire stored program definition to the server. To redefine the mysql delimiter, use the delimiter command.</a:t>
            </a:r>
            <a:endParaRPr b="0" lang="en-IN" sz="2000" spc="-1" strike="noStrike">
              <a:latin typeface="Arial"/>
            </a:endParaRPr>
          </a:p>
        </p:txBody>
      </p:sp>
    </p:spTree>
  </p:cSld>
</p:sld>
</file>

<file path=ppt/slides/slide4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1"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BEGIN ... END Compound-Statement</a:t>
            </a:r>
            <a:endParaRPr b="0" lang="en-IN" sz="4800" spc="-1" strike="noStrike">
              <a:latin typeface="Arial"/>
            </a:endParaRPr>
          </a:p>
        </p:txBody>
      </p:sp>
      <p:sp>
        <p:nvSpPr>
          <p:cNvPr id="2072" name="CustomShape 2"/>
          <p:cNvSpPr/>
          <p:nvPr/>
        </p:nvSpPr>
        <p:spPr>
          <a:xfrm>
            <a:off x="152280" y="152280"/>
            <a:ext cx="8838720" cy="100512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A compound statement is a block that can contain other blocks; declarations for variables, condition handlers, and cursors; and flow control constructs such as loops and conditional tests.</a:t>
            </a:r>
            <a:endParaRPr b="0" lang="en-IN" sz="2000" spc="-1" strike="noStrike">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228600" y="344160"/>
            <a:ext cx="8686440" cy="639000"/>
          </a:xfrm>
          <a:prstGeom prst="rect">
            <a:avLst/>
          </a:prstGeom>
          <a:noFill/>
          <a:ln>
            <a:noFill/>
          </a:ln>
        </p:spPr>
        <p:style>
          <a:lnRef idx="0"/>
          <a:fillRef idx="0"/>
          <a:effectRef idx="0"/>
          <a:fontRef idx="minor"/>
        </p:style>
        <p:txBody>
          <a:bodyPr lIns="90000" rIns="90000" tIns="45000" bIns="45000"/>
          <a:p>
            <a:pPr algn="r">
              <a:lnSpc>
                <a:spcPct val="100000"/>
              </a:lnSpc>
            </a:pPr>
            <a:r>
              <a:rPr b="0" i="1" lang="en-IN" sz="3600" spc="-1" strike="noStrike">
                <a:solidFill>
                  <a:srgbClr val="ff9900"/>
                </a:solidFill>
                <a:latin typeface="Arial"/>
              </a:rPr>
              <a:t>Entity Relationship Diagram</a:t>
            </a:r>
            <a:endParaRPr b="0" lang="en-IN" sz="3600" spc="-1" strike="noStrike">
              <a:latin typeface="Arial"/>
            </a:endParaRPr>
          </a:p>
        </p:txBody>
      </p:sp>
      <p:pic>
        <p:nvPicPr>
          <p:cNvPr id="339" name="Picture 158" descr=""/>
          <p:cNvPicPr/>
          <p:nvPr/>
        </p:nvPicPr>
        <p:blipFill>
          <a:blip r:embed="rId1"/>
          <a:stretch/>
        </p:blipFill>
        <p:spPr>
          <a:xfrm>
            <a:off x="799920" y="1168560"/>
            <a:ext cx="7353000" cy="462204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BEGIN ... END</a:t>
            </a:r>
            <a:endParaRPr b="0" lang="en-IN" sz="3200" spc="-1" strike="noStrike">
              <a:latin typeface="Arial"/>
            </a:endParaRPr>
          </a:p>
        </p:txBody>
      </p:sp>
      <p:sp>
        <p:nvSpPr>
          <p:cNvPr id="2074" name="CustomShape 2"/>
          <p:cNvSpPr/>
          <p:nvPr/>
        </p:nvSpPr>
        <p:spPr>
          <a:xfrm>
            <a:off x="76320" y="838080"/>
            <a:ext cx="8991360" cy="1736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b="0" lang="en-IN" sz="1800" spc="-1" strike="noStrike">
              <a:latin typeface="Arial"/>
            </a:endParaRPr>
          </a:p>
        </p:txBody>
      </p:sp>
      <p:sp>
        <p:nvSpPr>
          <p:cNvPr id="2075" name="CustomShape 3"/>
          <p:cNvSpPr/>
          <p:nvPr/>
        </p:nvSpPr>
        <p:spPr>
          <a:xfrm>
            <a:off x="76320" y="2743200"/>
            <a:ext cx="8762760" cy="91332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[begin_label:] BEGIN</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[statement_list]</a:t>
            </a:r>
            <a:endParaRPr b="0" lang="en-IN" sz="1800" spc="-1" strike="noStrike">
              <a:latin typeface="Arial"/>
            </a:endParaRPr>
          </a:p>
          <a:p>
            <a:pPr>
              <a:lnSpc>
                <a:spcPct val="100000"/>
              </a:lnSpc>
            </a:pPr>
            <a:r>
              <a:rPr b="0" lang="en-IN" sz="1800" spc="-1" strike="noStrike">
                <a:solidFill>
                  <a:srgbClr val="0077aa"/>
                </a:solidFill>
                <a:latin typeface="Courier New"/>
              </a:rPr>
              <a:t>END [end_label]</a:t>
            </a:r>
            <a:endParaRPr b="0" lang="en-IN" sz="1800" spc="-1" strike="noStrike">
              <a:latin typeface="Arial"/>
            </a:endParaRPr>
          </a:p>
        </p:txBody>
      </p:sp>
    </p:spTree>
  </p:cSld>
</p:sld>
</file>

<file path=ppt/slides/slide4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6"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DECLARE VARIABLES</a:t>
            </a:r>
            <a:endParaRPr b="0" lang="en-IN" sz="4800" spc="-1" strike="noStrike">
              <a:latin typeface="Arial"/>
            </a:endParaRPr>
          </a:p>
        </p:txBody>
      </p:sp>
      <p:sp>
        <p:nvSpPr>
          <p:cNvPr id="2077" name="CustomShape 2"/>
          <p:cNvSpPr/>
          <p:nvPr/>
        </p:nvSpPr>
        <p:spPr>
          <a:xfrm>
            <a:off x="190440" y="3312720"/>
            <a:ext cx="8762760" cy="344376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476d59"/>
              </a:buClr>
              <a:buFont typeface="Arial"/>
              <a:buChar char="•"/>
            </a:pPr>
            <a:r>
              <a:rPr b="0" lang="en-IN" sz="2000" spc="-1" strike="noStrike">
                <a:solidFill>
                  <a:srgbClr val="476d59"/>
                </a:solidFill>
                <a:latin typeface="Segoe UI Light"/>
              </a:rPr>
              <a:t>First, you specify the variable name after the DECLARE keyword. The variable name must follow the naming rules of MySQL table column names.</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476d59"/>
              </a:buClr>
              <a:buFont typeface="Arial"/>
              <a:buChar char="•"/>
            </a:pPr>
            <a:r>
              <a:rPr b="0" lang="en-IN" sz="2000" spc="-1" strike="noStrike">
                <a:solidFill>
                  <a:srgbClr val="476d59"/>
                </a:solidFill>
                <a:latin typeface="Segoe UI Light"/>
              </a:rPr>
              <a:t>Second, you specify the data type of the variable and its size. A variable can have any MySQL data types such as INT, VARCHAR , and DATETIME.</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476d59"/>
              </a:buClr>
              <a:buFont typeface="Arial"/>
              <a:buChar char="•"/>
            </a:pPr>
            <a:r>
              <a:rPr b="0" lang="en-IN" sz="2000" spc="-1" strike="noStrike">
                <a:solidFill>
                  <a:srgbClr val="476d59"/>
                </a:solidFill>
                <a:latin typeface="Segoe UI Light"/>
              </a:rPr>
              <a:t>Third, when you declare a variable, its initial value is NULL. You can assign the variable a default value using the </a:t>
            </a:r>
            <a:r>
              <a:rPr b="0" i="1" lang="en-IN" sz="2000" spc="-1" strike="noStrike">
                <a:solidFill>
                  <a:srgbClr val="476d59"/>
                </a:solidFill>
                <a:latin typeface="Segoe UI Light"/>
              </a:rPr>
              <a:t>DEFAULT</a:t>
            </a:r>
            <a:r>
              <a:rPr b="0" lang="en-IN" sz="2000" spc="-1" strike="noStrike">
                <a:solidFill>
                  <a:srgbClr val="476d59"/>
                </a:solidFill>
                <a:latin typeface="Segoe UI Light"/>
              </a:rPr>
              <a:t> keyword.</a:t>
            </a:r>
            <a:endParaRPr b="0" lang="en-IN" sz="2000" spc="-1" strike="noStrike">
              <a:latin typeface="Arial"/>
            </a:endParaRPr>
          </a:p>
        </p:txBody>
      </p:sp>
      <p:graphicFrame>
        <p:nvGraphicFramePr>
          <p:cNvPr id="2078" name="Table 3"/>
          <p:cNvGraphicFramePr/>
          <p:nvPr/>
        </p:nvGraphicFramePr>
        <p:xfrm>
          <a:off x="152280" y="487800"/>
          <a:ext cx="8838720" cy="360000"/>
        </p:xfrm>
        <a:graphic>
          <a:graphicData uri="http://schemas.openxmlformats.org/drawingml/2006/table">
            <a:tbl>
              <a:tblPr/>
              <a:tblGrid>
                <a:gridCol w="8839080"/>
              </a:tblGrid>
              <a:tr h="0">
                <a:tc>
                  <a:txBody>
                    <a:bodyPr/>
                    <a:p>
                      <a:pPr>
                        <a:lnSpc>
                          <a:spcPct val="100000"/>
                        </a:lnSpc>
                      </a:pPr>
                      <a:r>
                        <a:rPr b="0" lang="en-IN" sz="2200" spc="-1" strike="noStrike">
                          <a:solidFill>
                            <a:srgbClr val="fecf84"/>
                          </a:solidFill>
                          <a:latin typeface="inherit"/>
                        </a:rPr>
                        <a:t>DECLARE</a:t>
                      </a:r>
                      <a:r>
                        <a:rPr b="0" lang="en-IN" sz="2200" spc="-1" strike="noStrike">
                          <a:solidFill>
                            <a:srgbClr val="82adc9"/>
                          </a:solidFill>
                          <a:latin typeface="inherit"/>
                        </a:rPr>
                        <a:t> </a:t>
                      </a:r>
                      <a:r>
                        <a:rPr b="0" lang="en-IN" sz="2200" spc="-1" strike="noStrike">
                          <a:solidFill>
                            <a:srgbClr val="ffffff"/>
                          </a:solidFill>
                          <a:latin typeface="inherit"/>
                        </a:rPr>
                        <a:t>variable_name</a:t>
                      </a:r>
                      <a:r>
                        <a:rPr b="0" lang="en-IN" sz="2200" spc="-1" strike="noStrike">
                          <a:solidFill>
                            <a:srgbClr val="82adc9"/>
                          </a:solidFill>
                          <a:latin typeface="inherit"/>
                        </a:rPr>
                        <a:t> </a:t>
                      </a:r>
                      <a:r>
                        <a:rPr b="0" lang="en-IN" sz="2200" spc="-1" strike="noStrike">
                          <a:solidFill>
                            <a:srgbClr val="ffffff"/>
                          </a:solidFill>
                          <a:latin typeface="inherit"/>
                        </a:rPr>
                        <a:t>datatype(size)</a:t>
                      </a:r>
                      <a:r>
                        <a:rPr b="0" lang="en-IN" sz="2200" spc="-1" strike="noStrike">
                          <a:solidFill>
                            <a:srgbClr val="82adc9"/>
                          </a:solidFill>
                          <a:latin typeface="inherit"/>
                        </a:rPr>
                        <a:t> </a:t>
                      </a:r>
                      <a:r>
                        <a:rPr b="0" lang="en-IN" sz="2200" spc="-1" strike="noStrike">
                          <a:solidFill>
                            <a:srgbClr val="fecf84"/>
                          </a:solidFill>
                          <a:latin typeface="inherit"/>
                        </a:rPr>
                        <a:t>DEFAULT</a:t>
                      </a:r>
                      <a:r>
                        <a:rPr b="0" lang="en-IN" sz="2200" spc="-1" strike="noStrike">
                          <a:solidFill>
                            <a:srgbClr val="82adc9"/>
                          </a:solidFill>
                          <a:latin typeface="inherit"/>
                        </a:rPr>
                        <a:t> </a:t>
                      </a:r>
                      <a:r>
                        <a:rPr b="0" lang="en-IN" sz="2200" spc="-1" strike="noStrike">
                          <a:solidFill>
                            <a:srgbClr val="ffffff"/>
                          </a:solidFill>
                          <a:latin typeface="inherit"/>
                        </a:rPr>
                        <a:t>default_value;</a:t>
                      </a:r>
                      <a:endParaRPr b="0" lang="en-IN" sz="2200" spc="-1" strike="noStrike">
                        <a:latin typeface="Arial"/>
                      </a:endParaRPr>
                    </a:p>
                  </a:txBody>
                  <a:tcPr marL="91440" marR="91440">
                    <a:solidFill>
                      <a:srgbClr val="2d2d2d"/>
                    </a:solidFill>
                  </a:tcPr>
                </a:tc>
              </a:tr>
            </a:tbl>
          </a:graphicData>
        </a:graphic>
      </p:graphicFrame>
      <p:sp>
        <p:nvSpPr>
          <p:cNvPr id="2079" name="CustomShape 4"/>
          <p:cNvSpPr/>
          <p:nvPr/>
        </p:nvSpPr>
        <p:spPr>
          <a:xfrm>
            <a:off x="152280" y="0"/>
            <a:ext cx="2798280" cy="8211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Open Sans"/>
              </a:rPr>
              <a:t>Declaring variables</a:t>
            </a:r>
            <a:endParaRPr b="0" lang="en-IN" sz="2400" spc="-1" strike="noStrike">
              <a:latin typeface="Arial"/>
            </a:endParaRPr>
          </a:p>
        </p:txBody>
      </p:sp>
      <p:sp>
        <p:nvSpPr>
          <p:cNvPr id="2080" name="CustomShape 5"/>
          <p:cNvSpPr/>
          <p:nvPr/>
        </p:nvSpPr>
        <p:spPr>
          <a:xfrm>
            <a:off x="152280" y="1066680"/>
            <a:ext cx="2840400" cy="82116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Open Sans"/>
              </a:rPr>
              <a:t>Assigning variables</a:t>
            </a:r>
            <a:endParaRPr b="0" lang="en-IN" sz="2400" spc="-1" strike="noStrike">
              <a:latin typeface="Arial"/>
            </a:endParaRPr>
          </a:p>
        </p:txBody>
      </p:sp>
      <p:graphicFrame>
        <p:nvGraphicFramePr>
          <p:cNvPr id="2081" name="Table 6"/>
          <p:cNvGraphicFramePr/>
          <p:nvPr/>
        </p:nvGraphicFramePr>
        <p:xfrm>
          <a:off x="152280" y="1533600"/>
          <a:ext cx="8838720" cy="639720"/>
        </p:xfrm>
        <a:graphic>
          <a:graphicData uri="http://schemas.openxmlformats.org/drawingml/2006/table">
            <a:tbl>
              <a:tblPr/>
              <a:tblGrid>
                <a:gridCol w="281520"/>
                <a:gridCol w="8557560"/>
              </a:tblGrid>
              <a:tr h="640080">
                <a:tc>
                  <a:txBody>
                    <a:bodyPr/>
                    <a:p>
                      <a:pPr algn="ctr">
                        <a:lnSpc>
                          <a:spcPct val="100000"/>
                        </a:lnSpc>
                      </a:pPr>
                      <a:r>
                        <a:rPr b="0" lang="en-IN" sz="1800" spc="-1" strike="noStrike">
                          <a:solidFill>
                            <a:srgbClr val="666666"/>
                          </a:solidFill>
                          <a:latin typeface="inherit"/>
                        </a:rPr>
                        <a:t>1</a:t>
                      </a:r>
                      <a:endParaRPr b="0" lang="en-IN" sz="1800" spc="-1" strike="noStrike">
                        <a:latin typeface="Arial"/>
                      </a:endParaRPr>
                    </a:p>
                    <a:p>
                      <a:pPr algn="ctr">
                        <a:lnSpc>
                          <a:spcPct val="100000"/>
                        </a:lnSpc>
                      </a:pPr>
                      <a:r>
                        <a:rPr b="0" lang="en-IN" sz="1800" spc="-1" strike="noStrike">
                          <a:solidFill>
                            <a:srgbClr val="666666"/>
                          </a:solidFill>
                          <a:latin typeface="inherit"/>
                        </a:rPr>
                        <a:t>2</a:t>
                      </a:r>
                      <a:endParaRPr b="0" lang="en-IN" sz="1800" spc="-1" strike="noStrike">
                        <a:latin typeface="Arial"/>
                      </a:endParaRPr>
                    </a:p>
                  </a:txBody>
                  <a:tcPr marL="91440" marR="91440">
                    <a:lnR w="9360">
                      <a:solidFill>
                        <a:srgbClr val="333333"/>
                      </a:solidFill>
                    </a:lnR>
                    <a:solidFill>
                      <a:srgbClr val="343434"/>
                    </a:solidFill>
                  </a:tcPr>
                </a:tc>
                <a:tc>
                  <a:txBody>
                    <a:bodyPr/>
                    <a:p>
                      <a:pPr>
                        <a:lnSpc>
                          <a:spcPct val="100000"/>
                        </a:lnSpc>
                      </a:pPr>
                      <a:r>
                        <a:rPr b="0" lang="en-IN" sz="1800" spc="-1" strike="noStrike">
                          <a:solidFill>
                            <a:srgbClr val="fecf84"/>
                          </a:solidFill>
                          <a:latin typeface="inherit"/>
                        </a:rPr>
                        <a:t>DECLARE</a:t>
                      </a:r>
                      <a:r>
                        <a:rPr b="0" lang="en-IN" sz="1800" spc="-1" strike="noStrike">
                          <a:solidFill>
                            <a:srgbClr val="82adc9"/>
                          </a:solidFill>
                          <a:latin typeface="inherit"/>
                        </a:rPr>
                        <a:t> </a:t>
                      </a:r>
                      <a:r>
                        <a:rPr b="0" lang="en-IN" sz="1800" spc="-1" strike="noStrike">
                          <a:solidFill>
                            <a:srgbClr val="ffffff"/>
                          </a:solidFill>
                          <a:latin typeface="inherit"/>
                        </a:rPr>
                        <a:t>z</a:t>
                      </a:r>
                      <a:r>
                        <a:rPr b="0" lang="en-IN" sz="1800" spc="-1" strike="noStrike">
                          <a:solidFill>
                            <a:srgbClr val="82adc9"/>
                          </a:solidFill>
                          <a:latin typeface="inherit"/>
                        </a:rPr>
                        <a:t> </a:t>
                      </a:r>
                      <a:r>
                        <a:rPr b="0" lang="en-IN" sz="1800" spc="-1" strike="noStrike">
                          <a:solidFill>
                            <a:srgbClr val="fecf84"/>
                          </a:solidFill>
                          <a:latin typeface="inherit"/>
                        </a:rPr>
                        <a:t>INT</a:t>
                      </a:r>
                      <a:r>
                        <a:rPr b="0" lang="en-IN" sz="1800" spc="-1" strike="noStrike">
                          <a:solidFill>
                            <a:srgbClr val="82adc9"/>
                          </a:solidFill>
                          <a:latin typeface="inherit"/>
                        </a:rPr>
                        <a:t> </a:t>
                      </a:r>
                      <a:r>
                        <a:rPr b="0" lang="en-IN" sz="1800" spc="-1" strike="noStrike">
                          <a:solidFill>
                            <a:srgbClr val="fecf84"/>
                          </a:solidFill>
                          <a:latin typeface="inherit"/>
                        </a:rPr>
                        <a:t>DEFAULT</a:t>
                      </a:r>
                      <a:r>
                        <a:rPr b="0" lang="en-IN" sz="1800" spc="-1" strike="noStrike">
                          <a:solidFill>
                            <a:srgbClr val="82adc9"/>
                          </a:solidFill>
                          <a:latin typeface="inherit"/>
                        </a:rPr>
                        <a:t> </a:t>
                      </a:r>
                      <a:r>
                        <a:rPr b="0" lang="en-IN" sz="1800" spc="-1" strike="noStrike">
                          <a:solidFill>
                            <a:srgbClr val="ffffff"/>
                          </a:solidFill>
                          <a:latin typeface="inherit"/>
                        </a:rPr>
                        <a:t>0;</a:t>
                      </a:r>
                      <a:endParaRPr b="0" lang="en-IN" sz="1800" spc="-1" strike="noStrike">
                        <a:latin typeface="Arial"/>
                      </a:endParaRPr>
                    </a:p>
                    <a:p>
                      <a:pPr>
                        <a:lnSpc>
                          <a:spcPct val="100000"/>
                        </a:lnSpc>
                      </a:pPr>
                      <a:r>
                        <a:rPr b="0" lang="en-IN" sz="1800" spc="-1" strike="noStrike">
                          <a:solidFill>
                            <a:srgbClr val="fecf84"/>
                          </a:solidFill>
                          <a:latin typeface="inherit"/>
                        </a:rPr>
                        <a:t>SET</a:t>
                      </a:r>
                      <a:r>
                        <a:rPr b="0" lang="en-IN" sz="1800" spc="-1" strike="noStrike">
                          <a:solidFill>
                            <a:srgbClr val="82adc9"/>
                          </a:solidFill>
                          <a:latin typeface="inherit"/>
                        </a:rPr>
                        <a:t> </a:t>
                      </a:r>
                      <a:r>
                        <a:rPr b="0" lang="en-IN" sz="1800" spc="-1" strike="noStrike">
                          <a:solidFill>
                            <a:srgbClr val="ffffff"/>
                          </a:solidFill>
                          <a:latin typeface="inherit"/>
                        </a:rPr>
                        <a:t>z</a:t>
                      </a:r>
                      <a:r>
                        <a:rPr b="0" lang="en-IN" sz="1800" spc="-1" strike="noStrike">
                          <a:solidFill>
                            <a:srgbClr val="82adc9"/>
                          </a:solidFill>
                          <a:latin typeface="inherit"/>
                        </a:rPr>
                        <a:t> </a:t>
                      </a:r>
                      <a:r>
                        <a:rPr b="0" lang="en-IN" sz="1800" spc="-1" strike="noStrike">
                          <a:solidFill>
                            <a:srgbClr val="ffffff"/>
                          </a:solidFill>
                          <a:latin typeface="inherit"/>
                        </a:rPr>
                        <a:t>=</a:t>
                      </a:r>
                      <a:r>
                        <a:rPr b="0" lang="en-IN" sz="1800" spc="-1" strike="noStrike">
                          <a:solidFill>
                            <a:srgbClr val="82adc9"/>
                          </a:solidFill>
                          <a:latin typeface="inherit"/>
                        </a:rPr>
                        <a:t> </a:t>
                      </a:r>
                      <a:r>
                        <a:rPr b="0" lang="en-IN" sz="1800" spc="-1" strike="noStrike">
                          <a:solidFill>
                            <a:srgbClr val="ffffff"/>
                          </a:solidFill>
                          <a:latin typeface="inherit"/>
                        </a:rPr>
                        <a:t>10;</a:t>
                      </a:r>
                      <a:endParaRPr b="0" lang="en-IN" sz="1800" spc="-1" strike="noStrike">
                        <a:latin typeface="Arial"/>
                      </a:endParaRPr>
                    </a:p>
                  </a:txBody>
                  <a:tcPr marL="91440" marR="91440">
                    <a:lnL w="9360">
                      <a:solidFill>
                        <a:srgbClr val="333333"/>
                      </a:solidFill>
                    </a:lnL>
                    <a:solidFill>
                      <a:srgbClr val="2d2d2d"/>
                    </a:solidFill>
                  </a:tcPr>
                </a:tc>
              </a:tr>
            </a:tbl>
          </a:graphicData>
        </a:graphic>
      </p:graphicFrame>
      <p:sp>
        <p:nvSpPr>
          <p:cNvPr id="2082" name="CustomShape 7"/>
          <p:cNvSpPr/>
          <p:nvPr/>
        </p:nvSpPr>
        <p:spPr>
          <a:xfrm>
            <a:off x="4114800" y="1134000"/>
            <a:ext cx="4914720" cy="82044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en-IN" sz="1600" spc="-1" strike="noStrike">
                <a:solidFill>
                  <a:srgbClr val="528693"/>
                </a:solidFill>
                <a:latin typeface="Gill Sans MT"/>
              </a:rPr>
              <a:t>DECLARE is permitted only inside a BEGIN ... END compound statement and must be at its start, before any other statements.</a:t>
            </a:r>
            <a:endParaRPr b="0" lang="en-IN" sz="1600" spc="-1" strike="noStrike">
              <a:latin typeface="Arial"/>
            </a:endParaRPr>
          </a:p>
        </p:txBody>
      </p:sp>
    </p:spTree>
  </p:cSld>
</p:sld>
</file>

<file path=ppt/slides/slide4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3" name="CustomShape 1"/>
          <p:cNvSpPr/>
          <p:nvPr/>
        </p:nvSpPr>
        <p:spPr>
          <a:xfrm>
            <a:off x="0" y="0"/>
            <a:ext cx="9143640" cy="51696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2800" spc="-1" strike="noStrike">
                <a:solidFill>
                  <a:srgbClr val="ffff00"/>
                </a:solidFill>
                <a:latin typeface="Arial"/>
              </a:rPr>
              <a:t>Local Variable DECLARE and User-Defined Variables </a:t>
            </a:r>
            <a:endParaRPr b="0" lang="en-IN" sz="2800" spc="-1" strike="noStrike">
              <a:latin typeface="Arial"/>
            </a:endParaRPr>
          </a:p>
        </p:txBody>
      </p:sp>
      <p:sp>
        <p:nvSpPr>
          <p:cNvPr id="2084"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Local variables are declared within stored procedures and are only valid within the BEGIN…END block where they are declared. Local variables can have any SQL data type.</a:t>
            </a:r>
            <a:endParaRPr b="0" lang="en-IN" sz="1800" spc="-1" strike="noStrike">
              <a:latin typeface="Arial"/>
            </a:endParaRPr>
          </a:p>
        </p:txBody>
      </p:sp>
      <p:sp>
        <p:nvSpPr>
          <p:cNvPr id="2085" name="CustomShape 3"/>
          <p:cNvSpPr/>
          <p:nvPr/>
        </p:nvSpPr>
        <p:spPr>
          <a:xfrm>
            <a:off x="76320" y="1828800"/>
            <a:ext cx="8762760" cy="3952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DECLARE var_name [, var_name] ... type [DEFAULT value]</a:t>
            </a:r>
            <a:endParaRPr b="0" lang="en-IN" sz="2000" spc="-1" strike="noStrike">
              <a:latin typeface="Arial"/>
            </a:endParaRPr>
          </a:p>
        </p:txBody>
      </p:sp>
      <p:sp>
        <p:nvSpPr>
          <p:cNvPr id="2086" name="CustomShape 4"/>
          <p:cNvSpPr/>
          <p:nvPr/>
        </p:nvSpPr>
        <p:spPr>
          <a:xfrm>
            <a:off x="0" y="3663000"/>
            <a:ext cx="4571640" cy="227988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a:rPr>
              <a:t>DROP PROCEDURE IF EXISTS MyProcedure;</a:t>
            </a:r>
            <a:endParaRPr b="0" lang="en-IN" sz="1600" spc="-1" strike="noStrike">
              <a:latin typeface="Arial"/>
            </a:endParaRPr>
          </a:p>
          <a:p>
            <a:pPr>
              <a:lnSpc>
                <a:spcPct val="100000"/>
              </a:lnSpc>
            </a:pPr>
            <a:r>
              <a:rPr b="0" lang="en-IN" sz="1600" spc="-1" strike="noStrike">
                <a:solidFill>
                  <a:srgbClr val="000000"/>
                </a:solidFill>
                <a:latin typeface="Arial"/>
              </a:rPr>
              <a:t>delimiter $$</a:t>
            </a:r>
            <a:endParaRPr b="0" lang="en-IN" sz="1600" spc="-1" strike="noStrike">
              <a:latin typeface="Arial"/>
            </a:endParaRPr>
          </a:p>
          <a:p>
            <a:pPr>
              <a:lnSpc>
                <a:spcPct val="100000"/>
              </a:lnSpc>
            </a:pPr>
            <a:r>
              <a:rPr b="0" lang="en-IN" sz="1600" spc="-1" strike="noStrike">
                <a:solidFill>
                  <a:srgbClr val="000000"/>
                </a:solidFill>
                <a:latin typeface="Arial"/>
              </a:rPr>
              <a:t>CREATE PROCEDURE MyProcedure()</a:t>
            </a:r>
            <a:endParaRPr b="0" lang="en-IN" sz="1600" spc="-1" strike="noStrike">
              <a:latin typeface="Arial"/>
            </a:endParaRPr>
          </a:p>
          <a:p>
            <a:pPr>
              <a:lnSpc>
                <a:spcPct val="100000"/>
              </a:lnSpc>
            </a:pPr>
            <a:r>
              <a:rPr b="0" lang="en-IN" sz="1600" spc="-1" strike="noStrike">
                <a:solidFill>
                  <a:srgbClr val="000000"/>
                </a:solidFill>
                <a:latin typeface="Arial"/>
              </a:rPr>
              <a:t> </a:t>
            </a:r>
            <a:r>
              <a:rPr b="1" lang="en-IN" sz="1600" spc="-1" strike="noStrike">
                <a:solidFill>
                  <a:srgbClr val="ff0000"/>
                </a:solidFill>
                <a:latin typeface="Arial"/>
              </a:rPr>
              <a:t>beginLabel</a:t>
            </a:r>
            <a:r>
              <a:rPr b="0" lang="en-IN" sz="1600" spc="-1" strike="noStrike">
                <a:solidFill>
                  <a:srgbClr val="000000"/>
                </a:solidFill>
                <a:latin typeface="Arial"/>
              </a:rPr>
              <a:t>: begin</a:t>
            </a:r>
            <a:endParaRPr b="0" lang="en-IN" sz="1600" spc="-1" strike="noStrike">
              <a:latin typeface="Arial"/>
            </a:endParaRPr>
          </a:p>
          <a:p>
            <a:pPr>
              <a:lnSpc>
                <a:spcPct val="100000"/>
              </a:lnSpc>
            </a:pPr>
            <a:r>
              <a:rPr b="0" lang="en-IN" sz="1600" spc="-1" strike="noStrike">
                <a:solidFill>
                  <a:srgbClr val="000000"/>
                </a:solidFill>
                <a:latin typeface="Arial"/>
              </a:rPr>
              <a:t>        </a:t>
            </a:r>
            <a:r>
              <a:rPr b="1" lang="en-IN" sz="1600" spc="-1" strike="noStrike">
                <a:solidFill>
                  <a:srgbClr val="000000"/>
                </a:solidFill>
                <a:latin typeface="Arial"/>
              </a:rPr>
              <a:t>declare x varchar(12) default 'Infoway'; </a:t>
            </a:r>
            <a:r>
              <a:rPr b="0" lang="en-IN" sz="1600" spc="-1" strike="noStrike">
                <a:solidFill>
                  <a:srgbClr val="000000"/>
                </a:solidFill>
                <a:latin typeface="Arial"/>
              </a:rPr>
              <a:t>           </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SELECT x;</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end </a:t>
            </a:r>
            <a:r>
              <a:rPr b="1" lang="en-IN" sz="1600" spc="-1" strike="noStrike">
                <a:solidFill>
                  <a:srgbClr val="ff0000"/>
                </a:solidFill>
                <a:latin typeface="Arial"/>
              </a:rPr>
              <a:t>beginLabel </a:t>
            </a:r>
            <a:r>
              <a:rPr b="0" lang="en-IN" sz="1600" spc="-1" strike="noStrike">
                <a:solidFill>
                  <a:srgbClr val="000000"/>
                </a:solidFill>
                <a:latin typeface="Arial"/>
              </a:rPr>
              <a:t>$$</a:t>
            </a:r>
            <a:endParaRPr b="0" lang="en-IN" sz="1600" spc="-1" strike="noStrike">
              <a:latin typeface="Arial"/>
            </a:endParaRPr>
          </a:p>
          <a:p>
            <a:pPr>
              <a:lnSpc>
                <a:spcPct val="100000"/>
              </a:lnSpc>
            </a:pPr>
            <a:r>
              <a:rPr b="0" lang="en-IN" sz="1600" spc="-1" strike="noStrike">
                <a:solidFill>
                  <a:srgbClr val="000000"/>
                </a:solidFill>
                <a:latin typeface="Arial"/>
              </a:rPr>
              <a:t>delimiter ;</a:t>
            </a:r>
            <a:endParaRPr b="0" lang="en-IN" sz="1600" spc="-1" strike="noStrike">
              <a:latin typeface="Arial"/>
            </a:endParaRPr>
          </a:p>
        </p:txBody>
      </p:sp>
      <p:sp>
        <p:nvSpPr>
          <p:cNvPr id="2087" name="CustomShape 5"/>
          <p:cNvSpPr/>
          <p:nvPr/>
        </p:nvSpPr>
        <p:spPr>
          <a:xfrm>
            <a:off x="76320" y="236232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User variables in MySQL stored procedures, user variables are referenced with an ampersand (@) prefixed to the user variable name.</a:t>
            </a:r>
            <a:endParaRPr b="0" lang="en-IN" sz="1800" spc="-1" strike="noStrike">
              <a:latin typeface="Arial"/>
            </a:endParaRPr>
          </a:p>
        </p:txBody>
      </p:sp>
      <p:sp>
        <p:nvSpPr>
          <p:cNvPr id="2088" name="CustomShape 6"/>
          <p:cNvSpPr/>
          <p:nvPr/>
        </p:nvSpPr>
        <p:spPr>
          <a:xfrm>
            <a:off x="76320" y="3124080"/>
            <a:ext cx="8762760" cy="3952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Courier New"/>
              </a:rPr>
              <a:t>SET @var_name = expr [, @var_name = expr] ...</a:t>
            </a:r>
            <a:endParaRPr b="0" lang="en-IN" sz="2000" spc="-1" strike="noStrike">
              <a:latin typeface="Arial"/>
            </a:endParaRPr>
          </a:p>
        </p:txBody>
      </p:sp>
      <p:sp>
        <p:nvSpPr>
          <p:cNvPr id="2089" name="CustomShape 7"/>
          <p:cNvSpPr/>
          <p:nvPr/>
        </p:nvSpPr>
        <p:spPr>
          <a:xfrm>
            <a:off x="4648320" y="3698280"/>
            <a:ext cx="4495320" cy="2037240"/>
          </a:xfrm>
          <a:prstGeom prst="rect">
            <a:avLst/>
          </a:prstGeom>
          <a:solidFill>
            <a:srgbClr val="ffff00"/>
          </a:solidFill>
          <a:ln>
            <a:noFill/>
          </a:ln>
        </p:spPr>
        <p:style>
          <a:lnRef idx="0"/>
          <a:fillRef idx="0"/>
          <a:effectRef idx="0"/>
          <a:fontRef idx="minor"/>
        </p:style>
        <p:txBody>
          <a:bodyPr lIns="90000" rIns="90000" tIns="45000" bIns="45000"/>
          <a:p>
            <a:pPr>
              <a:lnSpc>
                <a:spcPct val="100000"/>
              </a:lnSpc>
            </a:pPr>
            <a:r>
              <a:rPr b="0" lang="en-IN" sz="1600" spc="-1" strike="noStrike">
                <a:solidFill>
                  <a:srgbClr val="000000"/>
                </a:solidFill>
                <a:latin typeface="Arial"/>
              </a:rPr>
              <a:t>DROP PROCEDURE IF EXISTS MyProcedure;</a:t>
            </a:r>
            <a:endParaRPr b="0" lang="en-IN" sz="1600" spc="-1" strike="noStrike">
              <a:latin typeface="Arial"/>
            </a:endParaRPr>
          </a:p>
          <a:p>
            <a:pPr>
              <a:lnSpc>
                <a:spcPct val="100000"/>
              </a:lnSpc>
            </a:pPr>
            <a:r>
              <a:rPr b="0" lang="en-IN" sz="1600" spc="-1" strike="noStrike">
                <a:solidFill>
                  <a:srgbClr val="000000"/>
                </a:solidFill>
                <a:latin typeface="Arial"/>
              </a:rPr>
              <a:t>delimiter $$</a:t>
            </a:r>
            <a:endParaRPr b="0" lang="en-IN" sz="1600" spc="-1" strike="noStrike">
              <a:latin typeface="Arial"/>
            </a:endParaRPr>
          </a:p>
          <a:p>
            <a:pPr>
              <a:lnSpc>
                <a:spcPct val="100000"/>
              </a:lnSpc>
            </a:pPr>
            <a:r>
              <a:rPr b="0" lang="en-IN" sz="1600" spc="-1" strike="noStrike">
                <a:solidFill>
                  <a:srgbClr val="000000"/>
                </a:solidFill>
                <a:latin typeface="Arial"/>
              </a:rPr>
              <a:t>CREATE PROCEDURE MyProcedure()</a:t>
            </a:r>
            <a:endParaRPr b="0" lang="en-IN" sz="1600" spc="-1" strike="noStrike">
              <a:latin typeface="Arial"/>
            </a:endParaRPr>
          </a:p>
          <a:p>
            <a:pPr>
              <a:lnSpc>
                <a:spcPct val="100000"/>
              </a:lnSpc>
            </a:pPr>
            <a:r>
              <a:rPr b="0" lang="en-IN" sz="1600" spc="-1" strike="noStrike">
                <a:solidFill>
                  <a:srgbClr val="000000"/>
                </a:solidFill>
                <a:latin typeface="Arial"/>
              </a:rPr>
              <a:t> </a:t>
            </a:r>
            <a:r>
              <a:rPr b="1" lang="en-IN" sz="1600" spc="-1" strike="noStrike">
                <a:solidFill>
                  <a:srgbClr val="ff0000"/>
                </a:solidFill>
                <a:latin typeface="Arial"/>
              </a:rPr>
              <a:t>beginLabel</a:t>
            </a:r>
            <a:r>
              <a:rPr b="0" lang="en-IN" sz="1600" spc="-1" strike="noStrike">
                <a:solidFill>
                  <a:srgbClr val="000000"/>
                </a:solidFill>
                <a:latin typeface="Arial"/>
              </a:rPr>
              <a:t>: begin</a:t>
            </a:r>
            <a:endParaRPr b="0" lang="en-IN" sz="1600" spc="-1" strike="noStrike">
              <a:latin typeface="Arial"/>
            </a:endParaRPr>
          </a:p>
          <a:p>
            <a:pPr>
              <a:lnSpc>
                <a:spcPct val="100000"/>
              </a:lnSpc>
            </a:pPr>
            <a:r>
              <a:rPr b="0" lang="en-IN" sz="1600" spc="-1" strike="noStrike">
                <a:solidFill>
                  <a:srgbClr val="000000"/>
                </a:solidFill>
                <a:latin typeface="Arial"/>
              </a:rPr>
              <a:t>       </a:t>
            </a:r>
            <a:r>
              <a:rPr b="1" lang="en-IN" sz="1600" spc="-1" strike="noStrike">
                <a:solidFill>
                  <a:srgbClr val="000000"/>
                </a:solidFill>
                <a:latin typeface="Arial"/>
              </a:rPr>
              <a:t>set @x = 'Infoway';</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SELECT @x;</a:t>
            </a:r>
            <a:endParaRPr b="0" lang="en-IN" sz="1600" spc="-1" strike="noStrike">
              <a:latin typeface="Arial"/>
            </a:endParaRPr>
          </a:p>
          <a:p>
            <a:pPr>
              <a:lnSpc>
                <a:spcPct val="100000"/>
              </a:lnSpc>
            </a:pPr>
            <a:r>
              <a:rPr b="0" lang="en-IN" sz="1600" spc="-1" strike="noStrike">
                <a:solidFill>
                  <a:srgbClr val="000000"/>
                </a:solidFill>
                <a:latin typeface="Arial"/>
              </a:rPr>
              <a:t>     </a:t>
            </a:r>
            <a:r>
              <a:rPr b="0" lang="en-IN" sz="1600" spc="-1" strike="noStrike">
                <a:solidFill>
                  <a:srgbClr val="000000"/>
                </a:solidFill>
                <a:latin typeface="Arial"/>
              </a:rPr>
              <a:t>end </a:t>
            </a:r>
            <a:r>
              <a:rPr b="1" lang="en-IN" sz="1600" spc="-1" strike="noStrike">
                <a:solidFill>
                  <a:srgbClr val="ff0000"/>
                </a:solidFill>
                <a:latin typeface="Arial"/>
              </a:rPr>
              <a:t>beginLabel </a:t>
            </a:r>
            <a:r>
              <a:rPr b="0" lang="en-IN" sz="1600" spc="-1" strike="noStrike">
                <a:solidFill>
                  <a:srgbClr val="000000"/>
                </a:solidFill>
                <a:latin typeface="Arial"/>
              </a:rPr>
              <a:t>$$</a:t>
            </a:r>
            <a:endParaRPr b="0" lang="en-IN" sz="1600" spc="-1" strike="noStrike">
              <a:latin typeface="Arial"/>
            </a:endParaRPr>
          </a:p>
          <a:p>
            <a:pPr>
              <a:lnSpc>
                <a:spcPct val="100000"/>
              </a:lnSpc>
            </a:pPr>
            <a:r>
              <a:rPr b="0" lang="en-IN" sz="1600" spc="-1" strike="noStrike">
                <a:solidFill>
                  <a:srgbClr val="000000"/>
                </a:solidFill>
                <a:latin typeface="Arial"/>
              </a:rPr>
              <a:t>delimiter ;</a:t>
            </a:r>
            <a:endParaRPr b="0" lang="en-IN" sz="1600" spc="-1" strike="noStrike">
              <a:latin typeface="Arial"/>
            </a:endParaRPr>
          </a:p>
        </p:txBody>
      </p:sp>
      <p:sp>
        <p:nvSpPr>
          <p:cNvPr id="2090" name="Line 8"/>
          <p:cNvSpPr/>
          <p:nvPr/>
        </p:nvSpPr>
        <p:spPr>
          <a:xfrm>
            <a:off x="0" y="228600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Tree>
  </p:cSld>
</p:sld>
</file>

<file path=ppt/slides/slide4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1" name="CustomShape 1"/>
          <p:cNvSpPr/>
          <p:nvPr/>
        </p:nvSpPr>
        <p:spPr>
          <a:xfrm>
            <a:off x="0" y="0"/>
            <a:ext cx="9143640" cy="51696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2800" spc="-1" strike="noStrike">
                <a:solidFill>
                  <a:srgbClr val="ffff00"/>
                </a:solidFill>
                <a:latin typeface="Arial"/>
              </a:rPr>
              <a:t>Local Variable DECLARE</a:t>
            </a:r>
            <a:endParaRPr b="0" lang="en-IN" sz="2800" spc="-1" strike="noStrike">
              <a:latin typeface="Arial"/>
            </a:endParaRPr>
          </a:p>
        </p:txBody>
      </p:sp>
      <p:sp>
        <p:nvSpPr>
          <p:cNvPr id="2092"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Local variables are declared within stored procedures and are only valid within the BEGIN…END block where they are declared. Local variables can have any SQL data type.</a:t>
            </a:r>
            <a:endParaRPr b="0" lang="en-IN" sz="1800" spc="-1" strike="noStrike">
              <a:latin typeface="Arial"/>
            </a:endParaRPr>
          </a:p>
        </p:txBody>
      </p:sp>
      <p:sp>
        <p:nvSpPr>
          <p:cNvPr id="2093" name="CustomShape 3"/>
          <p:cNvSpPr/>
          <p:nvPr/>
        </p:nvSpPr>
        <p:spPr>
          <a:xfrm>
            <a:off x="76320" y="1828800"/>
            <a:ext cx="87627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DECLARE var_name [, var_name] ... type [DEFAULT value]</a:t>
            </a:r>
            <a:endParaRPr b="0" lang="en-IN" sz="1800" spc="-1" strike="noStrike">
              <a:latin typeface="Arial"/>
            </a:endParaRPr>
          </a:p>
        </p:txBody>
      </p:sp>
      <p:sp>
        <p:nvSpPr>
          <p:cNvPr id="2094" name="CustomShape 4"/>
          <p:cNvSpPr/>
          <p:nvPr/>
        </p:nvSpPr>
        <p:spPr>
          <a:xfrm>
            <a:off x="152280" y="2547720"/>
            <a:ext cx="883872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 'Hello World;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095" name="Line 5"/>
          <p:cNvSpPr/>
          <p:nvPr/>
        </p:nvSpPr>
        <p:spPr>
          <a:xfrm>
            <a:off x="0" y="228600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Tree>
  </p:cSld>
</p:sld>
</file>

<file path=ppt/slides/slide4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6" name="CustomShape 1"/>
          <p:cNvSpPr/>
          <p:nvPr/>
        </p:nvSpPr>
        <p:spPr>
          <a:xfrm>
            <a:off x="0" y="0"/>
            <a:ext cx="9143640" cy="51696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2800" spc="-1" strike="noStrike">
                <a:solidFill>
                  <a:srgbClr val="ffff00"/>
                </a:solidFill>
                <a:latin typeface="Arial"/>
              </a:rPr>
              <a:t>Local Variable DECLARE</a:t>
            </a:r>
            <a:endParaRPr b="0" lang="en-IN" sz="2800" spc="-1" strike="noStrike">
              <a:latin typeface="Arial"/>
            </a:endParaRPr>
          </a:p>
        </p:txBody>
      </p:sp>
      <p:sp>
        <p:nvSpPr>
          <p:cNvPr id="2097" name="CustomShape 2"/>
          <p:cNvSpPr/>
          <p:nvPr/>
        </p:nvSpPr>
        <p:spPr>
          <a:xfrm>
            <a:off x="152280" y="740520"/>
            <a:ext cx="8838720" cy="502812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pl1;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pl1()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a INT DEFAULT 10;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b, c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a = a + 100;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b = 2;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c = a + b;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c INT;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c = 5;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a, b, c;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a, b, c;</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8"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Stored Procedure</a:t>
            </a:r>
            <a:endParaRPr b="0" lang="en-IN" sz="4800" spc="-1" strike="noStrike">
              <a:latin typeface="Arial"/>
            </a:endParaRPr>
          </a:p>
        </p:txBody>
      </p:sp>
      <p:sp>
        <p:nvSpPr>
          <p:cNvPr id="2099" name="CustomShape 2"/>
          <p:cNvSpPr/>
          <p:nvPr/>
        </p:nvSpPr>
        <p:spPr>
          <a:xfrm>
            <a:off x="152280" y="152280"/>
            <a:ext cx="8838720" cy="39528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A procedure is a group of PL/SQL statements that you can call by name.</a:t>
            </a:r>
            <a:endParaRPr b="0" lang="en-IN" sz="2000" spc="-1" strike="noStrike">
              <a:latin typeface="Arial"/>
            </a:endParaRPr>
          </a:p>
        </p:txBody>
      </p:sp>
      <p:sp>
        <p:nvSpPr>
          <p:cNvPr id="2100" name="CustomShape 3"/>
          <p:cNvSpPr/>
          <p:nvPr/>
        </p:nvSpPr>
        <p:spPr>
          <a:xfrm>
            <a:off x="152280" y="3276720"/>
            <a:ext cx="8838720" cy="143028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200" spc="-1" strike="noStrike">
                <a:solidFill>
                  <a:srgbClr val="c8a0c3"/>
                </a:solidFill>
                <a:latin typeface="Segoe UI Light"/>
              </a:rPr>
              <a:t>It is not permitted to assign the value DEFAULT to stored procedure or function parameters or stored program local variables (for example with a SET var_name = DEFAULT statement).</a:t>
            </a:r>
            <a:endParaRPr b="0" lang="en-IN" sz="2200" spc="-1" strike="noStrike">
              <a:latin typeface="Arial"/>
            </a:endParaRPr>
          </a:p>
        </p:txBody>
      </p:sp>
    </p:spTree>
  </p:cSld>
</p:sld>
</file>

<file path=ppt/slides/slide4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02" name="CustomShape 2"/>
          <p:cNvSpPr/>
          <p:nvPr/>
        </p:nvSpPr>
        <p:spPr>
          <a:xfrm>
            <a:off x="76320" y="76536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 from EMP;</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03" name="CustomShape 3"/>
          <p:cNvSpPr/>
          <p:nvPr/>
        </p:nvSpPr>
        <p:spPr>
          <a:xfrm>
            <a:off x="76320" y="309888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ename into x from EMP where empno=7788;</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x;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05" name="CustomShape 2"/>
          <p:cNvSpPr/>
          <p:nvPr/>
        </p:nvSpPr>
        <p:spPr>
          <a:xfrm>
            <a:off x="76320" y="73656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procedureName(in para1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ename into x from EMP where empno= 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x;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06" name="CustomShape 3"/>
          <p:cNvSpPr/>
          <p:nvPr/>
        </p:nvSpPr>
        <p:spPr>
          <a:xfrm>
            <a:off x="76320" y="365760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procedureName(in para1 varchar(15))</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job into x from EMP where ename= 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x;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08" name="CustomShape 2"/>
          <p:cNvSpPr/>
          <p:nvPr/>
        </p:nvSpPr>
        <p:spPr>
          <a:xfrm>
            <a:off x="76320" y="76752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procedureName(para1 varchar(12))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 from EMP where job=para1;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09" name="CustomShape 3"/>
          <p:cNvSpPr/>
          <p:nvPr/>
        </p:nvSpPr>
        <p:spPr>
          <a:xfrm>
            <a:off x="76320" y="3124080"/>
            <a:ext cx="8991360" cy="255852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CREATE PROCEDURE procedureName(para1 varchar(12), out s int, out j varchar(12))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para1, sum(Sal) into varJob, varSumSal from EMP where job=para1;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11" name="CustomShape 2"/>
          <p:cNvSpPr/>
          <p:nvPr/>
        </p:nvSpPr>
        <p:spPr>
          <a:xfrm>
            <a:off x="76320" y="739800"/>
            <a:ext cx="8991360" cy="228492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procedureName(in p1 int(2), in p2 varchar(12), in p3 varchar(10), in p4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DEPT values (p1, p2, p3, p4);</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12" name="CustomShape 3"/>
          <p:cNvSpPr/>
          <p:nvPr/>
        </p:nvSpPr>
        <p:spPr>
          <a:xfrm>
            <a:off x="76320" y="320040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MyProcedure  (inout p1 int(2))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p1 = p1+2;</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13" name="CustomShape 4"/>
          <p:cNvSpPr/>
          <p:nvPr/>
        </p:nvSpPr>
        <p:spPr>
          <a:xfrm>
            <a:off x="76320" y="5352840"/>
            <a:ext cx="499068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955e4b"/>
                </a:solidFill>
                <a:latin typeface="Gill Sans MT"/>
              </a:rPr>
              <a:t>mysql&gt; </a:t>
            </a:r>
            <a:r>
              <a:rPr b="0" lang="en-IN" sz="1800" spc="-1" strike="noStrike">
                <a:solidFill>
                  <a:srgbClr val="0077aa"/>
                </a:solidFill>
                <a:latin typeface="Gill Sans MT"/>
              </a:rPr>
              <a:t>SET</a:t>
            </a:r>
            <a:r>
              <a:rPr b="0" lang="en-IN" sz="1800" spc="-1" strike="noStrike">
                <a:solidFill>
                  <a:srgbClr val="955e4b"/>
                </a:solidFill>
                <a:latin typeface="Gill Sans MT"/>
              </a:rPr>
              <a:t> </a:t>
            </a:r>
            <a:r>
              <a:rPr b="0" i="1" lang="en-IN" sz="1800" spc="-1" strike="noStrike">
                <a:solidFill>
                  <a:srgbClr val="ee9900"/>
                </a:solidFill>
                <a:latin typeface="Gill Sans MT"/>
              </a:rPr>
              <a:t>@x </a:t>
            </a:r>
            <a:r>
              <a:rPr b="0" lang="en-IN" sz="1800" spc="-1" strike="noStrike">
                <a:solidFill>
                  <a:srgbClr val="955e4b"/>
                </a:solidFill>
                <a:latin typeface="Gill Sans MT"/>
              </a:rPr>
              <a:t>= </a:t>
            </a:r>
            <a:r>
              <a:rPr b="0" lang="en-IN" sz="1800" spc="-1" strike="noStrike">
                <a:solidFill>
                  <a:srgbClr val="92d050"/>
                </a:solidFill>
                <a:latin typeface="Gill Sans MT"/>
              </a:rPr>
              <a:t>10</a:t>
            </a:r>
            <a:endParaRPr b="0" lang="en-IN" sz="1800" spc="-1" strike="noStrike">
              <a:latin typeface="Arial"/>
            </a:endParaRPr>
          </a:p>
          <a:p>
            <a:pPr>
              <a:lnSpc>
                <a:spcPct val="100000"/>
              </a:lnSpc>
            </a:pPr>
            <a:r>
              <a:rPr b="0" lang="en-IN" sz="1800" spc="-1" strike="noStrike">
                <a:solidFill>
                  <a:srgbClr val="955e4b"/>
                </a:solidFill>
                <a:latin typeface="Gill Sans MT"/>
              </a:rPr>
              <a:t>mysql&gt; </a:t>
            </a:r>
            <a:r>
              <a:rPr b="0" lang="en-IN" sz="1800" spc="-1" strike="noStrike">
                <a:solidFill>
                  <a:srgbClr val="0077aa"/>
                </a:solidFill>
                <a:latin typeface="Gill Sans MT"/>
              </a:rPr>
              <a:t>CALL</a:t>
            </a:r>
            <a:r>
              <a:rPr b="0" lang="en-IN" sz="1800" spc="-1" strike="noStrike">
                <a:solidFill>
                  <a:srgbClr val="955e4b"/>
                </a:solidFill>
                <a:latin typeface="Gill Sans MT"/>
              </a:rPr>
              <a:t> </a:t>
            </a:r>
            <a:r>
              <a:rPr b="0" lang="en-IN" sz="1800" spc="-1" strike="noStrike">
                <a:solidFill>
                  <a:srgbClr val="000000"/>
                </a:solidFill>
                <a:latin typeface="Gill Sans MT"/>
              </a:rPr>
              <a:t>procudeureName</a:t>
            </a:r>
            <a:r>
              <a:rPr b="0" lang="en-IN" sz="1800" spc="-1" strike="noStrike">
                <a:solidFill>
                  <a:srgbClr val="a6a6a6"/>
                </a:solidFill>
                <a:latin typeface="Gill Sans MT"/>
              </a:rPr>
              <a:t>(</a:t>
            </a:r>
            <a:r>
              <a:rPr b="0" i="1" lang="en-IN" sz="1800" spc="-1" strike="noStrike">
                <a:solidFill>
                  <a:srgbClr val="ee9900"/>
                </a:solidFill>
                <a:latin typeface="Gill Sans MT"/>
              </a:rPr>
              <a:t>@x</a:t>
            </a:r>
            <a:r>
              <a:rPr b="0" lang="en-IN" sz="1800" spc="-1" strike="noStrike">
                <a:solidFill>
                  <a:srgbClr val="a6a6a6"/>
                </a:solidFill>
                <a:latin typeface="Gill Sans MT"/>
              </a:rPr>
              <a:t>);</a:t>
            </a:r>
            <a:endParaRPr b="0" lang="en-IN" sz="1800" spc="-1" strike="noStrike">
              <a:latin typeface="Arial"/>
            </a:endParaRPr>
          </a:p>
          <a:p>
            <a:pPr>
              <a:lnSpc>
                <a:spcPct val="100000"/>
              </a:lnSpc>
            </a:pPr>
            <a:r>
              <a:rPr b="0" lang="en-IN" sz="1800" spc="-1" strike="noStrike">
                <a:solidFill>
                  <a:srgbClr val="955e4b"/>
                </a:solidFill>
                <a:latin typeface="Gill Sans MT"/>
              </a:rPr>
              <a:t>mysql&gt; </a:t>
            </a:r>
            <a:r>
              <a:rPr b="0" lang="en-IN" sz="1800" spc="-1" strike="noStrike">
                <a:solidFill>
                  <a:srgbClr val="0077aa"/>
                </a:solidFill>
                <a:latin typeface="Gill Sans MT"/>
              </a:rPr>
              <a:t>SELECT</a:t>
            </a:r>
            <a:r>
              <a:rPr b="0" lang="en-IN" sz="1800" spc="-1" strike="noStrike">
                <a:solidFill>
                  <a:srgbClr val="955e4b"/>
                </a:solidFill>
                <a:latin typeface="Gill Sans MT"/>
              </a:rPr>
              <a:t> </a:t>
            </a:r>
            <a:r>
              <a:rPr b="0" i="1" lang="en-IN" sz="1800" spc="-1" strike="noStrike">
                <a:solidFill>
                  <a:srgbClr val="ee9900"/>
                </a:solidFill>
                <a:latin typeface="Gill Sans MT"/>
              </a:rPr>
              <a:t>@x</a:t>
            </a:r>
            <a:endParaRPr b="0" lang="en-IN" sz="1800" spc="-1" strike="noStrike">
              <a:latin typeface="Arial"/>
            </a:endParaRPr>
          </a:p>
          <a:p>
            <a:pPr>
              <a:lnSpc>
                <a:spcPct val="100000"/>
              </a:lnSpc>
            </a:pPr>
            <a:endParaRPr b="0" lang="en-IN" sz="1800" spc="-1" strike="noStrike">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0" name="CustomShape 1"/>
          <p:cNvSpPr/>
          <p:nvPr/>
        </p:nvSpPr>
        <p:spPr>
          <a:xfrm>
            <a:off x="152280" y="2362320"/>
            <a:ext cx="8838720" cy="914040"/>
          </a:xfrm>
          <a:prstGeom prst="rect">
            <a:avLst/>
          </a:prstGeom>
          <a:noFill/>
          <a:ln>
            <a:noFill/>
          </a:ln>
        </p:spPr>
        <p:style>
          <a:lnRef idx="0"/>
          <a:fillRef idx="0"/>
          <a:effectRef idx="0"/>
          <a:fontRef idx="minor"/>
        </p:style>
      </p:sp>
      <p:sp>
        <p:nvSpPr>
          <p:cNvPr id="341" name="CustomShape 2"/>
          <p:cNvSpPr/>
          <p:nvPr/>
        </p:nvSpPr>
        <p:spPr>
          <a:xfrm>
            <a:off x="228600" y="344160"/>
            <a:ext cx="8686440" cy="1187640"/>
          </a:xfrm>
          <a:prstGeom prst="rect">
            <a:avLst/>
          </a:prstGeom>
          <a:noFill/>
          <a:ln>
            <a:noFill/>
          </a:ln>
        </p:spPr>
        <p:style>
          <a:lnRef idx="0"/>
          <a:fillRef idx="0"/>
          <a:effectRef idx="0"/>
          <a:fontRef idx="minor"/>
        </p:style>
        <p:txBody>
          <a:bodyPr lIns="90000" rIns="90000" tIns="45000" bIns="45000"/>
          <a:p>
            <a:pPr algn="r">
              <a:lnSpc>
                <a:spcPct val="100000"/>
              </a:lnSpc>
            </a:pPr>
            <a:r>
              <a:rPr b="0" i="1" lang="en-IN" sz="3600" spc="-1" strike="noStrike">
                <a:solidFill>
                  <a:srgbClr val="ff9900"/>
                </a:solidFill>
                <a:latin typeface="Arial"/>
              </a:rPr>
              <a:t>What is a degree, cardinality, domain, and union in database?</a:t>
            </a:r>
            <a:endParaRPr b="0" lang="en-IN" sz="3600" spc="-1" strike="noStrike">
              <a:latin typeface="Arial"/>
            </a:endParaRPr>
          </a:p>
        </p:txBody>
      </p:sp>
      <p:sp>
        <p:nvSpPr>
          <p:cNvPr id="342" name="CustomShape 3"/>
          <p:cNvSpPr/>
          <p:nvPr/>
        </p:nvSpPr>
        <p:spPr>
          <a:xfrm>
            <a:off x="155520" y="-144360"/>
            <a:ext cx="304560" cy="304560"/>
          </a:xfrm>
          <a:prstGeom prst="rect">
            <a:avLst/>
          </a:prstGeom>
          <a:noFill/>
          <a:ln>
            <a:noFill/>
          </a:ln>
        </p:spPr>
        <p:style>
          <a:lnRef idx="0"/>
          <a:fillRef idx="0"/>
          <a:effectRef idx="0"/>
          <a:fontRef idx="minor"/>
        </p:style>
      </p:sp>
      <p:sp>
        <p:nvSpPr>
          <p:cNvPr id="343" name="CustomShape 4"/>
          <p:cNvSpPr/>
          <p:nvPr/>
        </p:nvSpPr>
        <p:spPr>
          <a:xfrm>
            <a:off x="155520" y="-144360"/>
            <a:ext cx="304560" cy="304560"/>
          </a:xfrm>
          <a:prstGeom prst="rect">
            <a:avLst/>
          </a:prstGeom>
          <a:noFill/>
          <a:ln>
            <a:noFill/>
          </a:ln>
        </p:spPr>
        <p:style>
          <a:lnRef idx="0"/>
          <a:fillRef idx="0"/>
          <a:effectRef idx="0"/>
          <a:fontRef idx="minor"/>
        </p:style>
      </p:sp>
      <p:sp>
        <p:nvSpPr>
          <p:cNvPr id="344" name="CustomShape 5"/>
          <p:cNvSpPr/>
          <p:nvPr/>
        </p:nvSpPr>
        <p:spPr>
          <a:xfrm>
            <a:off x="152280" y="1845360"/>
            <a:ext cx="8838720" cy="466344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0089a4"/>
              </a:buClr>
              <a:buFont typeface="Arial"/>
              <a:buChar char="•"/>
            </a:pPr>
            <a:r>
              <a:rPr b="1" lang="en-IN" sz="2000" spc="-1" strike="noStrike">
                <a:solidFill>
                  <a:srgbClr val="0089a4"/>
                </a:solidFill>
                <a:latin typeface="Gentium Basic"/>
              </a:rPr>
              <a:t>Degree d(R)</a:t>
            </a:r>
            <a:r>
              <a:rPr b="0" lang="en-IN" sz="2000" spc="-1" strike="noStrike">
                <a:solidFill>
                  <a:srgbClr val="0089a4"/>
                </a:solidFill>
                <a:latin typeface="Gentium Basic"/>
              </a:rPr>
              <a:t>:    Total no of attributes/columns present in a relation/table is called degree of the relation and is denoted by d(R).</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89a4"/>
              </a:buClr>
              <a:buFont typeface="Arial"/>
              <a:buChar char="•"/>
            </a:pPr>
            <a:r>
              <a:rPr b="1" lang="en-IN" sz="2000" spc="-1" strike="noStrike">
                <a:solidFill>
                  <a:srgbClr val="0089a4"/>
                </a:solidFill>
                <a:latin typeface="Gentium Basic"/>
              </a:rPr>
              <a:t>Cardinality |R|</a:t>
            </a:r>
            <a:r>
              <a:rPr b="0" lang="en-IN" sz="2000" spc="-1" strike="noStrike">
                <a:solidFill>
                  <a:srgbClr val="0089a4"/>
                </a:solidFill>
                <a:latin typeface="Gentium Basic"/>
              </a:rPr>
              <a:t>: Total no if tuples present in a relation or Rows present in a table, is called cardinality of a relation and is denoted by |R|.</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89a4"/>
              </a:buClr>
              <a:buFont typeface="Arial"/>
              <a:buChar char="•"/>
            </a:pPr>
            <a:r>
              <a:rPr b="1" lang="en-IN" sz="2000" spc="-1" strike="noStrike">
                <a:solidFill>
                  <a:srgbClr val="0089a4"/>
                </a:solidFill>
                <a:latin typeface="Gentium Basic"/>
              </a:rPr>
              <a:t>Domain</a:t>
            </a:r>
            <a:r>
              <a:rPr b="0" lang="en-IN" sz="2000" spc="-1" strike="noStrike">
                <a:solidFill>
                  <a:srgbClr val="0089a4"/>
                </a:solidFill>
                <a:latin typeface="Gentium Basic"/>
              </a:rPr>
              <a:t>: Total range of accepted values for an attribute of the relation is called the domain of the attribute. (Data Type)</a:t>
            </a:r>
            <a:endParaRPr b="0" lang="en-IN" sz="2000" spc="-1" strike="noStrike">
              <a:latin typeface="Arial"/>
            </a:endParaRPr>
          </a:p>
          <a:p>
            <a:pPr algn="just">
              <a:lnSpc>
                <a:spcPct val="100000"/>
              </a:lnSpc>
            </a:pPr>
            <a:endParaRPr b="0" lang="en-IN" sz="2000" spc="-1" strike="noStrike">
              <a:latin typeface="Arial"/>
            </a:endParaRPr>
          </a:p>
          <a:p>
            <a:pPr marL="343080" indent="-342720" algn="just">
              <a:lnSpc>
                <a:spcPct val="100000"/>
              </a:lnSpc>
              <a:buClr>
                <a:srgbClr val="0089a4"/>
              </a:buClr>
              <a:buFont typeface="Arial"/>
              <a:buChar char="•"/>
            </a:pPr>
            <a:r>
              <a:rPr b="1" lang="en-IN" sz="2000" spc="-1" strike="noStrike">
                <a:solidFill>
                  <a:srgbClr val="0089a4"/>
                </a:solidFill>
                <a:latin typeface="Gentium Basic"/>
              </a:rPr>
              <a:t>Union Compatibility</a:t>
            </a:r>
            <a:r>
              <a:rPr b="0" lang="en-IN" sz="2000" spc="-1" strike="noStrike">
                <a:solidFill>
                  <a:srgbClr val="0089a4"/>
                </a:solidFill>
                <a:latin typeface="Gentium Basic"/>
              </a:rPr>
              <a:t>: Two relations R and S are set to be Union Compatible to each other if and only if:</a:t>
            </a:r>
            <a:endParaRPr b="0" lang="en-IN" sz="2000" spc="-1" strike="noStrike">
              <a:latin typeface="Arial"/>
            </a:endParaRPr>
          </a:p>
          <a:p>
            <a:pPr lvl="1" marL="914400" indent="-456840" algn="just">
              <a:lnSpc>
                <a:spcPct val="100000"/>
              </a:lnSpc>
              <a:buClr>
                <a:srgbClr val="0089a4"/>
              </a:buClr>
              <a:buFont typeface="Bookman Old Style"/>
              <a:buAutoNum type="arabicPeriod"/>
            </a:pPr>
            <a:r>
              <a:rPr b="0" lang="en-IN" sz="2000" spc="-1" strike="noStrike">
                <a:solidFill>
                  <a:srgbClr val="0089a4"/>
                </a:solidFill>
                <a:latin typeface="Gentium Basic"/>
              </a:rPr>
              <a:t>They have the same degree d(R).</a:t>
            </a:r>
            <a:endParaRPr b="0" lang="en-IN" sz="2000" spc="-1" strike="noStrike">
              <a:latin typeface="Arial"/>
            </a:endParaRPr>
          </a:p>
          <a:p>
            <a:pPr lvl="1" marL="914400" indent="-456840" algn="just">
              <a:lnSpc>
                <a:spcPct val="100000"/>
              </a:lnSpc>
              <a:buClr>
                <a:srgbClr val="0089a4"/>
              </a:buClr>
              <a:buFont typeface="Bookman Old Style"/>
              <a:buAutoNum type="arabicPeriod"/>
            </a:pPr>
            <a:r>
              <a:rPr b="0" lang="en-IN" sz="2000" spc="-1" strike="noStrike">
                <a:solidFill>
                  <a:srgbClr val="0089a4"/>
                </a:solidFill>
                <a:latin typeface="Gentium Basic"/>
              </a:rPr>
              <a:t>Domains of the respective attributes should also be same.</a:t>
            </a:r>
            <a:endParaRPr b="0" lang="en-IN" sz="20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15" name="CustomShape 2"/>
          <p:cNvSpPr/>
          <p:nvPr/>
        </p:nvSpPr>
        <p:spPr>
          <a:xfrm>
            <a:off x="76320" y="60948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CREATE table TEMP (col1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16" name="CustomShape 3"/>
          <p:cNvSpPr/>
          <p:nvPr/>
        </p:nvSpPr>
        <p:spPr>
          <a:xfrm>
            <a:off x="76320" y="2688840"/>
            <a:ext cx="8991360" cy="22842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procedureName(v1 int, v2 varchar(20), v3 varchar(20), v4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DEPT values (v1, v2, v3, v4);</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17" name="CustomShape 4"/>
          <p:cNvSpPr/>
          <p:nvPr/>
        </p:nvSpPr>
        <p:spPr>
          <a:xfrm>
            <a:off x="76320" y="476136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pro1(IN var1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 FROM emp LIMIT var1;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Stored Procedure - Examples</a:t>
            </a:r>
            <a:endParaRPr b="0" lang="en-IN" sz="3200" spc="-1" strike="noStrike">
              <a:latin typeface="Arial"/>
            </a:endParaRPr>
          </a:p>
        </p:txBody>
      </p:sp>
      <p:sp>
        <p:nvSpPr>
          <p:cNvPr id="2119" name="CustomShape 2"/>
          <p:cNvSpPr/>
          <p:nvPr/>
        </p:nvSpPr>
        <p:spPr>
          <a:xfrm>
            <a:off x="76320" y="711720"/>
            <a:ext cx="899136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create table TEMP (col1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20" name="CustomShape 3"/>
          <p:cNvSpPr/>
          <p:nvPr/>
        </p:nvSpPr>
        <p:spPr>
          <a:xfrm>
            <a:off x="76320" y="2884680"/>
            <a:ext cx="8991360" cy="33822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procedureName(in x int, in y int, out z int, out z1 int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z = x + y;</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z1 = x * y;</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a:t>
            </a:r>
            <a:endParaRPr b="0" lang="en-IN" sz="1800" spc="-1" strike="noStrike">
              <a:latin typeface="Arial"/>
            </a:endParaRPr>
          </a:p>
          <a:p>
            <a:pPr>
              <a:lnSpc>
                <a:spcPct val="100000"/>
              </a:lnSpc>
            </a:pPr>
            <a:r>
              <a:rPr b="0" lang="en-IN" sz="1800" spc="-1" strike="noStrike">
                <a:solidFill>
                  <a:srgbClr val="955e4b"/>
                </a:solidFill>
                <a:latin typeface="Gill Sans MT (Body)"/>
                <a:ea typeface="Segoe UI Symbol"/>
              </a:rPr>
              <a:t>mysql&gt; </a:t>
            </a:r>
            <a:r>
              <a:rPr b="0" lang="en-IN" sz="1800" spc="-1" strike="noStrike">
                <a:solidFill>
                  <a:srgbClr val="0077aa"/>
                </a:solidFill>
                <a:latin typeface="Gill Sans MT (Body)"/>
                <a:ea typeface="Segoe UI Symbol"/>
              </a:rPr>
              <a:t>SET</a:t>
            </a:r>
            <a:r>
              <a:rPr b="0" lang="en-IN" sz="1800" spc="-1" strike="noStrike">
                <a:solidFill>
                  <a:srgbClr val="006c86"/>
                </a:solidFill>
                <a:latin typeface="Gill Sans MT (Body)"/>
                <a:ea typeface="Segoe UI Symbol"/>
              </a:rPr>
              <a:t> </a:t>
            </a:r>
            <a:r>
              <a:rPr b="0" i="1" lang="en-IN" sz="1800" spc="-1" strike="noStrike">
                <a:solidFill>
                  <a:srgbClr val="ee9900"/>
                </a:solidFill>
                <a:latin typeface="Gill Sans MT (Body)"/>
                <a:ea typeface="Segoe UI Symbol"/>
              </a:rPr>
              <a:t>@a</a:t>
            </a:r>
            <a:r>
              <a:rPr b="0" lang="en-IN" sz="1800" spc="-1" strike="noStrike">
                <a:solidFill>
                  <a:srgbClr val="006c86"/>
                </a:solidFill>
                <a:latin typeface="Gill Sans MT (Body)"/>
                <a:ea typeface="Segoe UI Symbol"/>
              </a:rPr>
              <a:t> </a:t>
            </a:r>
            <a:r>
              <a:rPr b="0" lang="en-IN" sz="1800" spc="-1" strike="noStrike">
                <a:solidFill>
                  <a:srgbClr val="955e4b"/>
                </a:solidFill>
                <a:latin typeface="Gill Sans MT (Body)"/>
                <a:ea typeface="Segoe UI Symbol"/>
              </a:rPr>
              <a:t>:=</a:t>
            </a:r>
            <a:r>
              <a:rPr b="0" lang="en-IN" sz="1800" spc="-1" strike="noStrike">
                <a:solidFill>
                  <a:srgbClr val="006c86"/>
                </a:solidFill>
                <a:latin typeface="Gill Sans MT (Body)"/>
                <a:ea typeface="Segoe UI Symbol"/>
              </a:rPr>
              <a:t> </a:t>
            </a:r>
            <a:r>
              <a:rPr b="0" lang="en-IN" sz="1800" spc="-1" strike="noStrike">
                <a:solidFill>
                  <a:srgbClr val="92d050"/>
                </a:solidFill>
                <a:latin typeface="Gill Sans MT (Body)"/>
                <a:ea typeface="Segoe UI Symbol"/>
              </a:rPr>
              <a:t>0</a:t>
            </a:r>
            <a:r>
              <a:rPr b="0" lang="en-IN" sz="1800" spc="-1" strike="noStrike">
                <a:solidFill>
                  <a:srgbClr val="006c86"/>
                </a:solidFill>
                <a:latin typeface="Gill Sans MT (Body)"/>
                <a:ea typeface="Segoe UI Symbol"/>
              </a:rPr>
              <a:t>;</a:t>
            </a:r>
            <a:endParaRPr b="0" lang="en-IN" sz="1800" spc="-1" strike="noStrike">
              <a:latin typeface="Arial"/>
            </a:endParaRPr>
          </a:p>
          <a:p>
            <a:pPr>
              <a:lnSpc>
                <a:spcPct val="100000"/>
              </a:lnSpc>
            </a:pPr>
            <a:r>
              <a:rPr b="0" lang="en-IN" sz="1800" spc="-1" strike="noStrike">
                <a:solidFill>
                  <a:srgbClr val="955e4b"/>
                </a:solidFill>
                <a:latin typeface="Gill Sans MT (Body)"/>
                <a:ea typeface="Segoe UI Symbol"/>
              </a:rPr>
              <a:t>mysql&gt; </a:t>
            </a:r>
            <a:r>
              <a:rPr b="0" lang="en-IN" sz="1800" spc="-1" strike="noStrike">
                <a:solidFill>
                  <a:srgbClr val="0077aa"/>
                </a:solidFill>
                <a:latin typeface="Gill Sans MT (Body)"/>
                <a:ea typeface="Segoe UI Symbol"/>
              </a:rPr>
              <a:t>SET</a:t>
            </a:r>
            <a:r>
              <a:rPr b="0" lang="en-IN" sz="1800" spc="-1" strike="noStrike">
                <a:solidFill>
                  <a:srgbClr val="006c86"/>
                </a:solidFill>
                <a:latin typeface="Gill Sans MT (Body)"/>
                <a:ea typeface="Segoe UI Symbol"/>
              </a:rPr>
              <a:t> </a:t>
            </a:r>
            <a:r>
              <a:rPr b="0" i="1" lang="en-IN" sz="1800" spc="-1" strike="noStrike">
                <a:solidFill>
                  <a:srgbClr val="ee9900"/>
                </a:solidFill>
                <a:latin typeface="Gill Sans MT (Body)"/>
                <a:ea typeface="Segoe UI Symbol"/>
              </a:rPr>
              <a:t>@b</a:t>
            </a:r>
            <a:r>
              <a:rPr b="0" lang="en-IN" sz="1800" spc="-1" strike="noStrike">
                <a:solidFill>
                  <a:srgbClr val="006c86"/>
                </a:solidFill>
                <a:latin typeface="Gill Sans MT (Body)"/>
                <a:ea typeface="Segoe UI Symbol"/>
              </a:rPr>
              <a:t> </a:t>
            </a:r>
            <a:r>
              <a:rPr b="0" lang="en-IN" sz="1800" spc="-1" strike="noStrike">
                <a:solidFill>
                  <a:srgbClr val="955e4b"/>
                </a:solidFill>
                <a:latin typeface="Gill Sans MT (Body)"/>
                <a:ea typeface="Segoe UI Symbol"/>
              </a:rPr>
              <a:t>:=</a:t>
            </a:r>
            <a:r>
              <a:rPr b="0" lang="en-IN" sz="1800" spc="-1" strike="noStrike">
                <a:solidFill>
                  <a:srgbClr val="006c86"/>
                </a:solidFill>
                <a:latin typeface="Gill Sans MT (Body)"/>
                <a:ea typeface="Segoe UI Symbol"/>
              </a:rPr>
              <a:t> </a:t>
            </a:r>
            <a:r>
              <a:rPr b="0" lang="en-IN" sz="1800" spc="-1" strike="noStrike">
                <a:solidFill>
                  <a:srgbClr val="92d050"/>
                </a:solidFill>
                <a:latin typeface="Gill Sans MT (Body)"/>
                <a:ea typeface="Segoe UI Symbol"/>
              </a:rPr>
              <a:t>0</a:t>
            </a:r>
            <a:r>
              <a:rPr b="0" lang="en-IN" sz="1800" spc="-1" strike="noStrike">
                <a:solidFill>
                  <a:srgbClr val="006c86"/>
                </a:solidFill>
                <a:latin typeface="Gill Sans MT (Body)"/>
                <a:ea typeface="Segoe UI Symbol"/>
              </a:rPr>
              <a:t>;</a:t>
            </a:r>
            <a:endParaRPr b="0" lang="en-IN" sz="1800" spc="-1" strike="noStrike">
              <a:latin typeface="Arial"/>
            </a:endParaRPr>
          </a:p>
          <a:p>
            <a:pPr>
              <a:lnSpc>
                <a:spcPct val="100000"/>
              </a:lnSpc>
            </a:pPr>
            <a:r>
              <a:rPr b="0" lang="en-IN" sz="1800" spc="-1" strike="noStrike">
                <a:solidFill>
                  <a:srgbClr val="955e4b"/>
                </a:solidFill>
                <a:latin typeface="Gill Sans MT (Body)"/>
                <a:ea typeface="Segoe UI Symbol"/>
              </a:rPr>
              <a:t>mysql&gt; </a:t>
            </a:r>
            <a:r>
              <a:rPr b="0" lang="en-IN" sz="1800" spc="-1" strike="noStrike">
                <a:solidFill>
                  <a:srgbClr val="0077aa"/>
                </a:solidFill>
                <a:latin typeface="Gill Sans MT (Body)"/>
                <a:ea typeface="Segoe UI Symbol"/>
              </a:rPr>
              <a:t>CALL</a:t>
            </a:r>
            <a:r>
              <a:rPr b="0" lang="en-IN" sz="1800" spc="-1" strike="noStrike">
                <a:solidFill>
                  <a:srgbClr val="006c86"/>
                </a:solidFill>
                <a:latin typeface="Gill Sans MT (Body)"/>
                <a:ea typeface="Segoe UI Symbol"/>
              </a:rPr>
              <a:t> </a:t>
            </a:r>
            <a:r>
              <a:rPr b="0" lang="en-IN" sz="1800" spc="-1" strike="noStrike">
                <a:solidFill>
                  <a:srgbClr val="000000"/>
                </a:solidFill>
                <a:latin typeface="Gill Sans MT (Body)"/>
                <a:ea typeface="Segoe UI Symbol"/>
              </a:rPr>
              <a:t>pro1</a:t>
            </a:r>
            <a:r>
              <a:rPr b="0" lang="en-IN" sz="1800" spc="-1" strike="noStrike">
                <a:solidFill>
                  <a:srgbClr val="a6a6a6"/>
                </a:solidFill>
                <a:latin typeface="Gill Sans MT (Body)"/>
                <a:ea typeface="Segoe UI Symbol"/>
              </a:rPr>
              <a:t>(</a:t>
            </a:r>
            <a:r>
              <a:rPr b="0" lang="en-IN" sz="1800" spc="-1" strike="noStrike">
                <a:solidFill>
                  <a:srgbClr val="92d050"/>
                </a:solidFill>
                <a:latin typeface="Gill Sans MT (Body)"/>
                <a:ea typeface="Segoe UI Symbol"/>
              </a:rPr>
              <a:t>5</a:t>
            </a:r>
            <a:r>
              <a:rPr b="0" lang="en-IN" sz="1800" spc="-1" strike="noStrike">
                <a:solidFill>
                  <a:srgbClr val="000000"/>
                </a:solidFill>
                <a:latin typeface="Gill Sans MT (Body)"/>
                <a:ea typeface="Segoe UI Symbol"/>
              </a:rPr>
              <a:t>,</a:t>
            </a:r>
            <a:r>
              <a:rPr b="0" lang="en-IN" sz="1800" spc="-1" strike="noStrike">
                <a:solidFill>
                  <a:srgbClr val="006c86"/>
                </a:solidFill>
                <a:latin typeface="Gill Sans MT (Body)"/>
                <a:ea typeface="Segoe UI Symbol"/>
              </a:rPr>
              <a:t> </a:t>
            </a:r>
            <a:r>
              <a:rPr b="0" lang="en-IN" sz="1800" spc="-1" strike="noStrike">
                <a:solidFill>
                  <a:srgbClr val="92d050"/>
                </a:solidFill>
                <a:latin typeface="Gill Sans MT (Body)"/>
                <a:ea typeface="Segoe UI Symbol"/>
              </a:rPr>
              <a:t>4</a:t>
            </a:r>
            <a:r>
              <a:rPr b="0" lang="en-IN" sz="1800" spc="-1" strike="noStrike">
                <a:solidFill>
                  <a:srgbClr val="000000"/>
                </a:solidFill>
                <a:latin typeface="Gill Sans MT (Body)"/>
                <a:ea typeface="Segoe UI Symbol"/>
              </a:rPr>
              <a:t>,</a:t>
            </a:r>
            <a:r>
              <a:rPr b="0" lang="en-IN" sz="1800" spc="-1" strike="noStrike">
                <a:solidFill>
                  <a:srgbClr val="006c86"/>
                </a:solidFill>
                <a:latin typeface="Gill Sans MT (Body)"/>
                <a:ea typeface="Segoe UI Symbol"/>
              </a:rPr>
              <a:t> </a:t>
            </a:r>
            <a:r>
              <a:rPr b="0" i="1" lang="en-IN" sz="1800" spc="-1" strike="noStrike">
                <a:solidFill>
                  <a:srgbClr val="ee9900"/>
                </a:solidFill>
                <a:latin typeface="Gill Sans MT (Body)"/>
                <a:ea typeface="Segoe UI Symbol"/>
              </a:rPr>
              <a:t>@a</a:t>
            </a:r>
            <a:r>
              <a:rPr b="0" lang="en-IN" sz="1800" spc="-1" strike="noStrike">
                <a:solidFill>
                  <a:srgbClr val="000000"/>
                </a:solidFill>
                <a:latin typeface="Gill Sans MT (Body)"/>
                <a:ea typeface="Segoe UI Symbol"/>
              </a:rPr>
              <a:t>, </a:t>
            </a:r>
            <a:r>
              <a:rPr b="0" i="1" lang="en-IN" sz="1800" spc="-1" strike="noStrike">
                <a:solidFill>
                  <a:srgbClr val="ee9900"/>
                </a:solidFill>
                <a:latin typeface="Gill Sans MT (Body)"/>
                <a:ea typeface="Segoe UI Symbol"/>
              </a:rPr>
              <a:t>@b</a:t>
            </a:r>
            <a:r>
              <a:rPr b="0" lang="en-IN" sz="1800" spc="-1" strike="noStrike">
                <a:solidFill>
                  <a:srgbClr val="a6a6a6"/>
                </a:solidFill>
                <a:latin typeface="Gill Sans MT (Body)"/>
                <a:ea typeface="Segoe UI Symbol"/>
              </a:rPr>
              <a:t>);</a:t>
            </a:r>
            <a:endParaRPr b="0" lang="en-IN" sz="1800" spc="-1" strike="noStrike">
              <a:latin typeface="Arial"/>
            </a:endParaRPr>
          </a:p>
        </p:txBody>
      </p:sp>
    </p:spTree>
  </p:cSld>
</p:sld>
</file>

<file path=ppt/slides/slide4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21"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DELIMITER PROBLEM</a:t>
            </a:r>
            <a:endParaRPr b="0" lang="en-IN" sz="4800" spc="-1" strike="noStrike">
              <a:latin typeface="Arial"/>
            </a:endParaRPr>
          </a:p>
        </p:txBody>
      </p:sp>
      <p:sp>
        <p:nvSpPr>
          <p:cNvPr id="2122" name="CustomShape 2"/>
          <p:cNvSpPr/>
          <p:nvPr/>
        </p:nvSpPr>
        <p:spPr>
          <a:xfrm>
            <a:off x="228600" y="3581280"/>
            <a:ext cx="8686440" cy="22248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Segoe UI Semilight"/>
                <a:ea typeface="Segoe UI Symbol"/>
              </a:rPr>
              <a:t>drop procedure if exists p1;</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delimiter $$</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CREATE PROCEDURE p1(out para1 varchar(100))</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begin</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  </a:t>
            </a:r>
            <a:r>
              <a:rPr b="0" lang="en-IN" sz="2000" spc="-1" strike="noStrike">
                <a:solidFill>
                  <a:srgbClr val="006c86"/>
                </a:solidFill>
                <a:latin typeface="Segoe UI Semilight"/>
                <a:ea typeface="Segoe UI Symbol"/>
              </a:rPr>
              <a:t>select "Hello World123 into para1;</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end$$</a:t>
            </a:r>
            <a:endParaRPr b="0" lang="en-IN" sz="2000" spc="-1" strike="noStrike">
              <a:latin typeface="Arial"/>
            </a:endParaRPr>
          </a:p>
          <a:p>
            <a:pPr>
              <a:lnSpc>
                <a:spcPct val="100000"/>
              </a:lnSpc>
            </a:pPr>
            <a:r>
              <a:rPr b="0" lang="en-IN" sz="2000" spc="-1" strike="noStrike">
                <a:solidFill>
                  <a:srgbClr val="006c86"/>
                </a:solidFill>
                <a:latin typeface="Segoe UI Semilight"/>
                <a:ea typeface="Segoe UI Symbol"/>
              </a:rPr>
              <a:t>delimiter ;</a:t>
            </a:r>
            <a:endParaRPr b="0" lang="en-IN" sz="2000" spc="-1" strike="noStrike">
              <a:latin typeface="Arial"/>
            </a:endParaRPr>
          </a:p>
        </p:txBody>
      </p:sp>
    </p:spTree>
  </p:cSld>
</p:sld>
</file>

<file path=ppt/slides/slide4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23"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IF and LOOP Label</a:t>
            </a:r>
            <a:endParaRPr b="0" lang="en-IN" sz="4800" spc="-1" strike="noStrike">
              <a:latin typeface="Arial"/>
            </a:endParaRPr>
          </a:p>
        </p:txBody>
      </p:sp>
    </p:spTree>
  </p:cSld>
</p:sld>
</file>

<file path=ppt/slides/slide4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2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IF and LOOP </a:t>
            </a:r>
            <a:endParaRPr b="0" lang="en-IN" sz="3200" spc="-1" strike="noStrike">
              <a:latin typeface="Arial"/>
            </a:endParaRPr>
          </a:p>
        </p:txBody>
      </p:sp>
      <p:sp>
        <p:nvSpPr>
          <p:cNvPr id="2125" name="CustomShape 2"/>
          <p:cNvSpPr/>
          <p:nvPr/>
        </p:nvSpPr>
        <p:spPr>
          <a:xfrm>
            <a:off x="152280" y="3150360"/>
            <a:ext cx="8838720" cy="20106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[begin_label:] LOOP</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statement_list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END LOOP [end_label]</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ITERATE label</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LEAVE label</a:t>
            </a:r>
            <a:endParaRPr b="0" lang="en-IN" sz="1800" spc="-1" strike="noStrike">
              <a:latin typeface="Arial"/>
            </a:endParaRPr>
          </a:p>
        </p:txBody>
      </p:sp>
      <p:sp>
        <p:nvSpPr>
          <p:cNvPr id="2126" name="CustomShape 3"/>
          <p:cNvSpPr/>
          <p:nvPr/>
        </p:nvSpPr>
        <p:spPr>
          <a:xfrm>
            <a:off x="152280" y="2325600"/>
            <a:ext cx="883872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ITERATE</a:t>
            </a:r>
            <a:r>
              <a:rPr b="0" lang="en-IN" sz="1800" spc="-1" strike="noStrike">
                <a:solidFill>
                  <a:srgbClr val="000000"/>
                </a:solidFill>
                <a:latin typeface="Arial"/>
              </a:rPr>
              <a:t> means "start the loop again."</a:t>
            </a:r>
            <a:endParaRPr b="0" lang="en-IN" sz="1800" spc="-1" strike="noStrike">
              <a:latin typeface="Arial"/>
            </a:endParaRPr>
          </a:p>
          <a:p>
            <a:pPr>
              <a:lnSpc>
                <a:spcPct val="100000"/>
              </a:lnSpc>
            </a:pPr>
            <a:r>
              <a:rPr b="1" lang="en-IN" sz="1800" spc="-1" strike="noStrike">
                <a:solidFill>
                  <a:srgbClr val="000000"/>
                </a:solidFill>
                <a:latin typeface="Arial"/>
              </a:rPr>
              <a:t>LEAVE</a:t>
            </a:r>
            <a:r>
              <a:rPr b="0" lang="en-IN" sz="1800" spc="-1" strike="noStrike">
                <a:solidFill>
                  <a:srgbClr val="000000"/>
                </a:solidFill>
                <a:latin typeface="Arial"/>
              </a:rPr>
              <a:t> statement is used to exit the flow control construct that has the given label.</a:t>
            </a:r>
            <a:endParaRPr b="0" lang="en-IN" sz="1800" spc="-1" strike="noStrike">
              <a:latin typeface="Arial"/>
            </a:endParaRPr>
          </a:p>
        </p:txBody>
      </p:sp>
      <p:sp>
        <p:nvSpPr>
          <p:cNvPr id="2127" name="CustomShape 4"/>
          <p:cNvSpPr/>
          <p:nvPr/>
        </p:nvSpPr>
        <p:spPr>
          <a:xfrm>
            <a:off x="152280" y="762120"/>
            <a:ext cx="8838720" cy="118764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IF search_condition THEN statement_list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[ELSEIF search_condition THEN statement_list] ...</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[ELSE statement_list]</a:t>
            </a:r>
            <a:endParaRPr b="0" lang="en-IN" sz="1800" spc="-1" strike="noStrike">
              <a:latin typeface="Arial"/>
            </a:endParaRPr>
          </a:p>
          <a:p>
            <a:pPr>
              <a:lnSpc>
                <a:spcPct val="100000"/>
              </a:lnSpc>
            </a:pPr>
            <a:r>
              <a:rPr b="0" lang="en-IN" sz="1800" spc="-1" strike="noStrike">
                <a:solidFill>
                  <a:srgbClr val="0077aa"/>
                </a:solidFill>
                <a:latin typeface="Courier New"/>
              </a:rPr>
              <a:t>END IF</a:t>
            </a:r>
            <a:endParaRPr b="0" lang="en-IN" sz="1800" spc="-1" strike="noStrike">
              <a:latin typeface="Arial"/>
            </a:endParaRPr>
          </a:p>
        </p:txBody>
      </p:sp>
      <p:sp>
        <p:nvSpPr>
          <p:cNvPr id="2128" name="Line 5"/>
          <p:cNvSpPr/>
          <p:nvPr/>
        </p:nvSpPr>
        <p:spPr>
          <a:xfrm>
            <a:off x="0" y="2057400"/>
            <a:ext cx="9144000" cy="360"/>
          </a:xfrm>
          <a:prstGeom prst="line">
            <a:avLst/>
          </a:prstGeom>
          <a:ln w="28440">
            <a:solidFill>
              <a:srgbClr val="ff0000"/>
            </a:solidFill>
            <a:round/>
          </a:ln>
        </p:spPr>
        <p:style>
          <a:lnRef idx="1">
            <a:schemeClr val="accent1"/>
          </a:lnRef>
          <a:fillRef idx="0">
            <a:schemeClr val="accent1"/>
          </a:fillRef>
          <a:effectRef idx="0">
            <a:schemeClr val="accent1"/>
          </a:effectRef>
          <a:fontRef idx="minor"/>
        </p:style>
      </p:sp>
    </p:spTree>
  </p:cSld>
</p:sld>
</file>

<file path=ppt/slides/slide4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2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IF and LOOP - Example</a:t>
            </a:r>
            <a:endParaRPr b="0" lang="en-IN" sz="3200" spc="-1" strike="noStrike">
              <a:latin typeface="Arial"/>
            </a:endParaRPr>
          </a:p>
        </p:txBody>
      </p:sp>
      <p:sp>
        <p:nvSpPr>
          <p:cNvPr id="2130" name="CustomShape 2"/>
          <p:cNvSpPr/>
          <p:nvPr/>
        </p:nvSpPr>
        <p:spPr>
          <a:xfrm>
            <a:off x="152280" y="762120"/>
            <a:ext cx="8838720" cy="47538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100;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loopLabel: loop</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x&lt;=110 then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 x + 1;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ITERATE loopLabel;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LEAVE loopLabel;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loop loopLabel;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31"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CURSOR</a:t>
            </a:r>
            <a:endParaRPr b="0" lang="en-IN" sz="4800" spc="-1" strike="noStrike">
              <a:latin typeface="Arial"/>
            </a:endParaRPr>
          </a:p>
        </p:txBody>
      </p:sp>
      <p:sp>
        <p:nvSpPr>
          <p:cNvPr id="2132" name="CustomShape 2"/>
          <p:cNvSpPr/>
          <p:nvPr/>
        </p:nvSpPr>
        <p:spPr>
          <a:xfrm>
            <a:off x="304920" y="3135240"/>
            <a:ext cx="8534160" cy="1187640"/>
          </a:xfrm>
          <a:prstGeom prst="rect">
            <a:avLst/>
          </a:prstGeom>
          <a:solidFill>
            <a:srgbClr val="1b0125"/>
          </a:solidFill>
          <a:ln>
            <a:noFill/>
          </a:ln>
        </p:spPr>
        <p:style>
          <a:lnRef idx="0"/>
          <a:fillRef idx="0"/>
          <a:effectRef idx="0"/>
          <a:fontRef idx="minor"/>
        </p:style>
        <p:txBody>
          <a:bodyPr lIns="90000" rIns="90000" tIns="45000" bIns="45000"/>
          <a:p>
            <a:pPr>
              <a:lnSpc>
                <a:spcPct val="100000"/>
              </a:lnSpc>
            </a:pPr>
            <a:r>
              <a:rPr b="0" lang="en-IN" sz="2400" spc="-1" strike="noStrike">
                <a:solidFill>
                  <a:srgbClr val="c8a0c3"/>
                </a:solidFill>
                <a:latin typeface="Segoe UI Light"/>
              </a:rPr>
              <a:t>Cursor declarations must appear before handler declarations. Variable and condition declarations must appear before cursor or handler declarations.</a:t>
            </a:r>
            <a:endParaRPr b="0" lang="en-IN" sz="2400" spc="-1" strike="noStrike">
              <a:latin typeface="Arial"/>
            </a:endParaRPr>
          </a:p>
        </p:txBody>
      </p:sp>
    </p:spTree>
  </p:cSld>
</p:sld>
</file>

<file path=ppt/slides/slide4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3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Cursor </a:t>
            </a:r>
            <a:endParaRPr b="0" lang="en-IN" sz="3200" spc="-1" strike="noStrike">
              <a:latin typeface="Arial"/>
            </a:endParaRPr>
          </a:p>
        </p:txBody>
      </p:sp>
      <p:sp>
        <p:nvSpPr>
          <p:cNvPr id="2134" name="CustomShape 2"/>
          <p:cNvSpPr/>
          <p:nvPr/>
        </p:nvSpPr>
        <p:spPr>
          <a:xfrm>
            <a:off x="76320" y="6094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declares a cursor and associates it with a SELECT statement that retrieves the rows to be traversed by the cursor.</a:t>
            </a:r>
            <a:endParaRPr b="0" lang="en-IN" sz="1800" spc="-1" strike="noStrike">
              <a:latin typeface="Arial"/>
            </a:endParaRPr>
          </a:p>
        </p:txBody>
      </p:sp>
      <p:sp>
        <p:nvSpPr>
          <p:cNvPr id="2135" name="CustomShape 3"/>
          <p:cNvSpPr/>
          <p:nvPr/>
        </p:nvSpPr>
        <p:spPr>
          <a:xfrm>
            <a:off x="76320" y="1295280"/>
            <a:ext cx="89913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DECLARE cursor_name CURSOR FOR select_statement</a:t>
            </a:r>
            <a:endParaRPr b="0" lang="en-IN" sz="1800" spc="-1" strike="noStrike">
              <a:latin typeface="Arial"/>
            </a:endParaRPr>
          </a:p>
        </p:txBody>
      </p:sp>
      <p:sp>
        <p:nvSpPr>
          <p:cNvPr id="2136" name="CustomShape 4"/>
          <p:cNvSpPr/>
          <p:nvPr/>
        </p:nvSpPr>
        <p:spPr>
          <a:xfrm>
            <a:off x="76320" y="176436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opens a previously declared cursor.</a:t>
            </a:r>
            <a:endParaRPr b="0" lang="en-IN" sz="1800" spc="-1" strike="noStrike">
              <a:latin typeface="Arial"/>
            </a:endParaRPr>
          </a:p>
        </p:txBody>
      </p:sp>
      <p:sp>
        <p:nvSpPr>
          <p:cNvPr id="2137" name="CustomShape 5"/>
          <p:cNvSpPr/>
          <p:nvPr/>
        </p:nvSpPr>
        <p:spPr>
          <a:xfrm>
            <a:off x="76320" y="2145240"/>
            <a:ext cx="89913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OPEN cursor_name</a:t>
            </a:r>
            <a:endParaRPr b="0" lang="en-IN" sz="1800" spc="-1" strike="noStrike">
              <a:latin typeface="Arial"/>
            </a:endParaRPr>
          </a:p>
        </p:txBody>
      </p:sp>
      <p:sp>
        <p:nvSpPr>
          <p:cNvPr id="2138" name="CustomShape 6"/>
          <p:cNvSpPr/>
          <p:nvPr/>
        </p:nvSpPr>
        <p:spPr>
          <a:xfrm>
            <a:off x="76320" y="2625840"/>
            <a:ext cx="8991360" cy="14619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b="0" lang="en-IN" sz="1800" spc="-1" strike="noStrike">
              <a:latin typeface="Arial"/>
            </a:endParaRPr>
          </a:p>
        </p:txBody>
      </p:sp>
      <p:sp>
        <p:nvSpPr>
          <p:cNvPr id="2139" name="CustomShape 7"/>
          <p:cNvSpPr/>
          <p:nvPr/>
        </p:nvSpPr>
        <p:spPr>
          <a:xfrm>
            <a:off x="76320" y="4126320"/>
            <a:ext cx="89913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FETCH [[NEXT] FROM] cursor_name INTO var_name [, var_name] ...</a:t>
            </a:r>
            <a:endParaRPr b="0" lang="en-IN" sz="1800" spc="-1" strike="noStrike">
              <a:latin typeface="Arial"/>
            </a:endParaRPr>
          </a:p>
        </p:txBody>
      </p:sp>
      <p:sp>
        <p:nvSpPr>
          <p:cNvPr id="2140" name="CustomShape 8"/>
          <p:cNvSpPr/>
          <p:nvPr/>
        </p:nvSpPr>
        <p:spPr>
          <a:xfrm>
            <a:off x="76320" y="4583520"/>
            <a:ext cx="8991360" cy="364680"/>
          </a:xfrm>
          <a:prstGeom prst="rect">
            <a:avLst/>
          </a:prstGeom>
          <a:solidFill>
            <a:schemeClr val="accent4">
              <a:lumMod val="75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no more rows are available, a No Data condition.</a:t>
            </a:r>
            <a:endParaRPr b="0" lang="en-IN" sz="1800" spc="-1" strike="noStrike">
              <a:latin typeface="Arial"/>
            </a:endParaRPr>
          </a:p>
        </p:txBody>
      </p:sp>
      <p:sp>
        <p:nvSpPr>
          <p:cNvPr id="2141" name="CustomShape 9"/>
          <p:cNvSpPr/>
          <p:nvPr/>
        </p:nvSpPr>
        <p:spPr>
          <a:xfrm>
            <a:off x="76320" y="51814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closes a previously opened cursor.</a:t>
            </a:r>
            <a:endParaRPr b="0" lang="en-IN" sz="1800" spc="-1" strike="noStrike">
              <a:latin typeface="Arial"/>
            </a:endParaRPr>
          </a:p>
        </p:txBody>
      </p:sp>
      <p:sp>
        <p:nvSpPr>
          <p:cNvPr id="2142" name="CustomShape 10"/>
          <p:cNvSpPr/>
          <p:nvPr/>
        </p:nvSpPr>
        <p:spPr>
          <a:xfrm>
            <a:off x="76320" y="5562720"/>
            <a:ext cx="899136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CLOSE cursor_name</a:t>
            </a:r>
            <a:endParaRPr b="0" lang="en-IN" sz="1800" spc="-1" strike="noStrike">
              <a:latin typeface="Arial"/>
            </a:endParaRPr>
          </a:p>
        </p:txBody>
      </p:sp>
    </p:spTree>
  </p:cSld>
</p:sld>
</file>

<file path=ppt/slides/slide4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4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Cursor</a:t>
            </a:r>
            <a:endParaRPr b="0" lang="en-IN" sz="3200" spc="-1" strike="noStrike">
              <a:latin typeface="Arial"/>
            </a:endParaRPr>
          </a:p>
        </p:txBody>
      </p:sp>
      <p:sp>
        <p:nvSpPr>
          <p:cNvPr id="2144" name="CustomShape 2"/>
          <p:cNvSpPr/>
          <p:nvPr/>
        </p:nvSpPr>
        <p:spPr>
          <a:xfrm>
            <a:off x="152280" y="653040"/>
            <a:ext cx="8838720" cy="612468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 para1 varchar(25))</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done TINYINT DEFAULT FALSE;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varEMPNO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varENAME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c1 cursor for SELECT empno, ename from EMP where job = 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exit handler for NOT FOUND set done=true;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OPEN c1;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loopLabel: loop</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FETCH c1 into varEMPNO, varENAME;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done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leave loopLabel;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varEMPNO as "Employee No.", varENAME as "Employee 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loop loopLabel;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CLOSE c1;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beginLabel$$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45"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EXCEPTION / SIGNAL</a:t>
            </a:r>
            <a:endParaRPr b="0" lang="en-IN" sz="4800" spc="-1" strike="noStrike">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45" name="CustomShape 1"/>
          <p:cNvSpPr/>
          <p:nvPr/>
        </p:nvSpPr>
        <p:spPr>
          <a:xfrm>
            <a:off x="152280" y="2362320"/>
            <a:ext cx="8838720" cy="914040"/>
          </a:xfrm>
          <a:prstGeom prst="rect">
            <a:avLst/>
          </a:prstGeom>
          <a:noFill/>
          <a:ln>
            <a:noFill/>
          </a:ln>
        </p:spPr>
        <p:style>
          <a:lnRef idx="0"/>
          <a:fillRef idx="0"/>
          <a:effectRef idx="0"/>
          <a:fontRef idx="minor"/>
        </p:style>
      </p:sp>
      <p:sp>
        <p:nvSpPr>
          <p:cNvPr id="346" name="CustomShape 2"/>
          <p:cNvSpPr/>
          <p:nvPr/>
        </p:nvSpPr>
        <p:spPr>
          <a:xfrm>
            <a:off x="228600" y="344160"/>
            <a:ext cx="8686440" cy="639000"/>
          </a:xfrm>
          <a:prstGeom prst="rect">
            <a:avLst/>
          </a:prstGeom>
          <a:noFill/>
          <a:ln>
            <a:noFill/>
          </a:ln>
        </p:spPr>
        <p:style>
          <a:lnRef idx="0"/>
          <a:fillRef idx="0"/>
          <a:effectRef idx="0"/>
          <a:fontRef idx="minor"/>
        </p:style>
        <p:txBody>
          <a:bodyPr lIns="90000" rIns="90000" tIns="45000" bIns="45000"/>
          <a:p>
            <a:pPr algn="r">
              <a:lnSpc>
                <a:spcPct val="100000"/>
              </a:lnSpc>
            </a:pPr>
            <a:r>
              <a:rPr b="0" i="1" lang="en-IN" sz="3600" spc="-1" strike="noStrike">
                <a:solidFill>
                  <a:srgbClr val="ff9900"/>
                </a:solidFill>
                <a:latin typeface="Arial"/>
              </a:rPr>
              <a:t>What is a domain constraint in database?</a:t>
            </a:r>
            <a:endParaRPr b="0" lang="en-IN" sz="3600" spc="-1" strike="noStrike">
              <a:latin typeface="Arial"/>
            </a:endParaRPr>
          </a:p>
        </p:txBody>
      </p:sp>
      <p:sp>
        <p:nvSpPr>
          <p:cNvPr id="347" name="CustomShape 3"/>
          <p:cNvSpPr/>
          <p:nvPr/>
        </p:nvSpPr>
        <p:spPr>
          <a:xfrm>
            <a:off x="155520" y="-144360"/>
            <a:ext cx="304560" cy="304560"/>
          </a:xfrm>
          <a:prstGeom prst="rect">
            <a:avLst/>
          </a:prstGeom>
          <a:noFill/>
          <a:ln>
            <a:noFill/>
          </a:ln>
        </p:spPr>
        <p:style>
          <a:lnRef idx="0"/>
          <a:fillRef idx="0"/>
          <a:effectRef idx="0"/>
          <a:fontRef idx="minor"/>
        </p:style>
      </p:sp>
      <p:sp>
        <p:nvSpPr>
          <p:cNvPr id="348" name="CustomShape 4"/>
          <p:cNvSpPr/>
          <p:nvPr/>
        </p:nvSpPr>
        <p:spPr>
          <a:xfrm>
            <a:off x="155520" y="-144360"/>
            <a:ext cx="304560" cy="304560"/>
          </a:xfrm>
          <a:prstGeom prst="rect">
            <a:avLst/>
          </a:prstGeom>
          <a:noFill/>
          <a:ln>
            <a:noFill/>
          </a:ln>
        </p:spPr>
        <p:style>
          <a:lnRef idx="0"/>
          <a:fillRef idx="0"/>
          <a:effectRef idx="0"/>
          <a:fontRef idx="minor"/>
        </p:style>
      </p:sp>
      <p:sp>
        <p:nvSpPr>
          <p:cNvPr id="349" name="CustomShape 5"/>
          <p:cNvSpPr/>
          <p:nvPr/>
        </p:nvSpPr>
        <p:spPr>
          <a:xfrm>
            <a:off x="152280" y="1219320"/>
            <a:ext cx="8838720" cy="70020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0089a4"/>
              </a:buClr>
              <a:buFont typeface="Arial"/>
              <a:buChar char="•"/>
            </a:pPr>
            <a:r>
              <a:rPr b="1" lang="en-IN" sz="2000" spc="-1" strike="noStrike">
                <a:solidFill>
                  <a:srgbClr val="0089a4"/>
                </a:solidFill>
                <a:latin typeface="Gentium Basic"/>
              </a:rPr>
              <a:t>Domain Constraint = </a:t>
            </a:r>
            <a:r>
              <a:rPr b="0" lang="en-IN" sz="2000" spc="-1" strike="noStrike">
                <a:solidFill>
                  <a:srgbClr val="0089a4"/>
                </a:solidFill>
                <a:latin typeface="Gentium Basic"/>
              </a:rPr>
              <a:t>data type + Constraints (NOT NULL / UNIQUE / PRIMARY KEY / FOREIGN KEY / CHECK / DEFAULT)</a:t>
            </a:r>
            <a:endParaRPr b="0" lang="en-IN" sz="2000" spc="-1" strike="noStrike">
              <a:latin typeface="Arial"/>
            </a:endParaRPr>
          </a:p>
        </p:txBody>
      </p:sp>
      <p:sp>
        <p:nvSpPr>
          <p:cNvPr id="350" name="CustomShape 6"/>
          <p:cNvSpPr/>
          <p:nvPr/>
        </p:nvSpPr>
        <p:spPr>
          <a:xfrm>
            <a:off x="142920" y="2643120"/>
            <a:ext cx="87152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Gill Sans MT"/>
              </a:rPr>
              <a:t>Data Domain refers to all the valid values which a column may contain and can be done by giving data type to the column.</a:t>
            </a:r>
            <a:endParaRPr b="0" lang="en-IN"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4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4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Exception / Signal </a:t>
            </a:r>
            <a:endParaRPr b="0" lang="en-IN" sz="3200" spc="-1" strike="noStrike">
              <a:latin typeface="Arial"/>
            </a:endParaRPr>
          </a:p>
        </p:txBody>
      </p:sp>
      <p:sp>
        <p:nvSpPr>
          <p:cNvPr id="2147" name="CustomShape 2"/>
          <p:cNvSpPr/>
          <p:nvPr/>
        </p:nvSpPr>
        <p:spPr>
          <a:xfrm>
            <a:off x="76320" y="767520"/>
            <a:ext cx="8991360" cy="502812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PROCEDURE IF EXISTS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PROCEDURE procedureName()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a INT DEFAULT 101;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myException CONDITION FOR SQLSTATE '45000';</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DECLARE EXIT HANDLER FOR 1146 SELECT 'table not found';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EXIT HANDLER FOR 1064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a = 10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'ok';</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myException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MESSAGE_TEXT = 'bad';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8"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FUNCTIONS</a:t>
            </a:r>
            <a:endParaRPr b="0" lang="en-IN" sz="4800" spc="-1" strike="noStrike">
              <a:latin typeface="Arial"/>
            </a:endParaRPr>
          </a:p>
        </p:txBody>
      </p:sp>
      <p:sp>
        <p:nvSpPr>
          <p:cNvPr id="2149" name="CustomShape 2"/>
          <p:cNvSpPr/>
          <p:nvPr/>
        </p:nvSpPr>
        <p:spPr>
          <a:xfrm>
            <a:off x="152280" y="152280"/>
            <a:ext cx="8838720" cy="124884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e8f97f"/>
                </a:solidFill>
                <a:latin typeface="Arial"/>
              </a:rPr>
              <a:t>First, you specify the name of the stored function after CREATE FUNCTION clause. Second, you list all parameters of the stored function inside the parentheses. </a:t>
            </a:r>
            <a:endParaRPr b="0" lang="en-IN" sz="1800" spc="-1" strike="noStrike">
              <a:latin typeface="Arial"/>
            </a:endParaRPr>
          </a:p>
          <a:p>
            <a:pPr algn="just">
              <a:lnSpc>
                <a:spcPct val="100000"/>
              </a:lnSpc>
            </a:pPr>
            <a:r>
              <a:rPr b="0" lang="en-IN" sz="2000" spc="-1" strike="noStrike">
                <a:solidFill>
                  <a:srgbClr val="ffff00"/>
                </a:solidFill>
                <a:latin typeface="Arial"/>
              </a:rPr>
              <a:t>By default, all parameters are IN parameters. You cannot specify IN , OUT or INOUT modifiers to the parameters.</a:t>
            </a:r>
            <a:endParaRPr b="0" lang="en-IN" sz="2000" spc="-1" strike="noStrike">
              <a:latin typeface="Arial"/>
            </a:endParaRPr>
          </a:p>
        </p:txBody>
      </p:sp>
      <p:sp>
        <p:nvSpPr>
          <p:cNvPr id="2150" name="CustomShape 3"/>
          <p:cNvSpPr/>
          <p:nvPr/>
        </p:nvSpPr>
        <p:spPr>
          <a:xfrm>
            <a:off x="152280" y="3581280"/>
            <a:ext cx="8838720" cy="97452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e8f97f"/>
                </a:solidFill>
                <a:latin typeface="Arial"/>
              </a:rPr>
              <a:t>The </a:t>
            </a:r>
            <a:r>
              <a:rPr b="0" lang="en-IN" sz="2000" spc="-1" strike="noStrike">
                <a:solidFill>
                  <a:srgbClr val="ffff00"/>
                </a:solidFill>
                <a:latin typeface="Arial"/>
              </a:rPr>
              <a:t>RETURNS</a:t>
            </a:r>
            <a:r>
              <a:rPr b="0" lang="en-IN" sz="1600" spc="-1" strike="noStrike">
                <a:solidFill>
                  <a:srgbClr val="e8f97f"/>
                </a:solidFill>
                <a:latin typeface="Arial"/>
              </a:rPr>
              <a:t> </a:t>
            </a:r>
            <a:r>
              <a:rPr b="0" lang="en-IN" sz="1800" spc="-1" strike="noStrike">
                <a:solidFill>
                  <a:srgbClr val="e8f97f"/>
                </a:solidFill>
                <a:latin typeface="Arial"/>
              </a:rPr>
              <a:t>clause may be specified </a:t>
            </a:r>
            <a:r>
              <a:rPr b="0" i="1" lang="en-IN" sz="1800" spc="-1" strike="noStrike">
                <a:solidFill>
                  <a:srgbClr val="ffff00"/>
                </a:solidFill>
                <a:latin typeface="Arial"/>
              </a:rPr>
              <a:t>only for a FUNCTION</a:t>
            </a:r>
            <a:r>
              <a:rPr b="0" lang="en-IN" sz="1800" spc="-1" strike="noStrike">
                <a:solidFill>
                  <a:srgbClr val="e8f97f"/>
                </a:solidFill>
                <a:latin typeface="Arial"/>
              </a:rPr>
              <a:t>, for which it is mandatory. It indicates the return type of the function, and the function body must contain a </a:t>
            </a:r>
            <a:r>
              <a:rPr b="0" lang="en-IN" sz="2000" spc="-1" strike="noStrike">
                <a:solidFill>
                  <a:srgbClr val="ffff00"/>
                </a:solidFill>
                <a:latin typeface="Arial"/>
              </a:rPr>
              <a:t>RETURN</a:t>
            </a:r>
            <a:r>
              <a:rPr b="0" lang="en-IN" sz="1800" spc="-1" strike="noStrike">
                <a:solidFill>
                  <a:srgbClr val="e8f97f"/>
                </a:solidFill>
                <a:latin typeface="Arial"/>
              </a:rPr>
              <a:t> value statement.</a:t>
            </a:r>
            <a:endParaRPr b="0" lang="en-IN" sz="1800" spc="-1" strike="noStrike">
              <a:latin typeface="Arial"/>
            </a:endParaRPr>
          </a:p>
        </p:txBody>
      </p:sp>
      <p:sp>
        <p:nvSpPr>
          <p:cNvPr id="2151" name="CustomShape 4"/>
          <p:cNvSpPr/>
          <p:nvPr/>
        </p:nvSpPr>
        <p:spPr>
          <a:xfrm>
            <a:off x="152280" y="5023440"/>
            <a:ext cx="8762760" cy="173556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0000"/>
                </a:solidFill>
                <a:latin typeface="Gill Sans MT"/>
              </a:rPr>
              <a:t>Note:</a:t>
            </a:r>
            <a:r>
              <a:rPr b="0" lang="en-IN" sz="1800" spc="-1" strike="noStrike">
                <a:solidFill>
                  <a:srgbClr val="000000"/>
                </a:solidFill>
                <a:latin typeface="Gill Sans MT"/>
              </a:rPr>
              <a:t> ERROR 1415 (0A000): Not allowed to return a result set from a function</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ff0000"/>
                </a:solidFill>
                <a:latin typeface="Gill Sans MT"/>
              </a:rPr>
              <a:t>SELECT "Hello World";             </a:t>
            </a:r>
            <a:r>
              <a:rPr b="0" lang="en-IN" sz="1800" spc="-1" strike="noStrike">
                <a:solidFill>
                  <a:srgbClr val="92d050"/>
                </a:solidFill>
                <a:latin typeface="Gill Sans MT"/>
              </a:rPr>
              <a:t>// will not work in FUNCTION</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SELECT "Hello World" into x;   </a:t>
            </a:r>
            <a:r>
              <a:rPr b="0" lang="en-IN" sz="1800" spc="-1" strike="noStrike">
                <a:solidFill>
                  <a:srgbClr val="92d050"/>
                </a:solidFill>
                <a:latin typeface="Gill Sans MT"/>
              </a:rPr>
              <a:t>// will work in FUNCTION</a:t>
            </a:r>
            <a:endParaRPr b="0" lang="en-IN" sz="1800" spc="-1" strike="noStrike">
              <a:latin typeface="Arial"/>
            </a:endParaRPr>
          </a:p>
          <a:p>
            <a:pPr>
              <a:lnSpc>
                <a:spcPct val="100000"/>
              </a:lnSpc>
            </a:pPr>
            <a:endParaRPr b="0" lang="en-IN" sz="1800" spc="-1" strike="noStrike">
              <a:latin typeface="Arial"/>
            </a:endParaRPr>
          </a:p>
        </p:txBody>
      </p:sp>
      <p:sp>
        <p:nvSpPr>
          <p:cNvPr id="2152" name="CustomShape 5"/>
          <p:cNvSpPr/>
          <p:nvPr/>
        </p:nvSpPr>
        <p:spPr>
          <a:xfrm>
            <a:off x="142920" y="1714320"/>
            <a:ext cx="592884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3e5d78"/>
                </a:solidFill>
                <a:latin typeface="Gill Sans MT"/>
              </a:rPr>
              <a:t>SET GLOBAL log_bin_trust_function_creators = 1;</a:t>
            </a:r>
            <a:endParaRPr b="0" lang="en-IN" sz="2000" spc="-1" strike="noStrike">
              <a:latin typeface="Arial"/>
            </a:endParaRPr>
          </a:p>
        </p:txBody>
      </p:sp>
    </p:spTree>
  </p:cSld>
</p:sld>
</file>

<file path=ppt/slides/slide4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 Defined Function - Examples</a:t>
            </a:r>
            <a:endParaRPr b="0" lang="en-IN" sz="3200" spc="-1" strike="noStrike">
              <a:latin typeface="Arial"/>
            </a:endParaRPr>
          </a:p>
        </p:txBody>
      </p:sp>
      <p:sp>
        <p:nvSpPr>
          <p:cNvPr id="2154" name="CustomShape 2"/>
          <p:cNvSpPr/>
          <p:nvPr/>
        </p:nvSpPr>
        <p:spPr>
          <a:xfrm>
            <a:off x="76320" y="76752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FUNCTION functionName;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FUNCTION functionName() RETURNS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 1001;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 (x);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55" name="CustomShape 3"/>
          <p:cNvSpPr/>
          <p:nvPr/>
        </p:nvSpPr>
        <p:spPr>
          <a:xfrm>
            <a:off x="76320" y="351072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FUNCTION functionName;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FUNCTION functionName(para1 varchar(12)) RETURNS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beginLabel: 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total int default 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sum(sal) into total from EMP where job=para1;</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 (total);</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beginLabel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 Defined Function - Examples</a:t>
            </a:r>
            <a:endParaRPr b="0" lang="en-IN" sz="3200" spc="-1" strike="noStrike">
              <a:latin typeface="Arial"/>
            </a:endParaRPr>
          </a:p>
        </p:txBody>
      </p:sp>
      <p:sp>
        <p:nvSpPr>
          <p:cNvPr id="2157" name="CustomShape 2"/>
          <p:cNvSpPr/>
          <p:nvPr/>
        </p:nvSpPr>
        <p:spPr>
          <a:xfrm>
            <a:off x="76320" y="767520"/>
            <a:ext cx="899136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function if exists functionName;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function functionName() returns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max(deptno) + 1 into x  from dept;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User Defined Function - Examples</a:t>
            </a:r>
            <a:endParaRPr b="0" lang="en-IN" sz="3200" spc="-1" strike="noStrike">
              <a:latin typeface="Arial"/>
            </a:endParaRPr>
          </a:p>
        </p:txBody>
      </p:sp>
      <p:sp>
        <p:nvSpPr>
          <p:cNvPr id="2159" name="CustomShape 2"/>
          <p:cNvSpPr/>
          <p:nvPr/>
        </p:nvSpPr>
        <p:spPr>
          <a:xfrm>
            <a:off x="76320" y="762120"/>
            <a:ext cx="8991360" cy="39308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function if exists functionName;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function functionName(no int) returns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varchar(20);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distinct 'Number present' into x from t1 where c1 = no;</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x is not null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return (no);</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0"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TRIGGERS</a:t>
            </a:r>
            <a:endParaRPr b="0" lang="en-IN" sz="4800" spc="-1" strike="noStrike">
              <a:latin typeface="Arial"/>
            </a:endParaRPr>
          </a:p>
        </p:txBody>
      </p:sp>
      <p:sp>
        <p:nvSpPr>
          <p:cNvPr id="2161" name="CustomShape 2"/>
          <p:cNvSpPr/>
          <p:nvPr/>
        </p:nvSpPr>
        <p:spPr>
          <a:xfrm>
            <a:off x="152280" y="152280"/>
            <a:ext cx="8838720" cy="131004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A trigger or database trigger is a stored program executed automatically to respond to a specific event e.g., INSERT, UPDATE or DELETE occurred in a table. The database trigger is powerful tool for protecting the integrity of the data in MySQL databases.</a:t>
            </a:r>
            <a:endParaRPr b="0" lang="en-IN" sz="2000" spc="-1" strike="noStrike">
              <a:latin typeface="Arial"/>
            </a:endParaRPr>
          </a:p>
        </p:txBody>
      </p:sp>
      <p:sp>
        <p:nvSpPr>
          <p:cNvPr id="2162" name="CustomShape 3"/>
          <p:cNvSpPr/>
          <p:nvPr/>
        </p:nvSpPr>
        <p:spPr>
          <a:xfrm>
            <a:off x="76320" y="3697200"/>
            <a:ext cx="8991360" cy="131004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e8f97f"/>
                </a:solidFill>
                <a:latin typeface="Arial"/>
              </a:rPr>
              <a:t>The trigger is always associated with the table named tbl_name, which must refer to a permanent table. You cannot associate a trigger with a TEMPORARY table or a VIEW. If you drop a table, any triggers for the table are also dropped.</a:t>
            </a:r>
            <a:endParaRPr b="0" lang="en-IN" sz="2000" spc="-1" strike="noStrike">
              <a:latin typeface="Arial"/>
            </a:endParaRPr>
          </a:p>
        </p:txBody>
      </p:sp>
    </p:spTree>
  </p:cSld>
</p:sld>
</file>

<file path=ppt/slides/slide4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TRIGGER </a:t>
            </a:r>
            <a:endParaRPr b="0" lang="en-IN" sz="3200" spc="-1" strike="noStrike">
              <a:latin typeface="Arial"/>
            </a:endParaRPr>
          </a:p>
        </p:txBody>
      </p:sp>
      <p:sp>
        <p:nvSpPr>
          <p:cNvPr id="2164" name="CustomShape 2"/>
          <p:cNvSpPr/>
          <p:nvPr/>
        </p:nvSpPr>
        <p:spPr>
          <a:xfrm>
            <a:off x="76320" y="1828800"/>
            <a:ext cx="8991360" cy="228492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CREATE TRIGGER trigger_name</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trigger_time trigger_event</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ON tbl_name FOR EACH ROW</a:t>
            </a:r>
            <a:endParaRPr b="0" lang="en-IN" sz="1800" spc="-1" strike="noStrike">
              <a:latin typeface="Arial"/>
            </a:endParaRPr>
          </a:p>
          <a:p>
            <a:pPr>
              <a:lnSpc>
                <a:spcPct val="100000"/>
              </a:lnSpc>
            </a:pPr>
            <a:r>
              <a:rPr b="0" lang="en-IN" sz="1800" spc="-1" strike="noStrike">
                <a:solidFill>
                  <a:srgbClr val="0077aa"/>
                </a:solidFill>
                <a:latin typeface="Courier New"/>
              </a:rPr>
              <a:t>    </a:t>
            </a:r>
            <a:r>
              <a:rPr b="0" lang="en-IN" sz="1800" spc="-1" strike="noStrike">
                <a:solidFill>
                  <a:srgbClr val="0077aa"/>
                </a:solidFill>
                <a:latin typeface="Courier New"/>
              </a:rPr>
              <a:t>trigger_body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trigger_time: { BEFORE | AFTER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77aa"/>
                </a:solidFill>
                <a:latin typeface="Courier New"/>
              </a:rPr>
              <a:t>trigger_event: { INSERT | UPDATE | DELETE }</a:t>
            </a:r>
            <a:endParaRPr b="0" lang="en-IN" sz="1800" spc="-1" strike="noStrike">
              <a:latin typeface="Arial"/>
            </a:endParaRPr>
          </a:p>
        </p:txBody>
      </p:sp>
      <p:sp>
        <p:nvSpPr>
          <p:cNvPr id="2165" name="CustomShape 3"/>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The trigger is always associated with the table named tbl_name, which must refer to a permanent table. </a:t>
            </a:r>
            <a:r>
              <a:rPr b="1" lang="en-IN" sz="1800" spc="-1" strike="noStrike">
                <a:solidFill>
                  <a:srgbClr val="000000"/>
                </a:solidFill>
                <a:latin typeface="Arial"/>
              </a:rPr>
              <a:t>You cannot associate a trigger with a TEMPORARY table or a VIEW.</a:t>
            </a:r>
            <a:endParaRPr b="0" lang="en-IN" sz="1800" spc="-1" strike="noStrike">
              <a:latin typeface="Arial"/>
            </a:endParaRPr>
          </a:p>
        </p:txBody>
      </p:sp>
      <p:sp>
        <p:nvSpPr>
          <p:cNvPr id="2166" name="CustomShape 4"/>
          <p:cNvSpPr/>
          <p:nvPr/>
        </p:nvSpPr>
        <p:spPr>
          <a:xfrm>
            <a:off x="152280" y="4736160"/>
            <a:ext cx="883872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SHOW CREATE TRIGGER trigger_name</a:t>
            </a:r>
            <a:endParaRPr b="0" lang="en-IN" sz="1800" spc="-1" strike="noStrike">
              <a:latin typeface="Arial"/>
            </a:endParaRPr>
          </a:p>
        </p:txBody>
      </p:sp>
      <p:sp>
        <p:nvSpPr>
          <p:cNvPr id="2167" name="CustomShape 5"/>
          <p:cNvSpPr/>
          <p:nvPr/>
        </p:nvSpPr>
        <p:spPr>
          <a:xfrm>
            <a:off x="163440" y="5410080"/>
            <a:ext cx="5703840" cy="395280"/>
          </a:xfrm>
          <a:prstGeom prst="rect">
            <a:avLst/>
          </a:prstGeom>
          <a:solidFill>
            <a:srgbClr val="dc525c"/>
          </a:solidFill>
          <a:ln>
            <a:noFill/>
          </a:ln>
        </p:spPr>
        <p:style>
          <a:lnRef idx="0"/>
          <a:fillRef idx="0"/>
          <a:effectRef idx="0"/>
          <a:fontRef idx="minor"/>
        </p:style>
        <p:txBody>
          <a:bodyPr lIns="90000" rIns="90000" tIns="45000" bIns="45000"/>
          <a:p>
            <a:pPr>
              <a:lnSpc>
                <a:spcPct val="100000"/>
              </a:lnSpc>
            </a:pPr>
            <a:r>
              <a:rPr b="0" lang="en-IN" sz="2000" spc="-1" strike="noStrike">
                <a:solidFill>
                  <a:srgbClr val="ffc000"/>
                </a:solidFill>
                <a:latin typeface="Arial"/>
              </a:rPr>
              <a:t>DESC INFORMATION_SCHEMA.TRIGGERS</a:t>
            </a:r>
            <a:endParaRPr b="0" lang="en-IN" sz="2000" spc="-1" strike="noStrike">
              <a:latin typeface="Arial"/>
            </a:endParaRPr>
          </a:p>
        </p:txBody>
      </p:sp>
    </p:spTree>
  </p:cSld>
</p:sld>
</file>

<file path=ppt/slides/slide4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TRIGGER</a:t>
            </a:r>
            <a:endParaRPr b="0" lang="en-IN" sz="3200" spc="-1" strike="noStrike">
              <a:latin typeface="Arial"/>
            </a:endParaRPr>
          </a:p>
        </p:txBody>
      </p:sp>
      <p:sp>
        <p:nvSpPr>
          <p:cNvPr id="2169" name="CustomShape 2"/>
          <p:cNvSpPr/>
          <p:nvPr/>
        </p:nvSpPr>
        <p:spPr>
          <a:xfrm>
            <a:off x="120960" y="685800"/>
            <a:ext cx="8915040" cy="5028120"/>
          </a:xfrm>
          <a:prstGeom prst="rect">
            <a:avLst/>
          </a:prstGeom>
          <a:solidFill>
            <a:schemeClr val="bg1"/>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0000"/>
                </a:solidFill>
                <a:latin typeface="Arial"/>
              </a:rPr>
              <a:t>You put the trigger name after the CREATE TRIGGER statement. The trigger name should follow the naming convention [trigger time]_[table name]_[trigger event], for example before_employees_update.</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IN" sz="1800" spc="-1" strike="noStrike">
                <a:solidFill>
                  <a:srgbClr val="000000"/>
                </a:solidFill>
                <a:latin typeface="Arial"/>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IN" sz="1800" spc="-1" strike="noStrike">
                <a:solidFill>
                  <a:srgbClr val="000000"/>
                </a:solidFill>
                <a:latin typeface="Arial"/>
              </a:rPr>
              <a:t>The trigger event can be INSERT, UPDATE or DELETE. This event causes the trigger to be invoked. A trigger only can be invoked by one event. To define a trigger that is invoked by multiple events, you have to define multiple triggers, one for each event.</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IN" sz="1800" spc="-1" strike="noStrike">
                <a:solidFill>
                  <a:srgbClr val="000000"/>
                </a:solidFill>
                <a:latin typeface="Arial"/>
              </a:rPr>
              <a:t>A trigger must be associated with a specific table. Without a table trigger would not exist therefore you have to specify the table name after the ON keyword.</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0" lang="en-IN" sz="1800" spc="-1" strike="noStrike">
                <a:solidFill>
                  <a:srgbClr val="000000"/>
                </a:solidFill>
                <a:latin typeface="Arial"/>
              </a:rPr>
              <a:t>You place the SQL statements between BEGIN and END block. This is where you define the logic for the trigger.</a:t>
            </a:r>
            <a:endParaRPr b="0" lang="en-IN" sz="1800" spc="-1" strike="noStrike">
              <a:latin typeface="Arial"/>
            </a:endParaRPr>
          </a:p>
        </p:txBody>
      </p:sp>
    </p:spTree>
  </p:cSld>
</p:sld>
</file>

<file path=ppt/slides/slide4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0"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What is trigger_time  and  trigger_event ?</a:t>
            </a:r>
            <a:endParaRPr b="0" lang="en-IN" sz="3200" spc="-1" strike="noStrike">
              <a:latin typeface="Arial"/>
            </a:endParaRPr>
          </a:p>
        </p:txBody>
      </p:sp>
      <p:sp>
        <p:nvSpPr>
          <p:cNvPr id="2171" name="CustomShape 2"/>
          <p:cNvSpPr/>
          <p:nvPr/>
        </p:nvSpPr>
        <p:spPr>
          <a:xfrm>
            <a:off x="152280" y="2260800"/>
            <a:ext cx="8838720" cy="258948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800" spc="-1" strike="noStrike">
                <a:solidFill>
                  <a:srgbClr val="000000"/>
                </a:solidFill>
                <a:latin typeface="Arial"/>
              </a:rPr>
              <a:t>INSERT</a:t>
            </a:r>
            <a:r>
              <a:rPr b="0" lang="en-IN" sz="1800" spc="-1" strike="noStrike">
                <a:solidFill>
                  <a:srgbClr val="000000"/>
                </a:solidFill>
                <a:latin typeface="Arial"/>
              </a:rPr>
              <a:t>: The trigger activates whenever a new row is inserted into the table; for example</a:t>
            </a:r>
            <a:r>
              <a:rPr b="1" lang="en-IN" sz="1800" spc="-1" strike="noStrike">
                <a:solidFill>
                  <a:srgbClr val="000000"/>
                </a:solidFill>
                <a:latin typeface="Arial"/>
              </a:rPr>
              <a:t>, through INSERT, LOAD DATA, and REPLACE statements.</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lang="en-IN" sz="1800" spc="-1" strike="noStrike">
                <a:solidFill>
                  <a:srgbClr val="000000"/>
                </a:solidFill>
                <a:latin typeface="Arial"/>
              </a:rPr>
              <a:t>UPDATE</a:t>
            </a:r>
            <a:r>
              <a:rPr b="0" lang="en-IN" sz="1800" spc="-1" strike="noStrike">
                <a:solidFill>
                  <a:srgbClr val="000000"/>
                </a:solidFill>
                <a:latin typeface="Arial"/>
              </a:rPr>
              <a:t>: The trigger activates whenever a row is modified; for example, </a:t>
            </a:r>
            <a:r>
              <a:rPr b="1" lang="en-IN" sz="1800" spc="-1" strike="noStrike">
                <a:solidFill>
                  <a:srgbClr val="000000"/>
                </a:solidFill>
                <a:latin typeface="Arial"/>
              </a:rPr>
              <a:t>through UPDATE statements.</a:t>
            </a: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lang="en-IN" sz="1800" spc="-1" strike="noStrike">
                <a:solidFill>
                  <a:srgbClr val="000000"/>
                </a:solidFill>
                <a:latin typeface="Arial"/>
              </a:rPr>
              <a:t>DELETE</a:t>
            </a:r>
            <a:r>
              <a:rPr b="0" lang="en-IN" sz="1800" spc="-1" strike="noStrike">
                <a:solidFill>
                  <a:srgbClr val="000000"/>
                </a:solidFill>
                <a:latin typeface="Arial"/>
              </a:rPr>
              <a:t>: The trigger activates whenever a row is deleted from the table; for example, </a:t>
            </a:r>
            <a:r>
              <a:rPr b="1" lang="en-IN" sz="1800" spc="-1" strike="noStrike">
                <a:solidFill>
                  <a:srgbClr val="000000"/>
                </a:solidFill>
                <a:latin typeface="Arial"/>
              </a:rPr>
              <a:t>through DELETE and REPLACE statements.</a:t>
            </a:r>
            <a:r>
              <a:rPr b="0" lang="en-IN" sz="1800" spc="-1" strike="noStrike">
                <a:solidFill>
                  <a:srgbClr val="000000"/>
                </a:solidFill>
                <a:latin typeface="Arial"/>
              </a:rPr>
              <a:t> DROP TABLE and TRUNCATE TABLE statements on the table do not activate this trigger, because they do not use DELETE. Dropping a partition does not activate DELETE triggers, either.</a:t>
            </a:r>
            <a:endParaRPr b="0" lang="en-IN" sz="1800" spc="-1" strike="noStrike">
              <a:latin typeface="Arial"/>
            </a:endParaRPr>
          </a:p>
        </p:txBody>
      </p:sp>
      <p:sp>
        <p:nvSpPr>
          <p:cNvPr id="2172" name="CustomShape 3"/>
          <p:cNvSpPr/>
          <p:nvPr/>
        </p:nvSpPr>
        <p:spPr>
          <a:xfrm>
            <a:off x="152280" y="838080"/>
            <a:ext cx="8838720" cy="63900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800" spc="-1" strike="noStrike">
                <a:solidFill>
                  <a:srgbClr val="000000"/>
                </a:solidFill>
                <a:latin typeface="Arial"/>
              </a:rPr>
              <a:t>trigger_time</a:t>
            </a:r>
            <a:r>
              <a:rPr b="0" lang="en-IN" sz="1800" spc="-1" strike="noStrike">
                <a:solidFill>
                  <a:srgbClr val="000000"/>
                </a:solidFill>
                <a:latin typeface="Arial"/>
              </a:rPr>
              <a:t> : trigger_time is the trigger action time. It can be </a:t>
            </a:r>
            <a:r>
              <a:rPr b="1" lang="en-IN" sz="1800" spc="-1" strike="noStrike">
                <a:solidFill>
                  <a:srgbClr val="000000"/>
                </a:solidFill>
                <a:latin typeface="Arial"/>
              </a:rPr>
              <a:t>BEFORE</a:t>
            </a:r>
            <a:r>
              <a:rPr b="0" lang="en-IN" sz="1800" spc="-1" strike="noStrike">
                <a:solidFill>
                  <a:srgbClr val="000000"/>
                </a:solidFill>
                <a:latin typeface="Arial"/>
              </a:rPr>
              <a:t> or </a:t>
            </a:r>
            <a:r>
              <a:rPr b="1" lang="en-IN" sz="1800" spc="-1" strike="noStrike">
                <a:solidFill>
                  <a:srgbClr val="000000"/>
                </a:solidFill>
                <a:latin typeface="Arial"/>
              </a:rPr>
              <a:t>AFTER</a:t>
            </a:r>
            <a:r>
              <a:rPr b="0" lang="en-IN" sz="1800" spc="-1" strike="noStrike">
                <a:solidFill>
                  <a:srgbClr val="000000"/>
                </a:solidFill>
                <a:latin typeface="Arial"/>
              </a:rPr>
              <a:t> to indicate that the trigger activates before or after each row to be modified.</a:t>
            </a:r>
            <a:endParaRPr b="0" lang="en-IN" sz="1800" spc="-1" strike="noStrike">
              <a:latin typeface="Arial"/>
            </a:endParaRPr>
          </a:p>
        </p:txBody>
      </p:sp>
      <p:sp>
        <p:nvSpPr>
          <p:cNvPr id="2173" name="CustomShape 4"/>
          <p:cNvSpPr/>
          <p:nvPr/>
        </p:nvSpPr>
        <p:spPr>
          <a:xfrm>
            <a:off x="152280" y="173808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0000"/>
                </a:solidFill>
                <a:latin typeface="Arial"/>
              </a:rPr>
              <a:t>trigger_event</a:t>
            </a:r>
            <a:r>
              <a:rPr b="0" lang="en-IN" sz="1800" spc="-1" strike="noStrike">
                <a:solidFill>
                  <a:srgbClr val="000000"/>
                </a:solidFill>
                <a:latin typeface="Arial"/>
              </a:rPr>
              <a:t> : trigger_event indicates the kind of operation that activates the trigger.</a:t>
            </a:r>
            <a:endParaRPr b="0" lang="en-IN" sz="1800" spc="-1" strike="noStrike">
              <a:latin typeface="Arial"/>
            </a:endParaRPr>
          </a:p>
        </p:txBody>
      </p:sp>
    </p:spTree>
  </p:cSld>
</p:sld>
</file>

<file path=ppt/slides/slide4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BEFORE and AFTER</a:t>
            </a:r>
            <a:endParaRPr b="0" lang="en-IN" sz="3200" spc="-1" strike="noStrike">
              <a:latin typeface="Arial"/>
            </a:endParaRPr>
          </a:p>
        </p:txBody>
      </p:sp>
      <p:sp>
        <p:nvSpPr>
          <p:cNvPr id="2175" name="CustomShape 2"/>
          <p:cNvSpPr/>
          <p:nvPr/>
        </p:nvSpPr>
        <p:spPr>
          <a:xfrm>
            <a:off x="228600" y="990720"/>
            <a:ext cx="8686440" cy="3107880"/>
          </a:xfrm>
          <a:prstGeom prst="rect">
            <a:avLst/>
          </a:prstGeom>
          <a:noFill/>
          <a:ln>
            <a:noFill/>
          </a:ln>
        </p:spPr>
        <p:style>
          <a:lnRef idx="0"/>
          <a:fillRef idx="0"/>
          <a:effectRef idx="0"/>
          <a:fontRef idx="minor"/>
        </p:style>
        <p:txBody>
          <a:bodyPr lIns="90000" rIns="90000" tIns="45000" bIns="45000"/>
          <a:p>
            <a:pPr marL="285840" indent="-285480" algn="just">
              <a:lnSpc>
                <a:spcPct val="100000"/>
              </a:lnSpc>
              <a:buClr>
                <a:srgbClr val="000000"/>
              </a:buClr>
              <a:buFont typeface="Arial"/>
              <a:buChar char="•"/>
            </a:pPr>
            <a:r>
              <a:rPr b="0" lang="en-IN" sz="1800" spc="-1" strike="noStrike">
                <a:solidFill>
                  <a:srgbClr val="000000"/>
                </a:solidFill>
                <a:latin typeface="Arial"/>
              </a:rPr>
              <a:t>If a BEFORE trigger fails, the operation on the corresponding row is not performed.</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000000"/>
              </a:buClr>
              <a:buFont typeface="Arial"/>
              <a:buChar char="•"/>
            </a:pPr>
            <a:r>
              <a:rPr b="0" lang="en-IN" sz="1800" spc="-1" strike="noStrike">
                <a:solidFill>
                  <a:srgbClr val="000000"/>
                </a:solidFill>
                <a:latin typeface="Arial"/>
              </a:rPr>
              <a:t>A BEFORE trigger is activated by the attempt to insert or modify the row or delete the row, regardless of whether the attempt subsequently succeeds.</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000000"/>
              </a:buClr>
              <a:buFont typeface="Arial"/>
              <a:buChar char="•"/>
            </a:pPr>
            <a:r>
              <a:rPr b="0" lang="en-IN" sz="1800" spc="-1" strike="noStrike">
                <a:solidFill>
                  <a:srgbClr val="000000"/>
                </a:solidFill>
                <a:latin typeface="Arial"/>
              </a:rPr>
              <a:t>An AFTER trigger is executed only if any BEFORE triggers and the row operation execute successfully.</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000000"/>
              </a:buClr>
              <a:buFont typeface="Arial"/>
              <a:buChar char="•"/>
            </a:pPr>
            <a:r>
              <a:rPr b="0" lang="en-IN" sz="1800" spc="-1" strike="noStrike">
                <a:solidFill>
                  <a:srgbClr val="000000"/>
                </a:solidFill>
                <a:latin typeface="Arial"/>
              </a:rPr>
              <a:t>An error during either a BEFORE or AFTER trigger results in failure of the entire statement that caused trigger invocation.</a:t>
            </a:r>
            <a:endParaRPr b="0" lang="en-IN" sz="18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1" name="CustomShape 1"/>
          <p:cNvSpPr/>
          <p:nvPr/>
        </p:nvSpPr>
        <p:spPr>
          <a:xfrm>
            <a:off x="228600" y="344160"/>
            <a:ext cx="8686440" cy="639000"/>
          </a:xfrm>
          <a:prstGeom prst="rect">
            <a:avLst/>
          </a:prstGeom>
          <a:noFill/>
          <a:ln>
            <a:noFill/>
          </a:ln>
        </p:spPr>
        <p:style>
          <a:lnRef idx="0"/>
          <a:fillRef idx="0"/>
          <a:effectRef idx="0"/>
          <a:fontRef idx="minor"/>
        </p:style>
        <p:txBody>
          <a:bodyPr lIns="90000" rIns="90000" tIns="45000" bIns="45000"/>
          <a:p>
            <a:pPr algn="r">
              <a:lnSpc>
                <a:spcPct val="100000"/>
              </a:lnSpc>
            </a:pPr>
            <a:r>
              <a:rPr b="0" i="1" lang="en-IN" sz="3600" spc="-1" strike="noStrike">
                <a:solidFill>
                  <a:srgbClr val="ff9900"/>
                </a:solidFill>
                <a:latin typeface="Arial"/>
              </a:rPr>
              <a:t>types</a:t>
            </a:r>
            <a:r>
              <a:rPr b="0" lang="en-IN" sz="3600" spc="-1" strike="noStrike">
                <a:solidFill>
                  <a:srgbClr val="000000"/>
                </a:solidFill>
                <a:latin typeface="Gill Sans MT"/>
              </a:rPr>
              <a:t> </a:t>
            </a:r>
            <a:r>
              <a:rPr b="0" i="1" lang="en-IN" sz="3600" spc="-1" strike="noStrike">
                <a:solidFill>
                  <a:srgbClr val="ff9900"/>
                </a:solidFill>
                <a:latin typeface="Arial"/>
              </a:rPr>
              <a:t>of</a:t>
            </a:r>
            <a:r>
              <a:rPr b="0" lang="en-IN" sz="3600" spc="-1" strike="noStrike">
                <a:solidFill>
                  <a:srgbClr val="000000"/>
                </a:solidFill>
                <a:latin typeface="Gill Sans MT"/>
              </a:rPr>
              <a:t> </a:t>
            </a:r>
            <a:r>
              <a:rPr b="0" i="1" lang="en-IN" sz="3600" spc="-1" strike="noStrike">
                <a:solidFill>
                  <a:srgbClr val="ff9900"/>
                </a:solidFill>
                <a:latin typeface="Arial"/>
              </a:rPr>
              <a:t>Keys?</a:t>
            </a:r>
            <a:endParaRPr b="0" lang="en-IN" sz="3600" spc="-1" strike="noStrike">
              <a:latin typeface="Arial"/>
            </a:endParaRPr>
          </a:p>
        </p:txBody>
      </p:sp>
      <p:sp>
        <p:nvSpPr>
          <p:cNvPr id="352" name="CustomShape 2"/>
          <p:cNvSpPr/>
          <p:nvPr/>
        </p:nvSpPr>
        <p:spPr>
          <a:xfrm>
            <a:off x="155520" y="-144360"/>
            <a:ext cx="304560" cy="304560"/>
          </a:xfrm>
          <a:prstGeom prst="rect">
            <a:avLst/>
          </a:prstGeom>
          <a:noFill/>
          <a:ln>
            <a:noFill/>
          </a:ln>
        </p:spPr>
        <p:style>
          <a:lnRef idx="0"/>
          <a:fillRef idx="0"/>
          <a:effectRef idx="0"/>
          <a:fontRef idx="minor"/>
        </p:style>
      </p:sp>
      <p:sp>
        <p:nvSpPr>
          <p:cNvPr id="353" name="CustomShape 3"/>
          <p:cNvSpPr/>
          <p:nvPr/>
        </p:nvSpPr>
        <p:spPr>
          <a:xfrm>
            <a:off x="155520" y="-144360"/>
            <a:ext cx="304560" cy="304560"/>
          </a:xfrm>
          <a:prstGeom prst="rect">
            <a:avLst/>
          </a:prstGeom>
          <a:noFill/>
          <a:ln>
            <a:noFill/>
          </a:ln>
        </p:spPr>
        <p:style>
          <a:lnRef idx="0"/>
          <a:fillRef idx="0"/>
          <a:effectRef idx="0"/>
          <a:fontRef idx="minor"/>
        </p:style>
      </p:sp>
      <p:sp>
        <p:nvSpPr>
          <p:cNvPr id="354" name="CustomShape 4"/>
          <p:cNvSpPr/>
          <p:nvPr/>
        </p:nvSpPr>
        <p:spPr>
          <a:xfrm>
            <a:off x="155520" y="1001520"/>
            <a:ext cx="8911800" cy="53017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89a4"/>
                </a:solidFill>
                <a:latin typeface="Gentium Basic"/>
              </a:rPr>
              <a:t>1</a:t>
            </a:r>
            <a:r>
              <a:rPr b="1" lang="en-IN" sz="1800" spc="-1" strike="noStrike">
                <a:solidFill>
                  <a:srgbClr val="0089a4"/>
                </a:solidFill>
                <a:latin typeface="Gentium Basic"/>
              </a:rPr>
              <a:t>. Candidate Key</a:t>
            </a:r>
            <a:r>
              <a:rPr b="0" lang="en-IN" sz="1800" spc="-1" strike="noStrike">
                <a:solidFill>
                  <a:srgbClr val="0089a4"/>
                </a:solidFill>
                <a:latin typeface="Gentium Basic"/>
              </a:rPr>
              <a:t>: are individual columns in a table that qualifies for uniqueness of all the rows. Here in Employee table EmployeeID &amp; SSN are Candidate keys.</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89a4"/>
                </a:solidFill>
                <a:latin typeface="Gentium Basic"/>
              </a:rPr>
              <a:t>2. </a:t>
            </a:r>
            <a:r>
              <a:rPr b="1" lang="en-IN" sz="1800" spc="-1" strike="noStrike">
                <a:solidFill>
                  <a:srgbClr val="0089a4"/>
                </a:solidFill>
                <a:latin typeface="Gentium Basic"/>
              </a:rPr>
              <a:t>Primary Key</a:t>
            </a:r>
            <a:r>
              <a:rPr b="0" lang="en-IN" sz="1800" spc="-1" strike="noStrike">
                <a:solidFill>
                  <a:srgbClr val="0089a4"/>
                </a:solidFill>
                <a:latin typeface="Gentium Basic"/>
              </a:rPr>
              <a:t>: is the columns you choose to maintain uniqueness in a table. Here in Employee table you can choose either EmployeeID or SSN columns, EmployeeID is preferable choice, as SSN is a secure value.</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89a4"/>
                </a:solidFill>
                <a:latin typeface="Gentium Basic"/>
              </a:rPr>
              <a:t>3. </a:t>
            </a:r>
            <a:r>
              <a:rPr b="1" lang="en-IN" sz="1800" spc="-1" strike="noStrike">
                <a:solidFill>
                  <a:srgbClr val="0089a4"/>
                </a:solidFill>
                <a:latin typeface="Gentium Basic"/>
              </a:rPr>
              <a:t>Alternate Key</a:t>
            </a:r>
            <a:r>
              <a:rPr b="0" lang="en-IN" sz="1800" spc="-1" strike="noStrike">
                <a:solidFill>
                  <a:srgbClr val="0089a4"/>
                </a:solidFill>
                <a:latin typeface="Gentium Basic"/>
              </a:rPr>
              <a:t>: Candidate column other the Primary column, like if EmployeeID is PK then SSN would be the Alternate key.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89a4"/>
                </a:solidFill>
                <a:latin typeface="Gentium Basic"/>
              </a:rPr>
              <a:t>4. </a:t>
            </a:r>
            <a:r>
              <a:rPr b="1" lang="en-IN" sz="1800" spc="-1" strike="noStrike">
                <a:solidFill>
                  <a:srgbClr val="0089a4"/>
                </a:solidFill>
                <a:latin typeface="Gentium Basic"/>
              </a:rPr>
              <a:t>Super Key</a:t>
            </a:r>
            <a:r>
              <a:rPr b="0" lang="en-IN" sz="1800" spc="-1" strike="noStrike">
                <a:solidFill>
                  <a:srgbClr val="0089a4"/>
                </a:solidFill>
                <a:latin typeface="Gentium Basic"/>
              </a:rPr>
              <a:t>: If you add any other column/attribute to a Primary Key then it become a super key, like EmployeeID + FullName is a Super Key.</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89a4"/>
                </a:solidFill>
                <a:latin typeface="Gentium Basic"/>
              </a:rPr>
              <a:t>5. </a:t>
            </a:r>
            <a:r>
              <a:rPr b="1" lang="en-IN" sz="1800" spc="-1" strike="noStrike">
                <a:solidFill>
                  <a:srgbClr val="0089a4"/>
                </a:solidFill>
                <a:latin typeface="Gentium Basic"/>
              </a:rPr>
              <a:t>Composite Key</a:t>
            </a:r>
            <a:r>
              <a:rPr b="0" lang="en-IN" sz="1800" spc="-1" strike="noStrike">
                <a:solidFill>
                  <a:srgbClr val="0089a4"/>
                </a:solidFill>
                <a:latin typeface="Gentium Basic"/>
              </a:rPr>
              <a:t>: If a table do not have any single column that qualifies for a Candidate key, then you have to select 2 or more columns to make a row unique. Like if there is no EmployeeID or SSN columns, then you can make FullName + DateOfBirth as Composite primary Key. But still there can be a narrow chance of duplicate row.</a:t>
            </a:r>
            <a:endParaRPr b="0" lang="en-IN" sz="1800" spc="-1" strike="noStrike">
              <a:latin typeface="Arial"/>
            </a:endParaRPr>
          </a:p>
        </p:txBody>
      </p:sp>
      <p:sp>
        <p:nvSpPr>
          <p:cNvPr id="355" name="CustomShape 5"/>
          <p:cNvSpPr/>
          <p:nvPr/>
        </p:nvSpPr>
        <p:spPr>
          <a:xfrm>
            <a:off x="76320" y="71280"/>
            <a:ext cx="7638840" cy="759960"/>
          </a:xfrm>
          <a:prstGeom prst="rect">
            <a:avLst/>
          </a:prstGeom>
          <a:solidFill>
            <a:schemeClr val="accent5">
              <a:lumMod val="20000"/>
              <a:lumOff val="80000"/>
            </a:schemeClr>
          </a:solidFill>
          <a:ln>
            <a:noFill/>
          </a:ln>
        </p:spPr>
        <p:style>
          <a:lnRef idx="0"/>
          <a:fillRef idx="0"/>
          <a:effectRef idx="0"/>
          <a:fontRef idx="minor"/>
        </p:style>
        <p:txBody>
          <a:bodyPr lIns="90000" rIns="90000" tIns="45000" bIns="45000"/>
          <a:p>
            <a:pPr>
              <a:lnSpc>
                <a:spcPct val="100000"/>
              </a:lnSpc>
            </a:pPr>
            <a:r>
              <a:rPr b="1" lang="en-IN" sz="2200" spc="-1" strike="noStrike">
                <a:solidFill>
                  <a:srgbClr val="b38807"/>
                </a:solidFill>
                <a:latin typeface="Gentium Basic"/>
              </a:rPr>
              <a:t>Employee (EmployeeID, FullName, SSN, DateOfBirth)</a:t>
            </a:r>
            <a:endParaRPr b="0" lang="en-IN" sz="22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4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NEW and OLD</a:t>
            </a:r>
            <a:endParaRPr b="0" lang="en-IN" sz="3200" spc="-1" strike="noStrike">
              <a:latin typeface="Arial"/>
            </a:endParaRPr>
          </a:p>
        </p:txBody>
      </p:sp>
      <p:sp>
        <p:nvSpPr>
          <p:cNvPr id="2177" name="CustomShape 2"/>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000000"/>
                </a:solidFill>
                <a:latin typeface="Arial"/>
              </a:rPr>
              <a:t>The </a:t>
            </a:r>
            <a:r>
              <a:rPr b="1" lang="en-IN" sz="1800" spc="-1" strike="noStrike">
                <a:solidFill>
                  <a:srgbClr val="000000"/>
                </a:solidFill>
                <a:latin typeface="Arial"/>
              </a:rPr>
              <a:t>OLD</a:t>
            </a:r>
            <a:r>
              <a:rPr b="0" lang="en-IN" sz="1800" spc="-1" strike="noStrike">
                <a:solidFill>
                  <a:srgbClr val="000000"/>
                </a:solidFill>
                <a:latin typeface="Arial"/>
              </a:rPr>
              <a:t> and </a:t>
            </a:r>
            <a:r>
              <a:rPr b="1" lang="en-IN" sz="1800" spc="-1" strike="noStrike">
                <a:solidFill>
                  <a:srgbClr val="000000"/>
                </a:solidFill>
                <a:latin typeface="Arial"/>
              </a:rPr>
              <a:t>NEW</a:t>
            </a:r>
            <a:r>
              <a:rPr b="0" lang="en-IN" sz="1800" spc="-1" strike="noStrike">
                <a:solidFill>
                  <a:srgbClr val="000000"/>
                </a:solidFill>
                <a:latin typeface="Arial"/>
              </a:rPr>
              <a:t> keywords enable you to access columns in the rows affected by a trigger. </a:t>
            </a:r>
            <a:r>
              <a:rPr b="1" lang="en-IN" sz="1800" spc="-1" strike="noStrike">
                <a:solidFill>
                  <a:srgbClr val="000000"/>
                </a:solidFill>
                <a:latin typeface="Arial"/>
              </a:rPr>
              <a:t>OLD</a:t>
            </a:r>
            <a:r>
              <a:rPr b="0" lang="en-IN" sz="1800" spc="-1" strike="noStrike">
                <a:solidFill>
                  <a:srgbClr val="000000"/>
                </a:solidFill>
                <a:latin typeface="Arial"/>
              </a:rPr>
              <a:t> and </a:t>
            </a:r>
            <a:r>
              <a:rPr b="1" lang="en-IN" sz="1800" spc="-1" strike="noStrike">
                <a:solidFill>
                  <a:srgbClr val="000000"/>
                </a:solidFill>
                <a:latin typeface="Arial"/>
              </a:rPr>
              <a:t>NEW</a:t>
            </a:r>
            <a:r>
              <a:rPr b="0" lang="en-IN" sz="1800" spc="-1" strike="noStrike">
                <a:solidFill>
                  <a:srgbClr val="000000"/>
                </a:solidFill>
                <a:latin typeface="Arial"/>
              </a:rPr>
              <a:t> are MySQL extensions to triggers; they are not case sensitive.</a:t>
            </a:r>
            <a:endParaRPr b="0" lang="en-IN" sz="1800" spc="-1" strike="noStrike">
              <a:latin typeface="Arial"/>
            </a:endParaRPr>
          </a:p>
        </p:txBody>
      </p:sp>
      <p:sp>
        <p:nvSpPr>
          <p:cNvPr id="2178" name="CustomShape 3"/>
          <p:cNvSpPr/>
          <p:nvPr/>
        </p:nvSpPr>
        <p:spPr>
          <a:xfrm>
            <a:off x="76320" y="1688040"/>
            <a:ext cx="8991360" cy="639000"/>
          </a:xfrm>
          <a:prstGeom prst="rect">
            <a:avLst/>
          </a:prstGeom>
          <a:solidFill>
            <a:srgbClr val="5f9378"/>
          </a:solid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e8f97f"/>
                </a:solidFill>
                <a:latin typeface="Arial"/>
              </a:rPr>
              <a:t>A column named with OLD is read only. In a BEFORE trigger, you can also change its value with SET NEW.col_name = value.</a:t>
            </a:r>
            <a:endParaRPr b="0" lang="en-IN" sz="1800" spc="-1" strike="noStrike">
              <a:latin typeface="Arial"/>
            </a:endParaRPr>
          </a:p>
        </p:txBody>
      </p:sp>
      <p:sp>
        <p:nvSpPr>
          <p:cNvPr id="2179" name="CustomShape 4"/>
          <p:cNvSpPr/>
          <p:nvPr/>
        </p:nvSpPr>
        <p:spPr>
          <a:xfrm>
            <a:off x="76320" y="2630160"/>
            <a:ext cx="8991360" cy="1705320"/>
          </a:xfrm>
          <a:prstGeom prst="rect">
            <a:avLst/>
          </a:prstGeom>
          <a:noFill/>
          <a:ln>
            <a:noFill/>
          </a:ln>
        </p:spPr>
        <p:style>
          <a:lnRef idx="0"/>
          <a:fillRef idx="0"/>
          <a:effectRef idx="0"/>
          <a:fontRef idx="minor"/>
        </p:style>
        <p:txBody>
          <a:bodyPr lIns="90000" rIns="90000" tIns="45000" bIns="45000"/>
          <a:p>
            <a:pPr marL="285840" indent="-285480" algn="just">
              <a:lnSpc>
                <a:spcPct val="100000"/>
              </a:lnSpc>
              <a:buClr>
                <a:srgbClr val="000000"/>
              </a:buClr>
              <a:buFont typeface="Arial"/>
              <a:buChar char="•"/>
            </a:pPr>
            <a:r>
              <a:rPr b="0" lang="en-IN" sz="1800" spc="-1" strike="noStrike">
                <a:solidFill>
                  <a:srgbClr val="000000"/>
                </a:solidFill>
                <a:latin typeface="Arial"/>
              </a:rPr>
              <a:t>In an INSERT trigger, only </a:t>
            </a:r>
            <a:r>
              <a:rPr b="1" lang="en-IN" sz="1800" spc="-1" strike="noStrike">
                <a:solidFill>
                  <a:srgbClr val="000000"/>
                </a:solidFill>
                <a:latin typeface="Arial"/>
              </a:rPr>
              <a:t>NEW.col_name</a:t>
            </a:r>
            <a:r>
              <a:rPr b="0" lang="en-IN" sz="1800" spc="-1" strike="noStrike">
                <a:solidFill>
                  <a:srgbClr val="000000"/>
                </a:solidFill>
                <a:latin typeface="Arial"/>
              </a:rPr>
              <a:t> can be used; there is no </a:t>
            </a:r>
            <a:r>
              <a:rPr b="1" lang="en-IN" sz="1800" spc="-1" strike="noStrike">
                <a:solidFill>
                  <a:srgbClr val="000000"/>
                </a:solidFill>
                <a:latin typeface="Arial"/>
              </a:rPr>
              <a:t>OLD </a:t>
            </a:r>
            <a:r>
              <a:rPr b="0" lang="en-IN" sz="1800" spc="-1" strike="noStrike">
                <a:solidFill>
                  <a:srgbClr val="000000"/>
                </a:solidFill>
                <a:latin typeface="Arial"/>
              </a:rPr>
              <a:t>row. </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000000"/>
              </a:buClr>
              <a:buFont typeface="Arial"/>
              <a:buChar char="•"/>
            </a:pPr>
            <a:r>
              <a:rPr b="0" lang="en-IN" sz="1800" spc="-1" strike="noStrike">
                <a:solidFill>
                  <a:srgbClr val="000000"/>
                </a:solidFill>
                <a:latin typeface="Arial"/>
              </a:rPr>
              <a:t>In a DELETE trigger, only </a:t>
            </a:r>
            <a:r>
              <a:rPr b="1" lang="en-IN" sz="1800" spc="-1" strike="noStrike">
                <a:solidFill>
                  <a:srgbClr val="000000"/>
                </a:solidFill>
                <a:latin typeface="Arial"/>
              </a:rPr>
              <a:t>OLD.col_name</a:t>
            </a:r>
            <a:r>
              <a:rPr b="0" lang="en-IN" sz="1800" spc="-1" strike="noStrike">
                <a:solidFill>
                  <a:srgbClr val="000000"/>
                </a:solidFill>
                <a:latin typeface="Arial"/>
              </a:rPr>
              <a:t> can be used; there is no </a:t>
            </a:r>
            <a:r>
              <a:rPr b="1" lang="en-IN" sz="1800" spc="-1" strike="noStrike">
                <a:solidFill>
                  <a:srgbClr val="000000"/>
                </a:solidFill>
                <a:latin typeface="Arial"/>
              </a:rPr>
              <a:t>NEW </a:t>
            </a:r>
            <a:r>
              <a:rPr b="0" lang="en-IN" sz="1800" spc="-1" strike="noStrike">
                <a:solidFill>
                  <a:srgbClr val="000000"/>
                </a:solidFill>
                <a:latin typeface="Arial"/>
              </a:rPr>
              <a:t>row. </a:t>
            </a:r>
            <a:endParaRPr b="0" lang="en-IN" sz="1800" spc="-1" strike="noStrike">
              <a:latin typeface="Arial"/>
            </a:endParaRPr>
          </a:p>
          <a:p>
            <a:pPr algn="just">
              <a:lnSpc>
                <a:spcPct val="100000"/>
              </a:lnSpc>
            </a:pPr>
            <a:endParaRPr b="0" lang="en-IN" sz="1800" spc="-1" strike="noStrike">
              <a:latin typeface="Arial"/>
            </a:endParaRPr>
          </a:p>
          <a:p>
            <a:pPr marL="285840" indent="-285480" algn="just">
              <a:lnSpc>
                <a:spcPct val="100000"/>
              </a:lnSpc>
              <a:buClr>
                <a:srgbClr val="000000"/>
              </a:buClr>
              <a:buFont typeface="Arial"/>
              <a:buChar char="•"/>
            </a:pPr>
            <a:r>
              <a:rPr b="0" lang="en-IN" sz="1800" spc="-1" strike="noStrike">
                <a:solidFill>
                  <a:srgbClr val="000000"/>
                </a:solidFill>
                <a:latin typeface="Arial"/>
              </a:rPr>
              <a:t>In an UPDATE trigger, you can use </a:t>
            </a:r>
            <a:r>
              <a:rPr b="1" lang="en-IN" sz="1800" spc="-1" strike="noStrike">
                <a:solidFill>
                  <a:srgbClr val="000000"/>
                </a:solidFill>
                <a:latin typeface="Arial"/>
              </a:rPr>
              <a:t>OLD.col_name</a:t>
            </a:r>
            <a:r>
              <a:rPr b="0" lang="en-IN" sz="1800" spc="-1" strike="noStrike">
                <a:solidFill>
                  <a:srgbClr val="000000"/>
                </a:solidFill>
                <a:latin typeface="Arial"/>
              </a:rPr>
              <a:t> to refer to the columns of a row before it is updated and </a:t>
            </a:r>
            <a:r>
              <a:rPr b="1" lang="en-IN" sz="1800" spc="-1" strike="noStrike">
                <a:solidFill>
                  <a:srgbClr val="000000"/>
                </a:solidFill>
                <a:latin typeface="Arial"/>
              </a:rPr>
              <a:t>NEW.col_name</a:t>
            </a:r>
            <a:r>
              <a:rPr b="0" lang="en-IN" sz="1800" spc="-1" strike="noStrike">
                <a:solidFill>
                  <a:srgbClr val="000000"/>
                </a:solidFill>
                <a:latin typeface="Arial"/>
              </a:rPr>
              <a:t> to refer to the columns of the row after it is updated.</a:t>
            </a:r>
            <a:endParaRPr b="0" lang="en-IN" sz="1800" spc="-1" strike="noStrike">
              <a:latin typeface="Arial"/>
            </a:endParaRPr>
          </a:p>
        </p:txBody>
      </p:sp>
      <p:sp>
        <p:nvSpPr>
          <p:cNvPr id="2180" name="CustomShape 5"/>
          <p:cNvSpPr/>
          <p:nvPr/>
        </p:nvSpPr>
        <p:spPr>
          <a:xfrm>
            <a:off x="228600" y="4419720"/>
            <a:ext cx="8762760" cy="13100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endParaRPr b="0" lang="en-IN" sz="2000" spc="-1" strike="noStrike">
              <a:latin typeface="Arial"/>
            </a:endParaRPr>
          </a:p>
        </p:txBody>
      </p:sp>
      <p:sp>
        <p:nvSpPr>
          <p:cNvPr id="2181" name="CustomShape 6"/>
          <p:cNvSpPr/>
          <p:nvPr/>
        </p:nvSpPr>
        <p:spPr>
          <a:xfrm>
            <a:off x="3173400" y="5867280"/>
            <a:ext cx="579708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2000" spc="-1" strike="noStrike">
                <a:solidFill>
                  <a:srgbClr val="0070c0"/>
                </a:solidFill>
                <a:latin typeface="Gill Sans MT"/>
              </a:rPr>
              <a:t>A column named with OLD is read only.</a:t>
            </a:r>
            <a:endParaRPr b="0" lang="en-IN" sz="2000" spc="-1" strike="noStrike">
              <a:latin typeface="Arial"/>
            </a:endParaRPr>
          </a:p>
        </p:txBody>
      </p:sp>
    </p:spTree>
  </p:cSld>
</p:sld>
</file>

<file path=ppt/slides/slide4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NOTE</a:t>
            </a:r>
            <a:endParaRPr b="0" lang="en-IN" sz="3200" spc="-1" strike="noStrike">
              <a:latin typeface="Arial"/>
            </a:endParaRPr>
          </a:p>
        </p:txBody>
      </p:sp>
      <p:sp>
        <p:nvSpPr>
          <p:cNvPr id="2183" name="CustomShape 2"/>
          <p:cNvSpPr/>
          <p:nvPr/>
        </p:nvSpPr>
        <p:spPr>
          <a:xfrm>
            <a:off x="76320" y="838080"/>
            <a:ext cx="8991360" cy="9133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Arial"/>
              </a:rPr>
              <a:t>The trigger cannot use the </a:t>
            </a:r>
            <a:r>
              <a:rPr b="1" i="1" lang="en-IN" sz="1800" spc="-1" strike="noStrike">
                <a:solidFill>
                  <a:srgbClr val="000000"/>
                </a:solidFill>
                <a:latin typeface="Arial"/>
              </a:rPr>
              <a:t>CALL</a:t>
            </a:r>
            <a:r>
              <a:rPr b="0" lang="en-IN" sz="1800" spc="-1" strike="noStrike">
                <a:solidFill>
                  <a:srgbClr val="000000"/>
                </a:solidFill>
                <a:latin typeface="Arial"/>
              </a:rPr>
              <a:t> statement to invoke stored procedures that return data to the client or that use dynamic SQL. (Stored procedures are permitted to return data to the trigger through OUT or INOUT parameters.)</a:t>
            </a:r>
            <a:endParaRPr b="0" lang="en-IN" sz="1800" spc="-1" strike="noStrike">
              <a:latin typeface="Arial"/>
            </a:endParaRPr>
          </a:p>
        </p:txBody>
      </p:sp>
    </p:spTree>
  </p:cSld>
</p:sld>
</file>

<file path=ppt/slides/slide4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DROP TRIGGER </a:t>
            </a:r>
            <a:endParaRPr b="0" lang="en-IN" sz="3200" spc="-1" strike="noStrike">
              <a:latin typeface="Arial"/>
            </a:endParaRPr>
          </a:p>
        </p:txBody>
      </p:sp>
      <p:sp>
        <p:nvSpPr>
          <p:cNvPr id="2185" name="CustomShape 2"/>
          <p:cNvSpPr/>
          <p:nvPr/>
        </p:nvSpPr>
        <p:spPr>
          <a:xfrm>
            <a:off x="152280" y="1881720"/>
            <a:ext cx="8838720" cy="3646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77aa"/>
                </a:solidFill>
                <a:latin typeface="Courier New"/>
              </a:rPr>
              <a:t>DROP TRIGGER [IF EXISTS] [schema_name.]trigger_name</a:t>
            </a:r>
            <a:endParaRPr b="0" lang="en-IN" sz="1800" spc="-1" strike="noStrike">
              <a:latin typeface="Arial"/>
            </a:endParaRPr>
          </a:p>
        </p:txBody>
      </p:sp>
      <p:sp>
        <p:nvSpPr>
          <p:cNvPr id="2186" name="CustomShape 3"/>
          <p:cNvSpPr/>
          <p:nvPr/>
        </p:nvSpPr>
        <p:spPr>
          <a:xfrm>
            <a:off x="76320" y="838080"/>
            <a:ext cx="89913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This statement drops a trigger. The schema (database) name is optional. If the schema is omitted, the trigger is dropped from the default schema.</a:t>
            </a:r>
            <a:endParaRPr b="0" lang="en-IN" sz="1800" spc="-1" strike="noStrike">
              <a:latin typeface="Arial"/>
            </a:endParaRPr>
          </a:p>
        </p:txBody>
      </p:sp>
      <p:sp>
        <p:nvSpPr>
          <p:cNvPr id="2187" name="CustomShape 4"/>
          <p:cNvSpPr/>
          <p:nvPr/>
        </p:nvSpPr>
        <p:spPr>
          <a:xfrm>
            <a:off x="152280" y="2648160"/>
            <a:ext cx="8838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If you drop a table, any triggers for the table are also dropped. </a:t>
            </a:r>
            <a:endParaRPr b="0" lang="en-IN" sz="1800" spc="-1" strike="noStrike">
              <a:latin typeface="Arial"/>
            </a:endParaRPr>
          </a:p>
        </p:txBody>
      </p:sp>
      <p:sp>
        <p:nvSpPr>
          <p:cNvPr id="2188" name="CustomShape 5"/>
          <p:cNvSpPr/>
          <p:nvPr/>
        </p:nvSpPr>
        <p:spPr>
          <a:xfrm>
            <a:off x="228600" y="3886200"/>
            <a:ext cx="8610120" cy="1461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endParaRPr b="0" lang="en-IN" sz="1800" spc="-1" strike="noStrike">
              <a:latin typeface="Arial"/>
            </a:endParaRPr>
          </a:p>
        </p:txBody>
      </p:sp>
    </p:spTree>
  </p:cSld>
</p:sld>
</file>

<file path=ppt/slides/slide4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190" name="CustomShape 2"/>
          <p:cNvSpPr/>
          <p:nvPr/>
        </p:nvSpPr>
        <p:spPr>
          <a:xfrm>
            <a:off x="228600" y="788040"/>
            <a:ext cx="868644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select 'Hello World';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91" name="CustomShape 3"/>
          <p:cNvSpPr/>
          <p:nvPr/>
        </p:nvSpPr>
        <p:spPr>
          <a:xfrm>
            <a:off x="228600" y="3124080"/>
            <a:ext cx="8686440" cy="6994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0c0"/>
                </a:solidFill>
                <a:latin typeface="Gill Sans MT"/>
              </a:rPr>
              <a:t>ERROR 1415 (0A000): Not allowed to return a result set from a trigger</a:t>
            </a:r>
            <a:endParaRPr b="0" lang="en-IN" sz="2000" spc="-1" strike="noStrike">
              <a:latin typeface="Arial"/>
            </a:endParaRPr>
          </a:p>
        </p:txBody>
      </p:sp>
    </p:spTree>
  </p:cSld>
</p:sld>
</file>

<file path=ppt/slides/slide4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2"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193" name="CustomShape 2"/>
          <p:cNvSpPr/>
          <p:nvPr/>
        </p:nvSpPr>
        <p:spPr>
          <a:xfrm>
            <a:off x="228600" y="2678040"/>
            <a:ext cx="868644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after UPDATE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d1 values (old.dname, new.dname);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94" name="CustomShape 3"/>
          <p:cNvSpPr/>
          <p:nvPr/>
        </p:nvSpPr>
        <p:spPr>
          <a:xfrm>
            <a:off x="228600" y="4761360"/>
            <a:ext cx="8686440" cy="22842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after DELETE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 values (old.deptno, old.dname, old.loc, old.pwd, now(), user());</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95" name="CustomShape 4"/>
          <p:cNvSpPr/>
          <p:nvPr/>
        </p:nvSpPr>
        <p:spPr>
          <a:xfrm>
            <a:off x="228600" y="609480"/>
            <a:ext cx="8686440" cy="20106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after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d1 values (new.deptno, new.dname, new.loc, new.pwd);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197" name="CustomShape 2"/>
          <p:cNvSpPr/>
          <p:nvPr/>
        </p:nvSpPr>
        <p:spPr>
          <a:xfrm>
            <a:off x="228600" y="3048120"/>
            <a:ext cx="868644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after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DATE_FORMAT (now(), '%W') = 'Wednesday'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sqlstate '42000' set message_text = 'Invalid';</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198" name="CustomShape 3"/>
          <p:cNvSpPr/>
          <p:nvPr/>
        </p:nvSpPr>
        <p:spPr>
          <a:xfrm>
            <a:off x="228600" y="762120"/>
            <a:ext cx="8686440" cy="22842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after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insert into d values (new.deptno, new.dname, new.loc, new.pwd,  now(), user());</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200" name="CustomShape 2"/>
          <p:cNvSpPr/>
          <p:nvPr/>
        </p:nvSpPr>
        <p:spPr>
          <a:xfrm>
            <a:off x="228600" y="762120"/>
            <a:ext cx="8686440" cy="39308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msg varchar(100);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new.dname = 'A'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new.dname = 'Apple';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else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msg = 'My error message';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sqlstate '42000' set message_text = msg;</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202" name="CustomShape 2"/>
          <p:cNvSpPr/>
          <p:nvPr/>
        </p:nvSpPr>
        <p:spPr>
          <a:xfrm>
            <a:off x="228600" y="767520"/>
            <a:ext cx="8686440" cy="28328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new.deptno &lt; 50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sqlstate '42000' set message_text = ‘Invalid department number';</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203" name="CustomShape 3"/>
          <p:cNvSpPr/>
          <p:nvPr/>
        </p:nvSpPr>
        <p:spPr>
          <a:xfrm>
            <a:off x="228600" y="3587040"/>
            <a:ext cx="868644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EMP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new.sal &lt;=0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new.sal = 25000;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204" name="CustomShape 4"/>
          <p:cNvSpPr/>
          <p:nvPr/>
        </p:nvSpPr>
        <p:spPr>
          <a:xfrm>
            <a:off x="3733920" y="4800600"/>
            <a:ext cx="50288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f0000"/>
                </a:solidFill>
                <a:latin typeface="Gill Sans MT"/>
              </a:rPr>
              <a:t>ERROR 1362 (HY000): Updating of NEW row is not allowed in after trigger</a:t>
            </a:r>
            <a:endParaRPr b="0" lang="en-IN" sz="1800" spc="-1" strike="noStrike">
              <a:latin typeface="Arial"/>
            </a:endParaRPr>
          </a:p>
        </p:txBody>
      </p:sp>
      <p:sp>
        <p:nvSpPr>
          <p:cNvPr id="2205" name="CustomShape 5"/>
          <p:cNvSpPr/>
          <p:nvPr/>
        </p:nvSpPr>
        <p:spPr>
          <a:xfrm>
            <a:off x="1676520" y="5562720"/>
            <a:ext cx="72385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83a2"/>
                </a:solidFill>
                <a:latin typeface="Gill Sans MT"/>
              </a:rPr>
              <a:t>mysql&gt; insert into emp (empno,  ename,  sal,  mgr,  deptno) values(1, ‘ abc',   -10000,  7788, 10);</a:t>
            </a:r>
            <a:endParaRPr b="0" lang="en-IN" sz="1800" spc="-1" strike="noStrike">
              <a:latin typeface="Arial"/>
            </a:endParaRPr>
          </a:p>
        </p:txBody>
      </p:sp>
    </p:spTree>
  </p:cSld>
</p:sld>
</file>

<file path=ppt/slides/slide4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207" name="CustomShape 2"/>
          <p:cNvSpPr/>
          <p:nvPr/>
        </p:nvSpPr>
        <p:spPr>
          <a:xfrm>
            <a:off x="228600" y="906480"/>
            <a:ext cx="8686440" cy="338220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city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msg varchar(100);</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new.c1 &lt;&gt;  'Pune'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msg = 'Invalid city 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sqlstate '42000' set message_text = msg;</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209" name="CustomShape 2"/>
          <p:cNvSpPr/>
          <p:nvPr/>
        </p:nvSpPr>
        <p:spPr>
          <a:xfrm>
            <a:off x="228600" y="906480"/>
            <a:ext cx="868644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dept for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new.dname = upper(new.dname);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210" name="CustomShape 3"/>
          <p:cNvSpPr/>
          <p:nvPr/>
        </p:nvSpPr>
        <p:spPr>
          <a:xfrm>
            <a:off x="4114800" y="1981080"/>
            <a:ext cx="472392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f7c120"/>
                </a:solidFill>
                <a:latin typeface="Gill Sans MT"/>
              </a:rPr>
              <a:t>mysql&gt; insert into dept values(2, 'abc', 2, 2);</a:t>
            </a:r>
            <a:endParaRPr b="0" lang="en-IN" sz="18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6" name="CustomShape 1"/>
          <p:cNvSpPr/>
          <p:nvPr/>
        </p:nvSpPr>
        <p:spPr>
          <a:xfrm>
            <a:off x="152280" y="2362320"/>
            <a:ext cx="8838720" cy="914040"/>
          </a:xfrm>
          <a:prstGeom prst="rect">
            <a:avLst/>
          </a:prstGeom>
          <a:noFill/>
          <a:ln>
            <a:noFill/>
          </a:ln>
        </p:spPr>
        <p:style>
          <a:lnRef idx="0"/>
          <a:fillRef idx="0"/>
          <a:effectRef idx="0"/>
          <a:fontRef idx="minor"/>
        </p:style>
      </p:sp>
      <p:sp>
        <p:nvSpPr>
          <p:cNvPr id="357" name="CustomShape 2"/>
          <p:cNvSpPr/>
          <p:nvPr/>
        </p:nvSpPr>
        <p:spPr>
          <a:xfrm>
            <a:off x="2928960" y="330480"/>
            <a:ext cx="6171840" cy="1157400"/>
          </a:xfrm>
          <a:prstGeom prst="rect">
            <a:avLst/>
          </a:prstGeom>
          <a:noFill/>
          <a:ln>
            <a:noFill/>
          </a:ln>
        </p:spPr>
        <p:style>
          <a:lnRef idx="0"/>
          <a:fillRef idx="0"/>
          <a:effectRef idx="0"/>
          <a:fontRef idx="minor"/>
        </p:style>
        <p:txBody>
          <a:bodyPr lIns="90000" rIns="90000" tIns="45000" bIns="45000"/>
          <a:p>
            <a:pPr algn="r">
              <a:lnSpc>
                <a:spcPct val="100000"/>
              </a:lnSpc>
            </a:pPr>
            <a:r>
              <a:rPr b="1" i="1" lang="en-IN" sz="3500" spc="-1" strike="noStrike">
                <a:solidFill>
                  <a:srgbClr val="ff9900"/>
                </a:solidFill>
                <a:latin typeface="Arial"/>
              </a:rPr>
              <a:t>A domain constraint and data integrity?</a:t>
            </a:r>
            <a:endParaRPr b="0" lang="en-IN" sz="3500" spc="-1" strike="noStrike">
              <a:latin typeface="Arial"/>
            </a:endParaRPr>
          </a:p>
        </p:txBody>
      </p:sp>
      <p:sp>
        <p:nvSpPr>
          <p:cNvPr id="358" name="CustomShape 3"/>
          <p:cNvSpPr/>
          <p:nvPr/>
        </p:nvSpPr>
        <p:spPr>
          <a:xfrm>
            <a:off x="155520" y="-144360"/>
            <a:ext cx="304560" cy="304560"/>
          </a:xfrm>
          <a:prstGeom prst="rect">
            <a:avLst/>
          </a:prstGeom>
          <a:noFill/>
          <a:ln>
            <a:noFill/>
          </a:ln>
        </p:spPr>
        <p:style>
          <a:lnRef idx="0"/>
          <a:fillRef idx="0"/>
          <a:effectRef idx="0"/>
          <a:fontRef idx="minor"/>
        </p:style>
      </p:sp>
      <p:sp>
        <p:nvSpPr>
          <p:cNvPr id="359" name="CustomShape 4"/>
          <p:cNvSpPr/>
          <p:nvPr/>
        </p:nvSpPr>
        <p:spPr>
          <a:xfrm>
            <a:off x="155520" y="-144360"/>
            <a:ext cx="304560" cy="304560"/>
          </a:xfrm>
          <a:prstGeom prst="rect">
            <a:avLst/>
          </a:prstGeom>
          <a:noFill/>
          <a:ln>
            <a:noFill/>
          </a:ln>
        </p:spPr>
        <p:style>
          <a:lnRef idx="0"/>
          <a:fillRef idx="0"/>
          <a:effectRef idx="0"/>
          <a:fontRef idx="minor"/>
        </p:style>
      </p:sp>
      <p:sp>
        <p:nvSpPr>
          <p:cNvPr id="360" name="CustomShape 5"/>
          <p:cNvSpPr/>
          <p:nvPr/>
        </p:nvSpPr>
        <p:spPr>
          <a:xfrm>
            <a:off x="152280" y="1845360"/>
            <a:ext cx="8838720" cy="639000"/>
          </a:xfrm>
          <a:prstGeom prst="rect">
            <a:avLst/>
          </a:prstGeom>
          <a:noFill/>
          <a:ln>
            <a:noFill/>
          </a:ln>
        </p:spPr>
        <p:style>
          <a:lnRef idx="0"/>
          <a:fillRef idx="0"/>
          <a:effectRef idx="0"/>
          <a:fontRef idx="minor"/>
        </p:style>
        <p:txBody>
          <a:bodyPr lIns="90000" rIns="90000" tIns="45000" bIns="45000"/>
          <a:p>
            <a:pPr marL="343080" indent="-342720" algn="just">
              <a:lnSpc>
                <a:spcPct val="100000"/>
              </a:lnSpc>
              <a:buClr>
                <a:srgbClr val="0089a4"/>
              </a:buClr>
              <a:buFont typeface="Arial"/>
              <a:buChar char="•"/>
            </a:pPr>
            <a:r>
              <a:rPr b="1" lang="en-IN" sz="1800" spc="-1" strike="noStrike">
                <a:solidFill>
                  <a:srgbClr val="0089a4"/>
                </a:solidFill>
                <a:latin typeface="Gentium Basic"/>
              </a:rPr>
              <a:t>Domain Constraint = </a:t>
            </a:r>
            <a:r>
              <a:rPr b="0" lang="en-IN" sz="1800" spc="-1" strike="noStrike">
                <a:solidFill>
                  <a:srgbClr val="0089a4"/>
                </a:solidFill>
                <a:latin typeface="Gentium Basic"/>
              </a:rPr>
              <a:t>data type + Constraints (NOT NULL / UNIQUE / PRIMARY KEY / FOREIGN KEY / CHECK / DEFAULT)</a:t>
            </a:r>
            <a:endParaRPr b="0" lang="en-IN" sz="1800" spc="-1" strike="noStrike">
              <a:latin typeface="Arial"/>
            </a:endParaRPr>
          </a:p>
        </p:txBody>
      </p:sp>
      <p:sp>
        <p:nvSpPr>
          <p:cNvPr id="361" name="CustomShape 6"/>
          <p:cNvSpPr/>
          <p:nvPr/>
        </p:nvSpPr>
        <p:spPr>
          <a:xfrm>
            <a:off x="152280" y="2819520"/>
            <a:ext cx="8838720" cy="9133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89a4"/>
                </a:solidFill>
                <a:latin typeface="Gentium Basic"/>
              </a:rPr>
              <a:t>Data</a:t>
            </a:r>
            <a:r>
              <a:rPr b="0" lang="en-IN" sz="1800" spc="-1" strike="noStrike">
                <a:solidFill>
                  <a:srgbClr val="0089a4"/>
                </a:solidFill>
                <a:latin typeface="Gentium Basic"/>
              </a:rPr>
              <a:t> </a:t>
            </a:r>
            <a:r>
              <a:rPr b="1" lang="en-IN" sz="1800" spc="-1" strike="noStrike">
                <a:solidFill>
                  <a:srgbClr val="0089a4"/>
                </a:solidFill>
                <a:latin typeface="Gentium Basic"/>
              </a:rPr>
              <a:t>integrity</a:t>
            </a:r>
            <a:r>
              <a:rPr b="0" lang="en-IN" sz="1800" spc="-1" strike="noStrike">
                <a:solidFill>
                  <a:srgbClr val="0089a4"/>
                </a:solidFill>
                <a:latin typeface="Gentium Basic"/>
              </a:rPr>
              <a:t> refers to the validity of data, meaning data is consistent and correct</a:t>
            </a:r>
            <a:r>
              <a:rPr b="0" lang="en-IN" sz="1800" spc="-1" strike="noStrike">
                <a:solidFill>
                  <a:srgbClr val="000000"/>
                </a:solidFill>
                <a:latin typeface="Gill Sans MT"/>
              </a:rPr>
              <a:t>. </a:t>
            </a:r>
            <a:r>
              <a:rPr b="0" lang="en-IN" sz="1800" spc="-1" strike="noStrike">
                <a:solidFill>
                  <a:srgbClr val="0089a4"/>
                </a:solidFill>
                <a:latin typeface="Gentium Basic"/>
              </a:rPr>
              <a:t>Data integrity is normally enforced in a database by a series of integrity constraints or rules. </a:t>
            </a:r>
            <a:endParaRPr b="0" lang="en-IN" sz="1800" spc="-1" strike="noStrike">
              <a:latin typeface="Arial"/>
            </a:endParaRPr>
          </a:p>
        </p:txBody>
      </p:sp>
      <p:sp>
        <p:nvSpPr>
          <p:cNvPr id="362" name="CustomShape 7"/>
          <p:cNvSpPr/>
          <p:nvPr/>
        </p:nvSpPr>
        <p:spPr>
          <a:xfrm>
            <a:off x="266760" y="4705200"/>
            <a:ext cx="8610120" cy="1324080"/>
          </a:xfrm>
          <a:prstGeom prst="rect">
            <a:avLst/>
          </a:prstGeom>
          <a:noFill/>
          <a:ln>
            <a:noFill/>
          </a:ln>
        </p:spPr>
        <p:style>
          <a:lnRef idx="0"/>
          <a:fillRef idx="0"/>
          <a:effectRef idx="0"/>
          <a:fontRef idx="minor"/>
        </p:style>
        <p:txBody>
          <a:bodyPr lIns="90000" rIns="90000" tIns="45000" bIns="45000"/>
          <a:p>
            <a:pPr>
              <a:lnSpc>
                <a:spcPct val="150000"/>
              </a:lnSpc>
            </a:pPr>
            <a:r>
              <a:rPr b="1" i="1" lang="en-IN" sz="1800" spc="-1" strike="noStrike">
                <a:solidFill>
                  <a:srgbClr val="006c86"/>
                </a:solidFill>
                <a:latin typeface="Gill Sans MT"/>
              </a:rPr>
              <a:t>Entity</a:t>
            </a:r>
            <a:r>
              <a:rPr b="0" lang="en-IN" sz="1800" spc="-1" strike="noStrike">
                <a:solidFill>
                  <a:srgbClr val="006c86"/>
                </a:solidFill>
                <a:latin typeface="Gill Sans MT"/>
              </a:rPr>
              <a:t> </a:t>
            </a:r>
            <a:r>
              <a:rPr b="1" i="1" lang="en-IN" sz="1800" spc="-1" strike="noStrike">
                <a:solidFill>
                  <a:srgbClr val="006c86"/>
                </a:solidFill>
                <a:latin typeface="Gill Sans MT"/>
              </a:rPr>
              <a:t>integrity</a:t>
            </a:r>
            <a:r>
              <a:rPr b="0" lang="en-IN" sz="1800" spc="-1" strike="noStrike">
                <a:solidFill>
                  <a:srgbClr val="006c86"/>
                </a:solidFill>
                <a:latin typeface="Gill Sans MT"/>
              </a:rPr>
              <a:t> concerns the concept of a primary key.</a:t>
            </a:r>
            <a:endParaRPr b="0" lang="en-IN" sz="1800" spc="-1" strike="noStrike">
              <a:latin typeface="Arial"/>
            </a:endParaRPr>
          </a:p>
          <a:p>
            <a:pPr>
              <a:lnSpc>
                <a:spcPct val="150000"/>
              </a:lnSpc>
            </a:pPr>
            <a:r>
              <a:rPr b="1" i="1" lang="en-IN" sz="1800" spc="-1" strike="noStrike">
                <a:solidFill>
                  <a:srgbClr val="006c86"/>
                </a:solidFill>
                <a:latin typeface="Gill Sans MT"/>
              </a:rPr>
              <a:t>Referential</a:t>
            </a:r>
            <a:r>
              <a:rPr b="0" lang="en-IN" sz="1800" spc="-1" strike="noStrike">
                <a:solidFill>
                  <a:srgbClr val="006c86"/>
                </a:solidFill>
                <a:latin typeface="Gill Sans MT"/>
              </a:rPr>
              <a:t> </a:t>
            </a:r>
            <a:r>
              <a:rPr b="1" i="1" lang="en-IN" sz="1800" spc="-1" strike="noStrike">
                <a:solidFill>
                  <a:srgbClr val="006c86"/>
                </a:solidFill>
                <a:latin typeface="Gill Sans MT"/>
              </a:rPr>
              <a:t>integrity</a:t>
            </a:r>
            <a:r>
              <a:rPr b="0" lang="en-IN" sz="1800" spc="-1" strike="noStrike">
                <a:solidFill>
                  <a:srgbClr val="006c86"/>
                </a:solidFill>
                <a:latin typeface="Gill Sans MT"/>
              </a:rPr>
              <a:t> concerns the concept of a foreign key.</a:t>
            </a:r>
            <a:endParaRPr b="0" lang="en-IN" sz="1800" spc="-1" strike="noStrike">
              <a:latin typeface="Arial"/>
            </a:endParaRPr>
          </a:p>
          <a:p>
            <a:pPr>
              <a:lnSpc>
                <a:spcPct val="150000"/>
              </a:lnSpc>
            </a:pPr>
            <a:r>
              <a:rPr b="1" i="1" lang="en-IN" sz="1800" spc="-1" strike="noStrike">
                <a:solidFill>
                  <a:srgbClr val="006c86"/>
                </a:solidFill>
                <a:latin typeface="Gill Sans MT"/>
              </a:rPr>
              <a:t>Domain</a:t>
            </a:r>
            <a:r>
              <a:rPr b="0" i="1" lang="en-IN" sz="1800" spc="-1" strike="noStrike">
                <a:solidFill>
                  <a:srgbClr val="006c86"/>
                </a:solidFill>
                <a:latin typeface="Gill Sans MT"/>
              </a:rPr>
              <a:t> </a:t>
            </a:r>
            <a:r>
              <a:rPr b="1" i="1" lang="en-IN" sz="1800" spc="-1" strike="noStrike">
                <a:solidFill>
                  <a:srgbClr val="006c86"/>
                </a:solidFill>
                <a:latin typeface="Gill Sans MT"/>
              </a:rPr>
              <a:t>integrity</a:t>
            </a:r>
            <a:r>
              <a:rPr b="0" i="1" lang="en-IN" sz="1800" spc="-1" strike="noStrike">
                <a:solidFill>
                  <a:srgbClr val="006c86"/>
                </a:solidFill>
                <a:latin typeface="Gill Sans MT"/>
              </a:rPr>
              <a:t> </a:t>
            </a:r>
            <a:r>
              <a:rPr b="0" lang="en-IN" sz="1800" spc="-1" strike="noStrike">
                <a:solidFill>
                  <a:srgbClr val="006c86"/>
                </a:solidFill>
                <a:latin typeface="Gill Sans MT"/>
              </a:rPr>
              <a:t>A domain is a set of values of the same type.</a:t>
            </a:r>
            <a:endParaRPr b="0" lang="en-IN" sz="1800" spc="-1" strike="noStrike">
              <a:latin typeface="Arial"/>
            </a:endParaRPr>
          </a:p>
        </p:txBody>
      </p:sp>
      <p:sp>
        <p:nvSpPr>
          <p:cNvPr id="363" name="CustomShape 8"/>
          <p:cNvSpPr/>
          <p:nvPr/>
        </p:nvSpPr>
        <p:spPr>
          <a:xfrm>
            <a:off x="214200" y="4059000"/>
            <a:ext cx="864360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89a4"/>
                </a:solidFill>
                <a:latin typeface="Gentium Basic"/>
              </a:rPr>
              <a:t>Three types of integrity constraints: </a:t>
            </a:r>
            <a:r>
              <a:rPr b="1" i="1" lang="en-IN" sz="1800" spc="-1" strike="noStrike">
                <a:solidFill>
                  <a:srgbClr val="0089a4"/>
                </a:solidFill>
                <a:latin typeface="Gentium Basic"/>
              </a:rPr>
              <a:t>entity integrity, referential integrity and domain integrity</a:t>
            </a:r>
            <a:r>
              <a:rPr b="0" lang="en-IN" sz="1800" spc="-1" strike="noStrike">
                <a:solidFill>
                  <a:srgbClr val="0089a4"/>
                </a:solidFill>
                <a:latin typeface="Gentium Basic"/>
              </a:rPr>
              <a:t>:</a:t>
            </a:r>
            <a:endParaRPr b="0" lang="en-IN" sz="1800" spc="-1" strike="noStrike">
              <a:latin typeface="Arial"/>
            </a:endParaRPr>
          </a:p>
        </p:txBody>
      </p:sp>
      <p:sp>
        <p:nvSpPr>
          <p:cNvPr id="364" name="CustomShape 9"/>
          <p:cNvSpPr/>
          <p:nvPr/>
        </p:nvSpPr>
        <p:spPr>
          <a:xfrm>
            <a:off x="0" y="7920"/>
            <a:ext cx="5638320" cy="11869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c74c49"/>
                </a:solidFill>
                <a:latin typeface="Gill Sans MT"/>
              </a:rPr>
              <a:t>Data integrity refers to the correctness and completeness of data.</a:t>
            </a:r>
            <a:endParaRPr b="0" lang="en-IN" sz="24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4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Example of trigger</a:t>
            </a:r>
            <a:endParaRPr b="0" lang="en-IN" sz="3200" spc="-1" strike="noStrike">
              <a:latin typeface="Arial"/>
            </a:endParaRPr>
          </a:p>
        </p:txBody>
      </p:sp>
      <p:sp>
        <p:nvSpPr>
          <p:cNvPr id="2212" name="CustomShape 2"/>
          <p:cNvSpPr/>
          <p:nvPr/>
        </p:nvSpPr>
        <p:spPr>
          <a:xfrm>
            <a:off x="228600" y="774720"/>
            <a:ext cx="8686440" cy="310788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emp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 (SELECT deptno from DEPT where deptno=new.deptno);</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if x is null then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signal sqlstate '42000' set message_text = 'error';</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end if;</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
        <p:nvSpPr>
          <p:cNvPr id="2213" name="CustomShape 3"/>
          <p:cNvSpPr/>
          <p:nvPr/>
        </p:nvSpPr>
        <p:spPr>
          <a:xfrm>
            <a:off x="228600" y="4038480"/>
            <a:ext cx="8686440" cy="255924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nSpc>
                <a:spcPct val="100000"/>
              </a:lnSpc>
            </a:pPr>
            <a:r>
              <a:rPr b="0" lang="en-IN" sz="1800" spc="-1" strike="noStrike">
                <a:solidFill>
                  <a:srgbClr val="006c86"/>
                </a:solidFill>
                <a:latin typeface="Segoe UI Semilight"/>
                <a:ea typeface="Segoe UI Symbol"/>
              </a:rPr>
              <a:t>drop trigger if exists triggerName;</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CREATE trigger triggerName before INSERT on dept for each row</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BEGIN</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declare x int;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x = (select max(deptno) + 1 from dept);</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    </a:t>
            </a:r>
            <a:r>
              <a:rPr b="0" lang="en-IN" sz="1800" spc="-1" strike="noStrike">
                <a:solidFill>
                  <a:srgbClr val="006c86"/>
                </a:solidFill>
                <a:latin typeface="Segoe UI Semilight"/>
                <a:ea typeface="Segoe UI Symbol"/>
              </a:rPr>
              <a:t>set new.deptno = x;</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END $</a:t>
            </a:r>
            <a:endParaRPr b="0" lang="en-IN" sz="1800" spc="-1" strike="noStrike">
              <a:latin typeface="Arial"/>
            </a:endParaRPr>
          </a:p>
          <a:p>
            <a:pPr>
              <a:lnSpc>
                <a:spcPct val="100000"/>
              </a:lnSpc>
            </a:pPr>
            <a:r>
              <a:rPr b="0" lang="en-IN" sz="1800" spc="-1" strike="noStrike">
                <a:solidFill>
                  <a:srgbClr val="006c86"/>
                </a:solidFill>
                <a:latin typeface="Segoe UI Semilight"/>
                <a:ea typeface="Segoe UI Symbol"/>
              </a:rPr>
              <a:t>delimiter ;</a:t>
            </a:r>
            <a:endParaRPr b="0" lang="en-IN" sz="1800" spc="-1" strike="noStrike">
              <a:latin typeface="Arial"/>
            </a:endParaRPr>
          </a:p>
        </p:txBody>
      </p:sp>
    </p:spTree>
  </p:cSld>
</p:sld>
</file>

<file path=ppt/slides/slide4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4"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SQL Injection</a:t>
            </a:r>
            <a:endParaRPr b="0" lang="en-IN" sz="4800" spc="-1" strike="noStrike">
              <a:latin typeface="Arial"/>
            </a:endParaRPr>
          </a:p>
        </p:txBody>
      </p:sp>
      <p:sp>
        <p:nvSpPr>
          <p:cNvPr id="2215" name="CustomShape 2"/>
          <p:cNvSpPr/>
          <p:nvPr/>
        </p:nvSpPr>
        <p:spPr>
          <a:xfrm>
            <a:off x="152280" y="152280"/>
            <a:ext cx="8838720" cy="369000"/>
          </a:xfrm>
          <a:prstGeom prst="rect">
            <a:avLst/>
          </a:prstGeom>
          <a:solidFill>
            <a:schemeClr val="accent4">
              <a:lumMod val="75000"/>
            </a:schemeClr>
          </a:solidFill>
          <a:ln>
            <a:noFill/>
          </a:ln>
        </p:spPr>
        <p:style>
          <a:lnRef idx="0"/>
          <a:fillRef idx="0"/>
          <a:effectRef idx="0"/>
          <a:fontRef idx="minor"/>
        </p:style>
      </p:sp>
      <p:sp>
        <p:nvSpPr>
          <p:cNvPr id="2216" name="CustomShape 3"/>
          <p:cNvSpPr/>
          <p:nvPr/>
        </p:nvSpPr>
        <p:spPr>
          <a:xfrm>
            <a:off x="76320" y="3697200"/>
            <a:ext cx="8991360" cy="369000"/>
          </a:xfrm>
          <a:prstGeom prst="rect">
            <a:avLst/>
          </a:prstGeom>
          <a:solidFill>
            <a:schemeClr val="accent4">
              <a:lumMod val="75000"/>
            </a:schemeClr>
          </a:solidFill>
          <a:ln>
            <a:noFill/>
          </a:ln>
        </p:spPr>
        <p:style>
          <a:lnRef idx="0"/>
          <a:fillRef idx="0"/>
          <a:effectRef idx="0"/>
          <a:fontRef idx="minor"/>
        </p:style>
      </p:sp>
      <p:sp>
        <p:nvSpPr>
          <p:cNvPr id="2217" name="CustomShape 4"/>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TODO</a:t>
            </a:r>
            <a:endParaRPr b="0" lang="en-IN" sz="1800" spc="-1" strike="noStrike">
              <a:latin typeface="Arial"/>
            </a:endParaRPr>
          </a:p>
        </p:txBody>
      </p:sp>
    </p:spTree>
  </p:cSld>
</p:sld>
</file>

<file path=ppt/slides/slide4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8"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Injection in Insert/Update</a:t>
            </a:r>
            <a:endParaRPr b="0" lang="en-IN" sz="4800" spc="-1" strike="noStrike">
              <a:latin typeface="Arial"/>
            </a:endParaRPr>
          </a:p>
        </p:txBody>
      </p:sp>
      <p:sp>
        <p:nvSpPr>
          <p:cNvPr id="2219" name="CustomShape 2"/>
          <p:cNvSpPr/>
          <p:nvPr/>
        </p:nvSpPr>
        <p:spPr>
          <a:xfrm>
            <a:off x="152280" y="152280"/>
            <a:ext cx="8838720" cy="369000"/>
          </a:xfrm>
          <a:prstGeom prst="rect">
            <a:avLst/>
          </a:prstGeom>
          <a:solidFill>
            <a:schemeClr val="accent4">
              <a:lumMod val="75000"/>
            </a:schemeClr>
          </a:solidFill>
          <a:ln>
            <a:noFill/>
          </a:ln>
        </p:spPr>
        <p:style>
          <a:lnRef idx="0"/>
          <a:fillRef idx="0"/>
          <a:effectRef idx="0"/>
          <a:fontRef idx="minor"/>
        </p:style>
      </p:sp>
      <p:sp>
        <p:nvSpPr>
          <p:cNvPr id="2220" name="CustomShape 3"/>
          <p:cNvSpPr/>
          <p:nvPr/>
        </p:nvSpPr>
        <p:spPr>
          <a:xfrm>
            <a:off x="76320" y="3697200"/>
            <a:ext cx="8991360" cy="369000"/>
          </a:xfrm>
          <a:prstGeom prst="rect">
            <a:avLst/>
          </a:prstGeom>
          <a:solidFill>
            <a:schemeClr val="accent4">
              <a:lumMod val="75000"/>
            </a:schemeClr>
          </a:solidFill>
          <a:ln>
            <a:noFill/>
          </a:ln>
        </p:spPr>
        <p:style>
          <a:lnRef idx="0"/>
          <a:fillRef idx="0"/>
          <a:effectRef idx="0"/>
          <a:fontRef idx="minor"/>
        </p:style>
      </p:sp>
      <p:sp>
        <p:nvSpPr>
          <p:cNvPr id="2221" name="CustomShape 4"/>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TODO</a:t>
            </a:r>
            <a:endParaRPr b="0" lang="en-IN" sz="1800" spc="-1" strike="noStrike">
              <a:latin typeface="Arial"/>
            </a:endParaRPr>
          </a:p>
        </p:txBody>
      </p:sp>
    </p:spTree>
  </p:cSld>
</p:sld>
</file>

<file path=ppt/slides/slide4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2" name="CustomShape 1"/>
          <p:cNvSpPr/>
          <p:nvPr/>
        </p:nvSpPr>
        <p:spPr>
          <a:xfrm>
            <a:off x="152280" y="2362320"/>
            <a:ext cx="883872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Load- XML</a:t>
            </a:r>
            <a:endParaRPr b="0" lang="en-IN" sz="4800" spc="-1" strike="noStrike">
              <a:latin typeface="Arial"/>
            </a:endParaRPr>
          </a:p>
        </p:txBody>
      </p:sp>
      <p:sp>
        <p:nvSpPr>
          <p:cNvPr id="2223" name="CustomShape 2"/>
          <p:cNvSpPr/>
          <p:nvPr/>
        </p:nvSpPr>
        <p:spPr>
          <a:xfrm>
            <a:off x="152280" y="152280"/>
            <a:ext cx="8838720" cy="369000"/>
          </a:xfrm>
          <a:prstGeom prst="rect">
            <a:avLst/>
          </a:prstGeom>
          <a:solidFill>
            <a:schemeClr val="accent4">
              <a:lumMod val="75000"/>
            </a:schemeClr>
          </a:solidFill>
          <a:ln>
            <a:noFill/>
          </a:ln>
        </p:spPr>
        <p:style>
          <a:lnRef idx="0"/>
          <a:fillRef idx="0"/>
          <a:effectRef idx="0"/>
          <a:fontRef idx="minor"/>
        </p:style>
      </p:sp>
      <p:sp>
        <p:nvSpPr>
          <p:cNvPr id="2224" name="CustomShape 3"/>
          <p:cNvSpPr/>
          <p:nvPr/>
        </p:nvSpPr>
        <p:spPr>
          <a:xfrm>
            <a:off x="76320" y="3697200"/>
            <a:ext cx="8991360" cy="369000"/>
          </a:xfrm>
          <a:prstGeom prst="rect">
            <a:avLst/>
          </a:prstGeom>
          <a:solidFill>
            <a:schemeClr val="accent4">
              <a:lumMod val="75000"/>
            </a:schemeClr>
          </a:solidFill>
          <a:ln>
            <a:noFill/>
          </a:ln>
        </p:spPr>
        <p:style>
          <a:lnRef idx="0"/>
          <a:fillRef idx="0"/>
          <a:effectRef idx="0"/>
          <a:fontRef idx="minor"/>
        </p:style>
      </p:sp>
      <p:sp>
        <p:nvSpPr>
          <p:cNvPr id="2225" name="CustomShape 4"/>
          <p:cNvSpPr/>
          <p:nvPr/>
        </p:nvSpPr>
        <p:spPr>
          <a:xfrm>
            <a:off x="76320" y="838080"/>
            <a:ext cx="899136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TODO</a:t>
            </a:r>
            <a:endParaRPr b="0" lang="en-IN" sz="1800" spc="-1" strike="noStrike">
              <a:latin typeface="Arial"/>
            </a:endParaRPr>
          </a:p>
        </p:txBody>
      </p:sp>
    </p:spTree>
  </p:cSld>
</p:sld>
</file>

<file path=ppt/slides/slide4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XML file</a:t>
            </a:r>
            <a:endParaRPr b="0" lang="en-IN" sz="3200" spc="-1" strike="noStrike">
              <a:latin typeface="Arial"/>
            </a:endParaRPr>
          </a:p>
        </p:txBody>
      </p:sp>
      <p:sp>
        <p:nvSpPr>
          <p:cNvPr id="2227" name="CustomShape 2"/>
          <p:cNvSpPr/>
          <p:nvPr/>
        </p:nvSpPr>
        <p:spPr>
          <a:xfrm>
            <a:off x="214200" y="1214280"/>
            <a:ext cx="4928760" cy="64929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2658e6"/>
                </a:solidFill>
                <a:latin typeface="Gill Sans MT"/>
              </a:rPr>
              <a:t>&lt;?xml version="1.0" encoding="utf-16"?&gt;</a:t>
            </a:r>
            <a:endParaRPr b="0" lang="en-IN" sz="2000" spc="-1" strike="noStrike">
              <a:latin typeface="Arial"/>
            </a:endParaRPr>
          </a:p>
          <a:p>
            <a:pPr>
              <a:lnSpc>
                <a:spcPct val="100000"/>
              </a:lnSpc>
            </a:pPr>
            <a:r>
              <a:rPr b="0" lang="en-IN" sz="2000" spc="-1" strike="noStrike">
                <a:solidFill>
                  <a:srgbClr val="c74c49"/>
                </a:solidFill>
                <a:latin typeface="Gill Sans MT"/>
              </a:rPr>
              <a:t>&lt;employees&gt;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638cae"/>
                </a:solidFill>
                <a:latin typeface="Gill Sans MT"/>
              </a:rPr>
              <a:t>&lt;id&gt;</a:t>
            </a:r>
            <a:r>
              <a:rPr b="0" lang="en-IN" sz="2000" spc="-1" strike="noStrike">
                <a:solidFill>
                  <a:srgbClr val="2658e6"/>
                </a:solidFill>
                <a:latin typeface="Gill Sans MT"/>
              </a:rPr>
              <a:t> </a:t>
            </a:r>
            <a:r>
              <a:rPr b="0" lang="en-IN" sz="2000" spc="-1" strike="noStrike">
                <a:solidFill>
                  <a:srgbClr val="000000"/>
                </a:solidFill>
                <a:latin typeface="Gill Sans MT"/>
              </a:rPr>
              <a:t>be129</a:t>
            </a:r>
            <a:r>
              <a:rPr b="0" lang="en-IN" sz="2000" spc="-1" strike="noStrike">
                <a:solidFill>
                  <a:srgbClr val="2658e6"/>
                </a:solidFill>
                <a:latin typeface="Gill Sans MT"/>
              </a:rPr>
              <a:t> </a:t>
            </a:r>
            <a:r>
              <a:rPr b="0" lang="en-IN" sz="2000" spc="-1" strike="noStrike">
                <a:solidFill>
                  <a:srgbClr val="638cae"/>
                </a:solidFill>
                <a:latin typeface="Gill Sans MT"/>
              </a:rPr>
              <a:t>&lt;/id&gt;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638cae"/>
                </a:solidFill>
                <a:latin typeface="Gill Sans MT"/>
              </a:rPr>
              <a:t>&lt;firstname&gt; </a:t>
            </a:r>
            <a:r>
              <a:rPr b="0" lang="en-IN" sz="2000" spc="-1" strike="noStrike">
                <a:solidFill>
                  <a:srgbClr val="000000"/>
                </a:solidFill>
                <a:latin typeface="Gill Sans MT"/>
              </a:rPr>
              <a:t>Jane</a:t>
            </a:r>
            <a:r>
              <a:rPr b="0" lang="en-IN" sz="2000" spc="-1" strike="noStrike">
                <a:solidFill>
                  <a:srgbClr val="2658e6"/>
                </a:solidFill>
                <a:latin typeface="Gill Sans MT"/>
              </a:rPr>
              <a:t> </a:t>
            </a:r>
            <a:r>
              <a:rPr b="0" lang="en-IN" sz="2000" spc="-1" strike="noStrike">
                <a:solidFill>
                  <a:srgbClr val="638cae"/>
                </a:solidFill>
                <a:latin typeface="Gill Sans MT"/>
              </a:rPr>
              <a:t>&lt;/firstname&gt;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&lt;lastname&gt; </a:t>
            </a:r>
            <a:r>
              <a:rPr b="0" lang="en-IN" sz="2000" spc="-1" strike="noStrike">
                <a:solidFill>
                  <a:srgbClr val="000000"/>
                </a:solidFill>
                <a:latin typeface="Gill Sans MT"/>
              </a:rPr>
              <a:t>Doe</a:t>
            </a:r>
            <a:r>
              <a:rPr b="0" lang="en-IN" sz="2000" spc="-1" strike="noStrike">
                <a:solidFill>
                  <a:srgbClr val="2658e6"/>
                </a:solidFill>
                <a:latin typeface="Gill Sans MT"/>
              </a:rPr>
              <a:t> </a:t>
            </a:r>
            <a:r>
              <a:rPr b="0" lang="en-IN" sz="2000" spc="-1" strike="noStrike">
                <a:solidFill>
                  <a:srgbClr val="638cae"/>
                </a:solidFill>
                <a:latin typeface="Gill Sans MT"/>
              </a:rPr>
              <a:t>&lt;/lastname&gt;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&lt;title&gt; </a:t>
            </a:r>
            <a:r>
              <a:rPr b="0" lang="en-IN" sz="2000" spc="-1" strike="noStrike">
                <a:solidFill>
                  <a:srgbClr val="000000"/>
                </a:solidFill>
                <a:latin typeface="Gill Sans MT"/>
              </a:rPr>
              <a:t>Engineer</a:t>
            </a:r>
            <a:r>
              <a:rPr b="0" lang="en-IN" sz="2000" spc="-1" strike="noStrike">
                <a:solidFill>
                  <a:srgbClr val="2658e6"/>
                </a:solidFill>
                <a:latin typeface="Gill Sans MT"/>
              </a:rPr>
              <a:t> </a:t>
            </a:r>
            <a:r>
              <a:rPr b="0" lang="en-IN" sz="2000" spc="-1" strike="noStrike">
                <a:solidFill>
                  <a:srgbClr val="638cae"/>
                </a:solidFill>
                <a:latin typeface="Gill Sans MT"/>
              </a:rPr>
              <a:t>&lt;/title&gt;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2658e6"/>
                </a:solidFill>
                <a:latin typeface="Gill Sans MT"/>
              </a:rPr>
              <a:t> </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&lt;id&gt;</a:t>
            </a:r>
            <a:r>
              <a:rPr b="0" lang="en-IN" sz="2000" spc="-1" strike="noStrike">
                <a:solidFill>
                  <a:srgbClr val="2658e6"/>
                </a:solidFill>
                <a:latin typeface="Gill Sans MT"/>
              </a:rPr>
              <a:t> </a:t>
            </a:r>
            <a:r>
              <a:rPr b="0" lang="en-IN" sz="2000" spc="-1" strike="noStrike">
                <a:solidFill>
                  <a:srgbClr val="000000"/>
                </a:solidFill>
                <a:latin typeface="Gill Sans MT"/>
              </a:rPr>
              <a:t>be130</a:t>
            </a:r>
            <a:r>
              <a:rPr b="0" lang="en-IN" sz="2000" spc="-1" strike="noStrike">
                <a:solidFill>
                  <a:srgbClr val="2658e6"/>
                </a:solidFill>
                <a:latin typeface="Gill Sans MT"/>
              </a:rPr>
              <a:t> </a:t>
            </a:r>
            <a:r>
              <a:rPr b="0" lang="en-IN" sz="2000" spc="-1" strike="noStrike">
                <a:solidFill>
                  <a:srgbClr val="638cae"/>
                </a:solidFill>
                <a:latin typeface="Gill Sans MT"/>
              </a:rPr>
              <a:t>&lt;/id&gt;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&lt;firstname&gt; </a:t>
            </a:r>
            <a:r>
              <a:rPr b="0" lang="en-IN" sz="2000" spc="-1" strike="noStrike">
                <a:solidFill>
                  <a:srgbClr val="000000"/>
                </a:solidFill>
                <a:latin typeface="Gill Sans MT"/>
              </a:rPr>
              <a:t>William</a:t>
            </a:r>
            <a:r>
              <a:rPr b="0" lang="en-IN" sz="2000" spc="-1" strike="noStrike">
                <a:solidFill>
                  <a:srgbClr val="2658e6"/>
                </a:solidFill>
                <a:latin typeface="Gill Sans MT"/>
              </a:rPr>
              <a:t> </a:t>
            </a:r>
            <a:r>
              <a:rPr b="0" lang="en-IN" sz="2000" spc="-1" strike="noStrike">
                <a:solidFill>
                  <a:srgbClr val="638cae"/>
                </a:solidFill>
                <a:latin typeface="Gill Sans MT"/>
              </a:rPr>
              <a:t>&lt;/firstname&gt;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&lt;lastname&gt; </a:t>
            </a:r>
            <a:r>
              <a:rPr b="0" lang="en-IN" sz="2000" spc="-1" strike="noStrike">
                <a:solidFill>
                  <a:srgbClr val="000000"/>
                </a:solidFill>
                <a:latin typeface="Gill Sans MT"/>
              </a:rPr>
              <a:t>Defoe</a:t>
            </a:r>
            <a:r>
              <a:rPr b="0" lang="en-IN" sz="2000" spc="-1" strike="noStrike">
                <a:solidFill>
                  <a:srgbClr val="2658e6"/>
                </a:solidFill>
                <a:latin typeface="Gill Sans MT"/>
              </a:rPr>
              <a:t> </a:t>
            </a:r>
            <a:r>
              <a:rPr b="0" lang="en-IN" sz="2000" spc="-1" strike="noStrike">
                <a:solidFill>
                  <a:srgbClr val="638cae"/>
                </a:solidFill>
                <a:latin typeface="Gill Sans MT"/>
              </a:rPr>
              <a:t>&lt;/lastname&gt;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&lt;title&gt; </a:t>
            </a:r>
            <a:r>
              <a:rPr b="0" lang="en-IN" sz="2000" spc="-1" strike="noStrike">
                <a:solidFill>
                  <a:srgbClr val="000000"/>
                </a:solidFill>
                <a:latin typeface="Gill Sans MT"/>
              </a:rPr>
              <a:t>Accountant</a:t>
            </a:r>
            <a:r>
              <a:rPr b="0" lang="en-IN" sz="2000" spc="-1" strike="noStrike">
                <a:solidFill>
                  <a:srgbClr val="2658e6"/>
                </a:solidFill>
                <a:latin typeface="Gill Sans MT"/>
              </a:rPr>
              <a:t> </a:t>
            </a:r>
            <a:r>
              <a:rPr b="0" lang="en-IN" sz="2000" spc="-1" strike="noStrike">
                <a:solidFill>
                  <a:srgbClr val="638cae"/>
                </a:solidFill>
                <a:latin typeface="Gill Sans MT"/>
              </a:rPr>
              <a:t>&lt;/title&gt;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c74c49"/>
                </a:solidFill>
                <a:latin typeface="Gill Sans MT"/>
              </a:rPr>
              <a:t>&lt;/employees&gt;</a:t>
            </a:r>
            <a:endParaRPr b="0" lang="en-IN" sz="2000" spc="-1" strike="noStrike">
              <a:latin typeface="Arial"/>
            </a:endParaRPr>
          </a:p>
        </p:txBody>
      </p:sp>
      <p:sp>
        <p:nvSpPr>
          <p:cNvPr id="2228" name="CustomShape 3"/>
          <p:cNvSpPr/>
          <p:nvPr/>
        </p:nvSpPr>
        <p:spPr>
          <a:xfrm>
            <a:off x="269640" y="785880"/>
            <a:ext cx="1220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XML File</a:t>
            </a:r>
            <a:endParaRPr b="0" lang="en-IN" sz="2000" spc="-1" strike="noStrike">
              <a:latin typeface="Arial"/>
            </a:endParaRPr>
          </a:p>
        </p:txBody>
      </p:sp>
    </p:spTree>
  </p:cSld>
</p:sld>
</file>

<file path=ppt/slides/slide4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9" name="CustomShape 1"/>
          <p:cNvSpPr/>
          <p:nvPr/>
        </p:nvSpPr>
        <p:spPr>
          <a:xfrm>
            <a:off x="222480" y="78588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30" name="CustomShape 2"/>
          <p:cNvSpPr/>
          <p:nvPr/>
        </p:nvSpPr>
        <p:spPr>
          <a:xfrm>
            <a:off x="71280" y="3864240"/>
            <a:ext cx="90007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Arial"/>
                <a:ea typeface="Times New Roman"/>
              </a:rPr>
              <a:t>LOAD XML INFILE </a:t>
            </a:r>
            <a:r>
              <a:rPr b="0" lang="en-IN" sz="2000" spc="-1" strike="noStrike">
                <a:solidFill>
                  <a:srgbClr val="ffc000"/>
                </a:solidFill>
                <a:latin typeface="Arial"/>
                <a:ea typeface="Times New Roman"/>
              </a:rPr>
              <a:t>‘C:\\EMPLOYEE.XML'</a:t>
            </a:r>
            <a:r>
              <a:rPr b="0" lang="en-IN" sz="2000" spc="-1" strike="noStrike">
                <a:solidFill>
                  <a:srgbClr val="0077aa"/>
                </a:solidFill>
                <a:latin typeface="Arial"/>
                <a:ea typeface="Times New Roman"/>
              </a:rPr>
              <a:t> INTO TABLE </a:t>
            </a:r>
            <a:r>
              <a:rPr b="0" lang="en-IN" sz="2000" spc="-1" strike="noStrike">
                <a:solidFill>
                  <a:srgbClr val="000000"/>
                </a:solidFill>
                <a:latin typeface="Arial"/>
                <a:ea typeface="Times New Roman"/>
              </a:rPr>
              <a:t>EMPLOYEE</a:t>
            </a:r>
            <a:r>
              <a:rPr b="0" lang="en-IN" sz="2000" spc="-1" strike="noStrike">
                <a:solidFill>
                  <a:srgbClr val="0077aa"/>
                </a:solidFill>
                <a:latin typeface="Arial"/>
                <a:ea typeface="Times New Roman"/>
              </a:rPr>
              <a:t> ROWS IDENTIFIED BY </a:t>
            </a:r>
            <a:r>
              <a:rPr b="0" lang="en-IN" sz="2000" spc="-1" strike="noStrike">
                <a:solidFill>
                  <a:srgbClr val="ffc000"/>
                </a:solidFill>
                <a:latin typeface="Arial"/>
                <a:ea typeface="Times New Roman"/>
              </a:rPr>
              <a:t>'&lt;employee&gt;'</a:t>
            </a:r>
            <a:r>
              <a:rPr b="0" lang="en-IN" sz="2000" spc="-1" strike="noStrike">
                <a:solidFill>
                  <a:srgbClr val="0077aa"/>
                </a:solidFill>
                <a:latin typeface="Arial"/>
                <a:ea typeface="Times New Roman"/>
              </a:rPr>
              <a:t>;</a:t>
            </a:r>
            <a:endParaRPr b="0" lang="en-IN" sz="2000" spc="-1" strike="noStrike">
              <a:latin typeface="Arial"/>
            </a:endParaRPr>
          </a:p>
        </p:txBody>
      </p:sp>
      <p:sp>
        <p:nvSpPr>
          <p:cNvPr id="2231" name="CustomShape 3"/>
          <p:cNvSpPr/>
          <p:nvPr/>
        </p:nvSpPr>
        <p:spPr>
          <a:xfrm>
            <a:off x="285840" y="1428840"/>
            <a:ext cx="8500680" cy="19198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CREATE</a:t>
            </a:r>
            <a:r>
              <a:rPr b="0" lang="en-IN" sz="2000" spc="-1" strike="noStrike">
                <a:solidFill>
                  <a:srgbClr val="000000"/>
                </a:solidFill>
                <a:latin typeface="Gill Sans MT"/>
              </a:rPr>
              <a:t> </a:t>
            </a:r>
            <a:r>
              <a:rPr b="0" lang="en-IN" sz="2000" spc="-1" strike="noStrike">
                <a:solidFill>
                  <a:srgbClr val="638cae"/>
                </a:solidFill>
                <a:latin typeface="Gill Sans MT"/>
              </a:rPr>
              <a:t>TABLE</a:t>
            </a:r>
            <a:r>
              <a:rPr b="0" lang="en-IN" sz="2000" spc="-1" strike="noStrike">
                <a:solidFill>
                  <a:srgbClr val="000000"/>
                </a:solidFill>
                <a:latin typeface="Gill Sans MT"/>
              </a:rPr>
              <a:t> </a:t>
            </a:r>
            <a:r>
              <a:rPr b="0" lang="en-IN" sz="2000" spc="-1" strike="noStrike">
                <a:solidFill>
                  <a:srgbClr val="955e4b"/>
                </a:solidFill>
                <a:latin typeface="Gill Sans MT"/>
              </a:rPr>
              <a:t>`EMPLOYEE` </a:t>
            </a:r>
            <a:r>
              <a:rPr b="0" lang="en-IN" sz="2000" spc="-1" strike="noStrike">
                <a:solidFill>
                  <a:srgbClr val="000000"/>
                </a:solidFill>
                <a:latin typeface="Gill Sans MT"/>
              </a:rPr>
              <a:t>(  </a:t>
            </a:r>
            <a:endParaRPr b="0" lang="en-IN" sz="2000" spc="-1" strike="noStrike">
              <a:latin typeface="Arial"/>
            </a:endParaRPr>
          </a:p>
          <a:p>
            <a:pPr>
              <a:lnSpc>
                <a:spcPct val="100000"/>
              </a:lnSpc>
            </a:pPr>
            <a:r>
              <a:rPr b="0" lang="en-IN" sz="2000" spc="-1" strike="noStrike">
                <a:solidFill>
                  <a:srgbClr val="000000"/>
                </a:solidFill>
                <a:latin typeface="Gill Sans MT"/>
              </a:rPr>
              <a:t>	</a:t>
            </a:r>
            <a:r>
              <a:rPr b="0" lang="en-IN" sz="2000" spc="-1" strike="noStrike">
                <a:solidFill>
                  <a:srgbClr val="000000"/>
                </a:solidFill>
                <a:latin typeface="Gill Sans MT"/>
              </a:rPr>
              <a:t>`</a:t>
            </a:r>
            <a:r>
              <a:rPr b="0" lang="en-IN" sz="2000" spc="-1" strike="noStrike">
                <a:solidFill>
                  <a:srgbClr val="955e4b"/>
                </a:solidFill>
                <a:latin typeface="Gill Sans MT"/>
              </a:rPr>
              <a:t>id</a:t>
            </a:r>
            <a:r>
              <a:rPr b="0" lang="en-IN" sz="2000" spc="-1" strike="noStrike">
                <a:solidFill>
                  <a:srgbClr val="000000"/>
                </a:solidFill>
                <a:latin typeface="Gill Sans MT"/>
              </a:rPr>
              <a:t>` </a:t>
            </a:r>
            <a:r>
              <a:rPr b="0" lang="en-IN" sz="2000" spc="-1" strike="noStrike">
                <a:solidFill>
                  <a:srgbClr val="638cae"/>
                </a:solidFill>
                <a:latin typeface="Gill Sans MT"/>
              </a:rPr>
              <a:t>varchar </a:t>
            </a:r>
            <a:r>
              <a:rPr b="0" lang="en-IN" sz="2000" spc="-1" strike="noStrike">
                <a:solidFill>
                  <a:srgbClr val="000000"/>
                </a:solidFill>
                <a:latin typeface="Gill Sans MT"/>
              </a:rPr>
              <a:t>(</a:t>
            </a:r>
            <a:r>
              <a:rPr b="0" lang="en-IN" sz="2000" spc="-1" strike="noStrike">
                <a:solidFill>
                  <a:srgbClr val="ffc000"/>
                </a:solidFill>
                <a:latin typeface="Gill Sans MT"/>
              </a:rPr>
              <a:t>45</a:t>
            </a:r>
            <a:r>
              <a:rPr b="0" lang="en-IN" sz="2000" spc="-1" strike="noStrike">
                <a:solidFill>
                  <a:srgbClr val="000000"/>
                </a:solidFill>
                <a:latin typeface="Gill Sans MT"/>
              </a:rPr>
              <a:t>) </a:t>
            </a:r>
            <a:r>
              <a:rPr b="0" lang="en-IN" sz="2000" spc="-1" strike="noStrike">
                <a:solidFill>
                  <a:srgbClr val="638cae"/>
                </a:solidFill>
                <a:latin typeface="Gill Sans MT"/>
              </a:rPr>
              <a:t>DEFAULT NULL</a:t>
            </a:r>
            <a:r>
              <a:rPr b="0" lang="en-IN" sz="2000" spc="-1" strike="noStrike">
                <a:solidFill>
                  <a:srgbClr val="000000"/>
                </a:solidFill>
                <a:latin typeface="Gill Sans MT"/>
              </a:rPr>
              <a:t>,  </a:t>
            </a:r>
            <a:endParaRPr b="0" lang="en-IN" sz="2000" spc="-1" strike="noStrike">
              <a:latin typeface="Arial"/>
            </a:endParaRPr>
          </a:p>
          <a:p>
            <a:pPr>
              <a:lnSpc>
                <a:spcPct val="100000"/>
              </a:lnSpc>
            </a:pPr>
            <a:r>
              <a:rPr b="0" lang="en-IN" sz="2000" spc="-1" strike="noStrike">
                <a:solidFill>
                  <a:srgbClr val="000000"/>
                </a:solidFill>
                <a:latin typeface="Gill Sans MT"/>
              </a:rPr>
              <a:t>	</a:t>
            </a:r>
            <a:r>
              <a:rPr b="0" lang="en-IN" sz="2000" spc="-1" strike="noStrike">
                <a:solidFill>
                  <a:srgbClr val="000000"/>
                </a:solidFill>
                <a:latin typeface="Gill Sans MT"/>
              </a:rPr>
              <a:t>`</a:t>
            </a:r>
            <a:r>
              <a:rPr b="0" lang="en-IN" sz="2000" spc="-1" strike="noStrike">
                <a:solidFill>
                  <a:srgbClr val="955e4b"/>
                </a:solidFill>
                <a:latin typeface="Gill Sans MT"/>
              </a:rPr>
              <a:t>firstname</a:t>
            </a:r>
            <a:r>
              <a:rPr b="0" lang="en-IN" sz="2000" spc="-1" strike="noStrike">
                <a:solidFill>
                  <a:srgbClr val="000000"/>
                </a:solidFill>
                <a:latin typeface="Gill Sans MT"/>
              </a:rPr>
              <a:t>` </a:t>
            </a:r>
            <a:r>
              <a:rPr b="0" lang="en-IN" sz="2000" spc="-1" strike="noStrike">
                <a:solidFill>
                  <a:srgbClr val="638cae"/>
                </a:solidFill>
                <a:latin typeface="Gill Sans MT"/>
              </a:rPr>
              <a:t>varchar</a:t>
            </a:r>
            <a:r>
              <a:rPr b="0" lang="en-IN" sz="2000" spc="-1" strike="noStrike">
                <a:solidFill>
                  <a:srgbClr val="000000"/>
                </a:solidFill>
                <a:latin typeface="Gill Sans MT"/>
              </a:rPr>
              <a:t> (</a:t>
            </a:r>
            <a:r>
              <a:rPr b="0" lang="en-IN" sz="2000" spc="-1" strike="noStrike">
                <a:solidFill>
                  <a:srgbClr val="ffc000"/>
                </a:solidFill>
                <a:latin typeface="Gill Sans MT"/>
              </a:rPr>
              <a:t>45</a:t>
            </a:r>
            <a:r>
              <a:rPr b="0" lang="en-IN" sz="2000" spc="-1" strike="noStrike">
                <a:solidFill>
                  <a:srgbClr val="000000"/>
                </a:solidFill>
                <a:latin typeface="Gill Sans MT"/>
              </a:rPr>
              <a:t>) </a:t>
            </a:r>
            <a:r>
              <a:rPr b="0" lang="en-IN" sz="2000" spc="-1" strike="noStrike">
                <a:solidFill>
                  <a:srgbClr val="638cae"/>
                </a:solidFill>
                <a:latin typeface="Gill Sans MT"/>
              </a:rPr>
              <a:t>DEFAULT NULL</a:t>
            </a:r>
            <a:r>
              <a:rPr b="0" lang="en-IN" sz="2000" spc="-1" strike="noStrike">
                <a:solidFill>
                  <a:srgbClr val="000000"/>
                </a:solidFill>
                <a:latin typeface="Gill Sans MT"/>
              </a:rPr>
              <a:t>, </a:t>
            </a:r>
            <a:endParaRPr b="0" lang="en-IN" sz="2000" spc="-1" strike="noStrike">
              <a:latin typeface="Arial"/>
            </a:endParaRPr>
          </a:p>
          <a:p>
            <a:pPr>
              <a:lnSpc>
                <a:spcPct val="100000"/>
              </a:lnSpc>
            </a:pPr>
            <a:r>
              <a:rPr b="0" lang="en-IN" sz="2000" spc="-1" strike="noStrike">
                <a:solidFill>
                  <a:srgbClr val="000000"/>
                </a:solidFill>
                <a:latin typeface="Gill Sans MT"/>
              </a:rPr>
              <a:t>	</a:t>
            </a:r>
            <a:r>
              <a:rPr b="0" lang="en-IN" sz="2000" spc="-1" strike="noStrike">
                <a:solidFill>
                  <a:srgbClr val="000000"/>
                </a:solidFill>
                <a:latin typeface="Gill Sans MT"/>
              </a:rPr>
              <a:t>`</a:t>
            </a:r>
            <a:r>
              <a:rPr b="0" lang="en-IN" sz="2000" spc="-1" strike="noStrike">
                <a:solidFill>
                  <a:srgbClr val="955e4b"/>
                </a:solidFill>
                <a:latin typeface="Gill Sans MT"/>
              </a:rPr>
              <a:t>lastname</a:t>
            </a:r>
            <a:r>
              <a:rPr b="0" lang="en-IN" sz="2000" spc="-1" strike="noStrike">
                <a:solidFill>
                  <a:srgbClr val="000000"/>
                </a:solidFill>
                <a:latin typeface="Gill Sans MT"/>
              </a:rPr>
              <a:t>` </a:t>
            </a:r>
            <a:r>
              <a:rPr b="0" lang="en-IN" sz="2000" spc="-1" strike="noStrike">
                <a:solidFill>
                  <a:srgbClr val="638cae"/>
                </a:solidFill>
                <a:latin typeface="Gill Sans MT"/>
              </a:rPr>
              <a:t>varchar</a:t>
            </a:r>
            <a:r>
              <a:rPr b="0" lang="en-IN" sz="2000" spc="-1" strike="noStrike">
                <a:solidFill>
                  <a:srgbClr val="000000"/>
                </a:solidFill>
                <a:latin typeface="Gill Sans MT"/>
              </a:rPr>
              <a:t> (</a:t>
            </a:r>
            <a:r>
              <a:rPr b="0" lang="en-IN" sz="2000" spc="-1" strike="noStrike">
                <a:solidFill>
                  <a:srgbClr val="ffc000"/>
                </a:solidFill>
                <a:latin typeface="Gill Sans MT"/>
              </a:rPr>
              <a:t>45</a:t>
            </a:r>
            <a:r>
              <a:rPr b="0" lang="en-IN" sz="2000" spc="-1" strike="noStrike">
                <a:solidFill>
                  <a:srgbClr val="000000"/>
                </a:solidFill>
                <a:latin typeface="Gill Sans MT"/>
              </a:rPr>
              <a:t>) </a:t>
            </a:r>
            <a:r>
              <a:rPr b="0" lang="en-IN" sz="2000" spc="-1" strike="noStrike">
                <a:solidFill>
                  <a:srgbClr val="638cae"/>
                </a:solidFill>
                <a:latin typeface="Gill Sans MT"/>
              </a:rPr>
              <a:t>DEFAULT NULL</a:t>
            </a:r>
            <a:r>
              <a:rPr b="0" lang="en-IN" sz="2000" spc="-1" strike="noStrike">
                <a:solidFill>
                  <a:srgbClr val="000000"/>
                </a:solidFill>
                <a:latin typeface="Gill Sans MT"/>
              </a:rPr>
              <a:t>,  </a:t>
            </a:r>
            <a:endParaRPr b="0" lang="en-IN" sz="2000" spc="-1" strike="noStrike">
              <a:latin typeface="Arial"/>
            </a:endParaRPr>
          </a:p>
          <a:p>
            <a:pPr>
              <a:lnSpc>
                <a:spcPct val="100000"/>
              </a:lnSpc>
            </a:pPr>
            <a:r>
              <a:rPr b="0" lang="en-IN" sz="2000" spc="-1" strike="noStrike">
                <a:solidFill>
                  <a:srgbClr val="000000"/>
                </a:solidFill>
                <a:latin typeface="Gill Sans MT"/>
              </a:rPr>
              <a:t>	</a:t>
            </a:r>
            <a:r>
              <a:rPr b="0" lang="en-IN" sz="2000" spc="-1" strike="noStrike">
                <a:solidFill>
                  <a:srgbClr val="000000"/>
                </a:solidFill>
                <a:latin typeface="Gill Sans MT"/>
              </a:rPr>
              <a:t>`</a:t>
            </a:r>
            <a:r>
              <a:rPr b="0" lang="en-IN" sz="2000" spc="-1" strike="noStrike">
                <a:solidFill>
                  <a:srgbClr val="955e4b"/>
                </a:solidFill>
                <a:latin typeface="Gill Sans MT"/>
              </a:rPr>
              <a:t>title</a:t>
            </a:r>
            <a:r>
              <a:rPr b="0" lang="en-IN" sz="2000" spc="-1" strike="noStrike">
                <a:solidFill>
                  <a:srgbClr val="000000"/>
                </a:solidFill>
                <a:latin typeface="Gill Sans MT"/>
              </a:rPr>
              <a:t>` </a:t>
            </a:r>
            <a:r>
              <a:rPr b="0" lang="en-IN" sz="2000" spc="-1" strike="noStrike">
                <a:solidFill>
                  <a:srgbClr val="638cae"/>
                </a:solidFill>
                <a:latin typeface="Gill Sans MT"/>
              </a:rPr>
              <a:t>varchar</a:t>
            </a:r>
            <a:r>
              <a:rPr b="0" lang="en-IN" sz="2000" spc="-1" strike="noStrike">
                <a:solidFill>
                  <a:srgbClr val="000000"/>
                </a:solidFill>
                <a:latin typeface="Gill Sans MT"/>
              </a:rPr>
              <a:t> (</a:t>
            </a:r>
            <a:r>
              <a:rPr b="0" lang="en-IN" sz="2000" spc="-1" strike="noStrike">
                <a:solidFill>
                  <a:srgbClr val="ffc000"/>
                </a:solidFill>
                <a:latin typeface="Gill Sans MT"/>
              </a:rPr>
              <a:t>45</a:t>
            </a:r>
            <a:r>
              <a:rPr b="0" lang="en-IN" sz="2000" spc="-1" strike="noStrike">
                <a:solidFill>
                  <a:srgbClr val="000000"/>
                </a:solidFill>
                <a:latin typeface="Gill Sans MT"/>
              </a:rPr>
              <a:t>) </a:t>
            </a:r>
            <a:r>
              <a:rPr b="0" lang="en-IN" sz="2000" spc="-1" strike="noStrike">
                <a:solidFill>
                  <a:srgbClr val="638cae"/>
                </a:solidFill>
                <a:latin typeface="Gill Sans MT"/>
              </a:rPr>
              <a:t>DEFAULT NULL</a:t>
            </a:r>
            <a:endParaRPr b="0" lang="en-IN" sz="2000" spc="-1" strike="noStrike">
              <a:latin typeface="Arial"/>
            </a:endParaRPr>
          </a:p>
          <a:p>
            <a:pPr>
              <a:lnSpc>
                <a:spcPct val="100000"/>
              </a:lnSpc>
            </a:pPr>
            <a:r>
              <a:rPr b="0" lang="en-IN" sz="2000" spc="-1" strike="noStrike">
                <a:solidFill>
                  <a:srgbClr val="000000"/>
                </a:solidFill>
                <a:latin typeface="Gill Sans MT"/>
              </a:rPr>
              <a:t>);</a:t>
            </a:r>
            <a:endParaRPr b="0" lang="en-IN" sz="2000" spc="-1" strike="noStrike">
              <a:latin typeface="Arial"/>
            </a:endParaRPr>
          </a:p>
        </p:txBody>
      </p:sp>
      <p:sp>
        <p:nvSpPr>
          <p:cNvPr id="2232" name="CustomShape 4"/>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Table structure for XML file and load XML file.</a:t>
            </a:r>
            <a:endParaRPr b="0" lang="en-IN" sz="3200" spc="-1" strike="noStrike">
              <a:latin typeface="Arial"/>
            </a:endParaRPr>
          </a:p>
        </p:txBody>
      </p:sp>
      <p:sp>
        <p:nvSpPr>
          <p:cNvPr id="2233" name="CustomShape 5"/>
          <p:cNvSpPr/>
          <p:nvPr/>
        </p:nvSpPr>
        <p:spPr>
          <a:xfrm>
            <a:off x="71280" y="5000760"/>
            <a:ext cx="450036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77aa"/>
                </a:solidFill>
                <a:latin typeface="Arial"/>
                <a:ea typeface="Times New Roman"/>
              </a:rPr>
              <a:t>SELECT </a:t>
            </a:r>
            <a:r>
              <a:rPr b="0" lang="en-IN" sz="2000" spc="-1" strike="noStrike">
                <a:solidFill>
                  <a:srgbClr val="000000"/>
                </a:solidFill>
                <a:latin typeface="Arial"/>
                <a:ea typeface="Times New Roman"/>
              </a:rPr>
              <a:t>*</a:t>
            </a:r>
            <a:r>
              <a:rPr b="0" lang="en-IN" sz="2000" spc="-1" strike="noStrike">
                <a:solidFill>
                  <a:srgbClr val="0077aa"/>
                </a:solidFill>
                <a:latin typeface="Arial"/>
                <a:ea typeface="Times New Roman"/>
              </a:rPr>
              <a:t> FROM </a:t>
            </a:r>
            <a:r>
              <a:rPr b="0" lang="en-IN" sz="2000" spc="-1" strike="noStrike">
                <a:solidFill>
                  <a:srgbClr val="000000"/>
                </a:solidFill>
                <a:latin typeface="Arial"/>
                <a:ea typeface="Times New Roman"/>
              </a:rPr>
              <a:t>EMPLOYEE</a:t>
            </a:r>
            <a:r>
              <a:rPr b="0" lang="en-IN" sz="2000" spc="-1" strike="noStrike">
                <a:solidFill>
                  <a:srgbClr val="0077aa"/>
                </a:solidFill>
                <a:latin typeface="Arial"/>
                <a:ea typeface="Times New Roman"/>
              </a:rPr>
              <a:t>;</a:t>
            </a:r>
            <a:endParaRPr b="0" lang="en-IN" sz="2000" spc="-1" strike="noStrike">
              <a:latin typeface="Arial"/>
            </a:endParaRPr>
          </a:p>
        </p:txBody>
      </p:sp>
    </p:spTree>
  </p:cSld>
</p:sld>
</file>

<file path=ppt/slides/slide4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4" name="CustomShape 1"/>
          <p:cNvSpPr/>
          <p:nvPr/>
        </p:nvSpPr>
        <p:spPr>
          <a:xfrm>
            <a:off x="222480" y="78588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35" name="CustomShape 2"/>
          <p:cNvSpPr/>
          <p:nvPr/>
        </p:nvSpPr>
        <p:spPr>
          <a:xfrm>
            <a:off x="285840" y="1357200"/>
            <a:ext cx="8500680" cy="46634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SELECT</a:t>
            </a:r>
            <a:r>
              <a:rPr b="0" lang="en-IN" sz="2000" spc="-1" strike="noStrike">
                <a:solidFill>
                  <a:srgbClr val="000000"/>
                </a:solidFill>
                <a:latin typeface="Gill Sans MT"/>
              </a:rPr>
              <a:t> ExtractValue( </a:t>
            </a:r>
            <a:r>
              <a:rPr b="0" lang="en-IN" sz="2000" spc="-1" strike="noStrike">
                <a:solidFill>
                  <a:srgbClr val="ffc000"/>
                </a:solidFill>
                <a:latin typeface="Gill Sans MT"/>
              </a:rPr>
              <a:t>'&lt;?xml version="1.0" encoding="UTF-8"?&gt;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&lt;student&gt;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&lt;p1&gt;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&lt;id&gt;1001&lt;/id&gt;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&lt;name&gt; Saleel Bagde &lt;/name&gt;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&lt;email&gt; saleelbagde@gmail.com &lt;/email&gt;</a:t>
            </a:r>
            <a:r>
              <a:rPr b="0" lang="en-IN" sz="2000" spc="-1" strike="noStrike">
                <a:solidFill>
                  <a:srgbClr val="ffc000"/>
                </a:solidFill>
                <a:latin typeface="Gill Sans MT"/>
              </a:rPr>
              <a:t>	</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&lt;email&gt; saleel.bagde@yahoomail.com &lt;/email&gt;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&lt;/p1&gt;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&lt;p1&gt;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&lt;id&gt;1002&lt;/id&gt;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&lt;name&gt; Sharmin Bagde &lt;/name&gt;</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&lt;email&gt; sharminbagde@gmail.com &lt;/email&gt;</a:t>
            </a:r>
            <a:r>
              <a:rPr b="0" lang="en-IN" sz="2000" spc="-1" strike="noStrike">
                <a:solidFill>
                  <a:srgbClr val="ffc000"/>
                </a:solidFill>
                <a:latin typeface="Gill Sans MT"/>
              </a:rPr>
              <a:t>	</a:t>
            </a:r>
            <a:endParaRPr b="0" lang="en-IN" sz="2000" spc="-1" strike="noStrike">
              <a:latin typeface="Arial"/>
            </a:endParaRPr>
          </a:p>
          <a:p>
            <a:pPr>
              <a:lnSpc>
                <a:spcPct val="100000"/>
              </a:lnSpc>
            </a:pPr>
            <a:r>
              <a:rPr b="0" lang="en-IN" sz="2000" spc="-1" strike="noStrike">
                <a:solidFill>
                  <a:srgbClr val="ffc000"/>
                </a:solidFill>
                <a:latin typeface="Gill Sans MT"/>
              </a:rPr>
              <a:t>	</a:t>
            </a:r>
            <a:r>
              <a:rPr b="0" lang="en-IN" sz="2000" spc="-1" strike="noStrike">
                <a:solidFill>
                  <a:srgbClr val="ffc000"/>
                </a:solidFill>
                <a:latin typeface="Gill Sans MT"/>
              </a:rPr>
              <a:t>  </a:t>
            </a:r>
            <a:r>
              <a:rPr b="0" lang="en-IN" sz="2000" spc="-1" strike="noStrike">
                <a:solidFill>
                  <a:srgbClr val="ffc000"/>
                </a:solidFill>
                <a:latin typeface="Gill Sans MT"/>
              </a:rPr>
              <a:t>&lt;/p1&gt;</a:t>
            </a:r>
            <a:endParaRPr b="0" lang="en-IN" sz="2000" spc="-1" strike="noStrike">
              <a:latin typeface="Arial"/>
            </a:endParaRPr>
          </a:p>
          <a:p>
            <a:pPr>
              <a:lnSpc>
                <a:spcPct val="100000"/>
              </a:lnSpc>
            </a:pPr>
            <a:r>
              <a:rPr b="0" lang="en-IN" sz="2000" spc="-1" strike="noStrike">
                <a:solidFill>
                  <a:srgbClr val="ffc000"/>
                </a:solidFill>
                <a:latin typeface="Gill Sans MT"/>
              </a:rPr>
              <a:t>&lt;/student&gt;'</a:t>
            </a:r>
            <a:r>
              <a:rPr b="0" lang="en-IN" sz="2000" spc="-1" strike="noStrike">
                <a:solidFill>
                  <a:srgbClr val="000000"/>
                </a:solidFill>
                <a:latin typeface="Gill Sans MT"/>
              </a:rPr>
              <a:t>,</a:t>
            </a:r>
            <a:r>
              <a:rPr b="0" lang="en-IN" sz="2000" spc="-1" strike="noStrike">
                <a:solidFill>
                  <a:srgbClr val="ffc000"/>
                </a:solidFill>
                <a:latin typeface="Gill Sans MT"/>
              </a:rPr>
              <a:t> '//student//p1[$1]//email[$2]'</a:t>
            </a:r>
            <a:r>
              <a:rPr b="0" lang="en-IN" sz="2000" spc="-1" strike="noStrike">
                <a:solidFill>
                  <a:srgbClr val="000000"/>
                </a:solidFill>
                <a:latin typeface="Gill Sans MT"/>
              </a:rPr>
              <a:t>);</a:t>
            </a:r>
            <a:endParaRPr b="0" lang="en-IN" sz="2000" spc="-1" strike="noStrike">
              <a:latin typeface="Arial"/>
            </a:endParaRPr>
          </a:p>
        </p:txBody>
      </p:sp>
      <p:sp>
        <p:nvSpPr>
          <p:cNvPr id="2236" name="CustomShape 3"/>
          <p:cNvSpPr/>
          <p:nvPr/>
        </p:nvSpPr>
        <p:spPr>
          <a:xfrm>
            <a:off x="0" y="0"/>
            <a:ext cx="9143640" cy="10652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data from XML using MySQL ExtractValue function</a:t>
            </a:r>
            <a:endParaRPr b="0" lang="en-IN" sz="3200" spc="-1" strike="noStrike">
              <a:latin typeface="Arial"/>
            </a:endParaRPr>
          </a:p>
        </p:txBody>
      </p:sp>
    </p:spTree>
  </p:cSld>
</p:sld>
</file>

<file path=ppt/slides/slide4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7" name="CustomShape 1"/>
          <p:cNvSpPr/>
          <p:nvPr/>
        </p:nvSpPr>
        <p:spPr>
          <a:xfrm>
            <a:off x="222480" y="57132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38" name="CustomShape 2"/>
          <p:cNvSpPr/>
          <p:nvPr/>
        </p:nvSpPr>
        <p:spPr>
          <a:xfrm>
            <a:off x="285840" y="928800"/>
            <a:ext cx="850068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CREATE</a:t>
            </a:r>
            <a:r>
              <a:rPr b="0" lang="en-IN" sz="2000" spc="-1" strike="noStrike">
                <a:solidFill>
                  <a:srgbClr val="000000"/>
                </a:solidFill>
                <a:latin typeface="Gill Sans MT"/>
              </a:rPr>
              <a:t> </a:t>
            </a:r>
            <a:r>
              <a:rPr b="0" lang="en-IN" sz="2000" spc="-1" strike="noStrike">
                <a:solidFill>
                  <a:srgbClr val="638cae"/>
                </a:solidFill>
                <a:latin typeface="Gill Sans MT"/>
              </a:rPr>
              <a:t>TABLE</a:t>
            </a:r>
            <a:r>
              <a:rPr b="0" lang="en-IN" sz="2000" spc="-1" strike="noStrike">
                <a:solidFill>
                  <a:srgbClr val="000000"/>
                </a:solidFill>
                <a:latin typeface="Gill Sans MT"/>
              </a:rPr>
              <a:t> </a:t>
            </a:r>
            <a:r>
              <a:rPr b="0" lang="en-IN" sz="2000" spc="-1" strike="noStrike">
                <a:solidFill>
                  <a:srgbClr val="955e4b"/>
                </a:solidFill>
                <a:latin typeface="Gill Sans MT"/>
              </a:rPr>
              <a:t>`xmlTable` </a:t>
            </a:r>
            <a:r>
              <a:rPr b="0" lang="en-IN" sz="2000" spc="-1" strike="noStrike">
                <a:solidFill>
                  <a:srgbClr val="000000"/>
                </a:solidFill>
                <a:latin typeface="Gill Sans MT"/>
              </a:rPr>
              <a:t>( `</a:t>
            </a:r>
            <a:r>
              <a:rPr b="0" lang="en-IN" sz="2000" spc="-1" strike="noStrike">
                <a:solidFill>
                  <a:srgbClr val="955e4b"/>
                </a:solidFill>
                <a:latin typeface="Gill Sans MT"/>
              </a:rPr>
              <a:t>xmlData</a:t>
            </a:r>
            <a:r>
              <a:rPr b="0" lang="en-IN" sz="2000" spc="-1" strike="noStrike">
                <a:solidFill>
                  <a:srgbClr val="000000"/>
                </a:solidFill>
                <a:latin typeface="Gill Sans MT"/>
              </a:rPr>
              <a:t>` </a:t>
            </a:r>
            <a:r>
              <a:rPr b="0" lang="en-IN" sz="2000" spc="-1" strike="noStrike">
                <a:solidFill>
                  <a:srgbClr val="638cae"/>
                </a:solidFill>
                <a:latin typeface="Gill Sans MT"/>
              </a:rPr>
              <a:t>text</a:t>
            </a:r>
            <a:r>
              <a:rPr b="0" lang="en-IN" sz="2000" spc="-1" strike="noStrike">
                <a:solidFill>
                  <a:srgbClr val="000000"/>
                </a:solidFill>
                <a:latin typeface="Gill Sans MT"/>
              </a:rPr>
              <a:t>);</a:t>
            </a:r>
            <a:endParaRPr b="0" lang="en-IN" sz="2000" spc="-1" strike="noStrike">
              <a:latin typeface="Arial"/>
            </a:endParaRPr>
          </a:p>
        </p:txBody>
      </p:sp>
      <p:sp>
        <p:nvSpPr>
          <p:cNvPr id="2239" name="CustomShape 3"/>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Inserting XML script in table.</a:t>
            </a:r>
            <a:endParaRPr b="0" lang="en-IN" sz="3200" spc="-1" strike="noStrike">
              <a:latin typeface="Arial"/>
            </a:endParaRPr>
          </a:p>
        </p:txBody>
      </p:sp>
      <p:sp>
        <p:nvSpPr>
          <p:cNvPr id="2240" name="CustomShape 4"/>
          <p:cNvSpPr/>
          <p:nvPr/>
        </p:nvSpPr>
        <p:spPr>
          <a:xfrm>
            <a:off x="214200" y="1357200"/>
            <a:ext cx="8643600" cy="53024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638cae"/>
                </a:solidFill>
                <a:latin typeface="Gill Sans MT"/>
              </a:rPr>
              <a:t>INSERT</a:t>
            </a:r>
            <a:r>
              <a:rPr b="0" lang="en-IN" sz="1800" spc="-1" strike="noStrike">
                <a:solidFill>
                  <a:srgbClr val="000000"/>
                </a:solidFill>
                <a:latin typeface="Gill Sans MT"/>
              </a:rPr>
              <a:t> </a:t>
            </a:r>
            <a:r>
              <a:rPr b="0" lang="en-IN" sz="1800" spc="-1" strike="noStrike">
                <a:solidFill>
                  <a:srgbClr val="638cae"/>
                </a:solidFill>
                <a:latin typeface="Gill Sans MT"/>
              </a:rPr>
              <a:t>INTO</a:t>
            </a:r>
            <a:r>
              <a:rPr b="0" lang="en-IN" sz="1800" spc="-1" strike="noStrike">
                <a:solidFill>
                  <a:srgbClr val="000000"/>
                </a:solidFill>
                <a:latin typeface="Gill Sans MT"/>
              </a:rPr>
              <a:t> XMLTABLE </a:t>
            </a:r>
            <a:r>
              <a:rPr b="0" lang="en-IN" sz="1800" spc="-1" strike="noStrike">
                <a:solidFill>
                  <a:srgbClr val="638cae"/>
                </a:solidFill>
                <a:latin typeface="Gill Sans MT"/>
              </a:rPr>
              <a:t>VALUES</a:t>
            </a:r>
            <a:r>
              <a:rPr b="0" lang="en-IN" sz="1800" spc="-1" strike="noStrike">
                <a:solidFill>
                  <a:srgbClr val="000000"/>
                </a:solidFill>
                <a:latin typeface="Gill Sans MT"/>
              </a:rPr>
              <a:t> (</a:t>
            </a:r>
            <a:r>
              <a:rPr b="0" lang="en-IN" sz="1800" spc="-1" strike="noStrike">
                <a:solidFill>
                  <a:srgbClr val="ffc000"/>
                </a:solidFill>
                <a:latin typeface="Gill Sans MT"/>
              </a:rPr>
              <a:t>“</a:t>
            </a:r>
            <a:endParaRPr b="0" lang="en-IN" sz="1800" spc="-1" strike="noStrike">
              <a:latin typeface="Arial"/>
            </a:endParaRPr>
          </a:p>
          <a:p>
            <a:pPr>
              <a:lnSpc>
                <a:spcPct val="100000"/>
              </a:lnSpc>
            </a:pPr>
            <a:r>
              <a:rPr b="0" lang="en-IN" sz="1800" spc="-1" strike="noStrike">
                <a:solidFill>
                  <a:srgbClr val="ffc000"/>
                </a:solidFill>
                <a:latin typeface="Gill Sans MT"/>
              </a:rPr>
              <a:t>&lt;Students&gt;</a:t>
            </a:r>
            <a:r>
              <a:rPr b="0" lang="en-IN" sz="1800" spc="-1" strike="noStrike">
                <a:solidFill>
                  <a:srgbClr val="000000"/>
                </a:solidFill>
                <a:latin typeface="Gill Sans MT"/>
              </a:rPr>
              <a:t>      </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ffc000"/>
                </a:solidFill>
                <a:latin typeface="Gill Sans MT"/>
              </a:rPr>
              <a:t>&lt;student1&gt;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&lt;RollNumber&gt;1&lt;/RollNumber&gt;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&lt;Name&gt; Saleel &lt;/Name&gt;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saleelbagde@gmail.com &lt;/email&gt;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saleelbagde@yahoomail.com &lt;/email&gt;      </a:t>
            </a:r>
            <a:r>
              <a:rPr b="0" lang="en-IN" sz="1800" spc="-1" strike="noStrike">
                <a:solidFill>
                  <a:srgbClr val="ffc000"/>
                </a:solidFill>
                <a:latin typeface="Gill Sans MT"/>
              </a:rPr>
              <a:t>	</a:t>
            </a:r>
            <a:r>
              <a:rPr b="0" lang="en-IN" sz="1800" spc="-1" strike="noStrike">
                <a:solidFill>
                  <a:srgbClr val="ffc000"/>
                </a:solidFill>
                <a:latin typeface="Gill Sans MT"/>
              </a:rPr>
              <a:t>&lt;/student1&gt;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&lt;student2&gt;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 2 &lt;/RollNumber&gt;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&lt;Name&gt; Vrushali &lt;/Name&gt;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vrushalibagde@gmail.com &lt;/email&gt;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&lt;/student2&gt;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&lt;student3&gt;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 3 &lt;/RollNumber&gt;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&lt;Name&gt; Sharmin &lt;/Name&gt;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sharminbagde@gmail.com &lt;/email&gt;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&lt;/student3&gt;</a:t>
            </a:r>
            <a:endParaRPr b="0" lang="en-IN" sz="1800" spc="-1" strike="noStrike">
              <a:latin typeface="Arial"/>
            </a:endParaRPr>
          </a:p>
          <a:p>
            <a:pPr>
              <a:lnSpc>
                <a:spcPct val="100000"/>
              </a:lnSpc>
            </a:pPr>
            <a:r>
              <a:rPr b="0" lang="en-IN" sz="1800" spc="-1" strike="noStrike">
                <a:solidFill>
                  <a:srgbClr val="ffc000"/>
                </a:solidFill>
                <a:latin typeface="Gill Sans MT"/>
              </a:rPr>
              <a:t>&lt;/Students&gt;"</a:t>
            </a:r>
            <a:r>
              <a:rPr b="0" lang="en-IN" sz="1800" spc="-1" strike="noStrike">
                <a:solidFill>
                  <a:srgbClr val="000000"/>
                </a:solidFill>
                <a:latin typeface="Gill Sans MT"/>
              </a:rPr>
              <a:t>);</a:t>
            </a:r>
            <a:endParaRPr b="0" lang="en-IN" sz="1800" spc="-1" strike="noStrike">
              <a:latin typeface="Arial"/>
            </a:endParaRPr>
          </a:p>
        </p:txBody>
      </p:sp>
    </p:spTree>
  </p:cSld>
</p:sld>
</file>

<file path=ppt/slides/slide4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1" name="CustomShape 1"/>
          <p:cNvSpPr/>
          <p:nvPr/>
        </p:nvSpPr>
        <p:spPr>
          <a:xfrm>
            <a:off x="222480" y="72072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42"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from XML script from table.</a:t>
            </a:r>
            <a:endParaRPr b="0" lang="en-IN" sz="3200" spc="-1" strike="noStrike">
              <a:latin typeface="Arial"/>
            </a:endParaRPr>
          </a:p>
        </p:txBody>
      </p:sp>
      <p:sp>
        <p:nvSpPr>
          <p:cNvPr id="2243" name="CustomShape 3"/>
          <p:cNvSpPr/>
          <p:nvPr/>
        </p:nvSpPr>
        <p:spPr>
          <a:xfrm>
            <a:off x="71280" y="1935360"/>
            <a:ext cx="892944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SELECT</a:t>
            </a:r>
            <a:r>
              <a:rPr b="0" lang="en-IN" sz="2000" spc="-1" strike="noStrike">
                <a:solidFill>
                  <a:srgbClr val="000000"/>
                </a:solidFill>
                <a:latin typeface="Gill Sans MT"/>
              </a:rPr>
              <a:t> </a:t>
            </a:r>
            <a:r>
              <a:rPr b="0" lang="en-IN" sz="2000" spc="-1" strike="noStrike">
                <a:solidFill>
                  <a:srgbClr val="955e4b"/>
                </a:solidFill>
                <a:latin typeface="Gill Sans MT"/>
              </a:rPr>
              <a:t>EXTRACTVALUE</a:t>
            </a:r>
            <a:r>
              <a:rPr b="0" lang="en-IN" sz="2000" spc="-1" strike="noStrike">
                <a:solidFill>
                  <a:srgbClr val="000000"/>
                </a:solidFill>
                <a:latin typeface="Gill Sans MT"/>
              </a:rPr>
              <a:t> (</a:t>
            </a:r>
            <a:r>
              <a:rPr b="0" lang="en-IN" sz="2000" spc="-1" strike="noStrike">
                <a:solidFill>
                  <a:srgbClr val="955e4b"/>
                </a:solidFill>
                <a:latin typeface="Gill Sans MT"/>
              </a:rPr>
              <a:t>xmlData</a:t>
            </a:r>
            <a:r>
              <a:rPr b="0" lang="en-IN" sz="2000" spc="-1" strike="noStrike">
                <a:solidFill>
                  <a:srgbClr val="000000"/>
                </a:solidFill>
                <a:latin typeface="Gill Sans MT"/>
              </a:rPr>
              <a:t>,</a:t>
            </a:r>
            <a:r>
              <a:rPr b="0" lang="en-IN" sz="2000" spc="-1" strike="noStrike">
                <a:solidFill>
                  <a:srgbClr val="ffc000"/>
                </a:solidFill>
                <a:latin typeface="Gill Sans MT"/>
              </a:rPr>
              <a:t>"//Students//student1//email[$2]"</a:t>
            </a:r>
            <a:r>
              <a:rPr b="0" lang="en-IN" sz="2000" spc="-1" strike="noStrike">
                <a:solidFill>
                  <a:srgbClr val="000000"/>
                </a:solidFill>
                <a:latin typeface="Gill Sans MT"/>
              </a:rPr>
              <a:t>) </a:t>
            </a:r>
            <a:r>
              <a:rPr b="0" lang="en-IN" sz="2000" spc="-1" strike="noStrike">
                <a:solidFill>
                  <a:srgbClr val="638cae"/>
                </a:solidFill>
                <a:latin typeface="Gill Sans MT"/>
              </a:rPr>
              <a:t>FROM</a:t>
            </a:r>
            <a:r>
              <a:rPr b="0" lang="en-IN" sz="2000" spc="-1" strike="noStrike">
                <a:solidFill>
                  <a:srgbClr val="000000"/>
                </a:solidFill>
                <a:latin typeface="Gill Sans MT"/>
              </a:rPr>
              <a:t> XMLTABLE;</a:t>
            </a:r>
            <a:endParaRPr b="0" lang="en-IN" sz="2000" spc="-1" strike="noStrike">
              <a:latin typeface="Arial"/>
            </a:endParaRPr>
          </a:p>
        </p:txBody>
      </p:sp>
    </p:spTree>
  </p:cSld>
</p:sld>
</file>

<file path=ppt/slides/slide4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4"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Inserting XML script in table.</a:t>
            </a:r>
            <a:endParaRPr b="0" lang="en-IN" sz="3200" spc="-1" strike="noStrike">
              <a:latin typeface="Arial"/>
            </a:endParaRPr>
          </a:p>
        </p:txBody>
      </p:sp>
      <p:sp>
        <p:nvSpPr>
          <p:cNvPr id="2245" name="CustomShape 2"/>
          <p:cNvSpPr/>
          <p:nvPr/>
        </p:nvSpPr>
        <p:spPr>
          <a:xfrm>
            <a:off x="222480" y="57132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46" name="CustomShape 3"/>
          <p:cNvSpPr/>
          <p:nvPr/>
        </p:nvSpPr>
        <p:spPr>
          <a:xfrm>
            <a:off x="285840" y="928800"/>
            <a:ext cx="850068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CREATE</a:t>
            </a:r>
            <a:r>
              <a:rPr b="0" lang="en-IN" sz="2000" spc="-1" strike="noStrike">
                <a:solidFill>
                  <a:srgbClr val="000000"/>
                </a:solidFill>
                <a:latin typeface="Gill Sans MT"/>
              </a:rPr>
              <a:t> </a:t>
            </a:r>
            <a:r>
              <a:rPr b="0" lang="en-IN" sz="2000" spc="-1" strike="noStrike">
                <a:solidFill>
                  <a:srgbClr val="638cae"/>
                </a:solidFill>
                <a:latin typeface="Gill Sans MT"/>
              </a:rPr>
              <a:t>TABLE</a:t>
            </a:r>
            <a:r>
              <a:rPr b="0" lang="en-IN" sz="2000" spc="-1" strike="noStrike">
                <a:solidFill>
                  <a:srgbClr val="000000"/>
                </a:solidFill>
                <a:latin typeface="Gill Sans MT"/>
              </a:rPr>
              <a:t> </a:t>
            </a:r>
            <a:r>
              <a:rPr b="0" lang="en-IN" sz="2000" spc="-1" strike="noStrike">
                <a:solidFill>
                  <a:srgbClr val="955e4b"/>
                </a:solidFill>
                <a:latin typeface="Gill Sans MT"/>
              </a:rPr>
              <a:t>`xmlTable` </a:t>
            </a:r>
            <a:r>
              <a:rPr b="0" lang="en-IN" sz="2000" spc="-1" strike="noStrike">
                <a:solidFill>
                  <a:srgbClr val="000000"/>
                </a:solidFill>
                <a:latin typeface="Gill Sans MT"/>
              </a:rPr>
              <a:t>( `</a:t>
            </a:r>
            <a:r>
              <a:rPr b="0" lang="en-IN" sz="2000" spc="-1" strike="noStrike">
                <a:solidFill>
                  <a:srgbClr val="955e4b"/>
                </a:solidFill>
                <a:latin typeface="Gill Sans MT"/>
              </a:rPr>
              <a:t>xmlData</a:t>
            </a:r>
            <a:r>
              <a:rPr b="0" lang="en-IN" sz="2000" spc="-1" strike="noStrike">
                <a:solidFill>
                  <a:srgbClr val="000000"/>
                </a:solidFill>
                <a:latin typeface="Gill Sans MT"/>
              </a:rPr>
              <a:t>` </a:t>
            </a:r>
            <a:r>
              <a:rPr b="0" lang="en-IN" sz="2000" spc="-1" strike="noStrike">
                <a:solidFill>
                  <a:srgbClr val="638cae"/>
                </a:solidFill>
                <a:latin typeface="Gill Sans MT"/>
              </a:rPr>
              <a:t>text</a:t>
            </a:r>
            <a:r>
              <a:rPr b="0" lang="en-IN" sz="2000" spc="-1" strike="noStrike">
                <a:solidFill>
                  <a:srgbClr val="000000"/>
                </a:solidFill>
                <a:latin typeface="Gill Sans MT"/>
              </a:rPr>
              <a:t>);</a:t>
            </a:r>
            <a:endParaRPr b="0" lang="en-IN" sz="2000" spc="-1" strike="noStrike">
              <a:latin typeface="Arial"/>
            </a:endParaRPr>
          </a:p>
        </p:txBody>
      </p:sp>
      <p:sp>
        <p:nvSpPr>
          <p:cNvPr id="2247" name="CustomShape 4"/>
          <p:cNvSpPr/>
          <p:nvPr/>
        </p:nvSpPr>
        <p:spPr>
          <a:xfrm>
            <a:off x="214200" y="1357200"/>
            <a:ext cx="8643600" cy="53330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INSERT</a:t>
            </a:r>
            <a:r>
              <a:rPr b="0" lang="en-IN" sz="1800" spc="-1" strike="noStrike">
                <a:solidFill>
                  <a:srgbClr val="000000"/>
                </a:solidFill>
                <a:latin typeface="Gill Sans MT"/>
              </a:rPr>
              <a:t> </a:t>
            </a:r>
            <a:r>
              <a:rPr b="0" lang="en-IN" sz="2000" spc="-1" strike="noStrike">
                <a:solidFill>
                  <a:srgbClr val="638cae"/>
                </a:solidFill>
                <a:latin typeface="Gill Sans MT"/>
              </a:rPr>
              <a:t>INTO</a:t>
            </a:r>
            <a:r>
              <a:rPr b="0" lang="en-IN" sz="1800" spc="-1" strike="noStrike">
                <a:solidFill>
                  <a:srgbClr val="000000"/>
                </a:solidFill>
                <a:latin typeface="Gill Sans MT"/>
              </a:rPr>
              <a:t> XMLTABLE </a:t>
            </a:r>
            <a:r>
              <a:rPr b="0" lang="en-IN" sz="2000" spc="-1" strike="noStrike">
                <a:solidFill>
                  <a:srgbClr val="638cae"/>
                </a:solidFill>
                <a:latin typeface="Gill Sans MT"/>
              </a:rPr>
              <a:t>VALUES</a:t>
            </a:r>
            <a:r>
              <a:rPr b="0" lang="en-IN" sz="1800" spc="-1" strike="noStrike">
                <a:solidFill>
                  <a:srgbClr val="000000"/>
                </a:solidFill>
                <a:latin typeface="Gill Sans MT"/>
              </a:rPr>
              <a:t> (</a:t>
            </a:r>
            <a:r>
              <a:rPr b="0" lang="en-IN" sz="1800" spc="-1" strike="noStrike">
                <a:solidFill>
                  <a:srgbClr val="ffc000"/>
                </a:solidFill>
                <a:latin typeface="Gill Sans MT"/>
              </a:rPr>
              <a:t>“</a:t>
            </a:r>
            <a:endParaRPr b="0" lang="en-IN" sz="1800" spc="-1" strike="noStrike">
              <a:latin typeface="Arial"/>
            </a:endParaRPr>
          </a:p>
          <a:p>
            <a:pPr>
              <a:lnSpc>
                <a:spcPct val="100000"/>
              </a:lnSpc>
            </a:pPr>
            <a:r>
              <a:rPr b="0" lang="en-IN" sz="1800" spc="-1" strike="noStrike">
                <a:solidFill>
                  <a:srgbClr val="ffc000"/>
                </a:solidFill>
                <a:latin typeface="Gill Sans MT"/>
              </a:rPr>
              <a:t>&lt;Students&gt;</a:t>
            </a:r>
            <a:r>
              <a:rPr b="0" lang="en-IN" sz="1800" spc="-1" strike="noStrike">
                <a:solidFill>
                  <a:srgbClr val="000000"/>
                </a:solidFill>
                <a:latin typeface="Gill Sans MT"/>
              </a:rPr>
              <a:t>      </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ffc000"/>
                </a:solidFill>
                <a:latin typeface="Gill Sans MT"/>
              </a:rPr>
              <a:t>&lt;student&gt;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&lt;RollNumber&gt;1&lt;/RollNumber&gt;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&lt;Name&gt; Saleel &lt;/Name&gt;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saleelbagde@gmail.com &lt;/email&gt;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saleelbagde@yahoomail.com &lt;/email&gt;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&lt;/student&gt;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 2 &lt;/RollNumber&gt;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&lt;Name&gt; Vrushali &lt;/Name&gt;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vrushalibagde@gmail.com &lt;/email&gt;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    </a:t>
            </a:r>
            <a:r>
              <a:rPr b="0" lang="en-IN" sz="1800" spc="-1" strike="noStrike">
                <a:solidFill>
                  <a:srgbClr val="ffc000"/>
                </a:solidFill>
                <a:latin typeface="Gill Sans MT"/>
              </a:rPr>
              <a:t>&lt;RollNumber&gt; 3 &lt;/RollNumber&gt;</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&lt;Name&gt; Sharmin &lt;/Name&gt;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&lt;email&gt; sharminbagde@gmail.com &lt;/email&gt; </a:t>
            </a:r>
            <a:endParaRPr b="0" lang="en-IN" sz="1800" spc="-1" strike="noStrike">
              <a:latin typeface="Arial"/>
            </a:endParaRPr>
          </a:p>
          <a:p>
            <a:pPr>
              <a:lnSpc>
                <a:spcPct val="100000"/>
              </a:lnSpc>
            </a:pPr>
            <a:r>
              <a:rPr b="0" lang="en-IN" sz="1800" spc="-1" strike="noStrike">
                <a:solidFill>
                  <a:srgbClr val="ffc000"/>
                </a:solidFill>
                <a:latin typeface="Gill Sans MT"/>
              </a:rPr>
              <a:t>              </a:t>
            </a:r>
            <a:r>
              <a:rPr b="0" lang="en-IN" sz="1800" spc="-1" strike="noStrike">
                <a:solidFill>
                  <a:srgbClr val="ffc000"/>
                </a:solidFill>
                <a:latin typeface="Gill Sans MT"/>
              </a:rPr>
              <a:t>&lt;/student&gt;</a:t>
            </a:r>
            <a:endParaRPr b="0" lang="en-IN" sz="1800" spc="-1" strike="noStrike">
              <a:latin typeface="Arial"/>
            </a:endParaRPr>
          </a:p>
          <a:p>
            <a:pPr>
              <a:lnSpc>
                <a:spcPct val="100000"/>
              </a:lnSpc>
            </a:pPr>
            <a:r>
              <a:rPr b="0" lang="en-IN" sz="1800" spc="-1" strike="noStrike">
                <a:solidFill>
                  <a:srgbClr val="ffc000"/>
                </a:solidFill>
                <a:latin typeface="Gill Sans MT"/>
              </a:rPr>
              <a:t>&lt;/Students&gt;"</a:t>
            </a:r>
            <a:r>
              <a:rPr b="0" lang="en-IN" sz="1800" spc="-1" strike="noStrike">
                <a:solidFill>
                  <a:srgbClr val="000000"/>
                </a:solidFill>
                <a:latin typeface="Gill Sans MT"/>
              </a:rPr>
              <a:t>);</a:t>
            </a:r>
            <a:endParaRPr b="0" lang="en-IN" sz="18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61" name="Table 2"/>
          <p:cNvGraphicFramePr/>
          <p:nvPr/>
        </p:nvGraphicFramePr>
        <p:xfrm>
          <a:off x="152280" y="1071720"/>
          <a:ext cx="8838720" cy="4820400"/>
        </p:xfrm>
        <a:graphic>
          <a:graphicData uri="http://schemas.openxmlformats.org/drawingml/2006/table">
            <a:tbl>
              <a:tblPr/>
              <a:tblGrid>
                <a:gridCol w="8839080"/>
              </a:tblGrid>
              <a:tr h="37080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70800">
                <a:tc>
                  <a:txBody>
                    <a:bodyPr anchor="ctr"/>
                    <a:p>
                      <a:pPr>
                        <a:lnSpc>
                          <a:spcPct val="100000"/>
                        </a:lnSpc>
                      </a:pPr>
                      <a:r>
                        <a:rPr b="1" i="1" lang="en-IN" sz="1200" spc="-1" strike="noStrike">
                          <a:solidFill>
                            <a:srgbClr val="000000"/>
                          </a:solidFill>
                          <a:latin typeface="Arial"/>
                        </a:rPr>
                        <a:t>WHERE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 expressions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GROUP BY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HAVING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Row Limiting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User-Defined Variables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Rownum</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Prepared SQL Statement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 INTO</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 INTO var_list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 INTO OUTFILE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70800">
                <a:tc>
                  <a:txBody>
                    <a:bodyPr anchor="ctr"/>
                    <a:p>
                      <a:pPr>
                        <a:lnSpc>
                          <a:spcPct val="100000"/>
                        </a:lnSpc>
                      </a:pPr>
                      <a:r>
                        <a:rPr b="1" i="1" lang="en-IN" sz="1200" spc="-1" strike="noStrike">
                          <a:solidFill>
                            <a:srgbClr val="000000"/>
                          </a:solidFill>
                          <a:latin typeface="Arial"/>
                        </a:rPr>
                        <a:t>SELECT ... INTO DUMPFILE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Common relationships</a:t>
            </a:r>
            <a:endParaRPr b="0" lang="en-IN" sz="4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8" name="CustomShape 1"/>
          <p:cNvSpPr/>
          <p:nvPr/>
        </p:nvSpPr>
        <p:spPr>
          <a:xfrm>
            <a:off x="222480" y="72072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49"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Select  from XML script from table.</a:t>
            </a:r>
            <a:endParaRPr b="0" lang="en-IN" sz="3200" spc="-1" strike="noStrike">
              <a:latin typeface="Arial"/>
            </a:endParaRPr>
          </a:p>
        </p:txBody>
      </p:sp>
      <p:sp>
        <p:nvSpPr>
          <p:cNvPr id="2250" name="CustomShape 3"/>
          <p:cNvSpPr/>
          <p:nvPr/>
        </p:nvSpPr>
        <p:spPr>
          <a:xfrm>
            <a:off x="71280" y="1935360"/>
            <a:ext cx="8929440" cy="10044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638cae"/>
                </a:solidFill>
                <a:latin typeface="Gill Sans MT"/>
              </a:rPr>
              <a:t>SELECT</a:t>
            </a:r>
            <a:r>
              <a:rPr b="0" lang="en-IN" sz="2000" spc="-1" strike="noStrike">
                <a:solidFill>
                  <a:srgbClr val="000000"/>
                </a:solidFill>
                <a:latin typeface="Gill Sans MT"/>
              </a:rPr>
              <a:t> </a:t>
            </a:r>
            <a:r>
              <a:rPr b="0" lang="en-IN" sz="2000" spc="-1" strike="noStrike">
                <a:solidFill>
                  <a:srgbClr val="955e4b"/>
                </a:solidFill>
                <a:latin typeface="Gill Sans MT"/>
              </a:rPr>
              <a:t>EXTRACTVALUE</a:t>
            </a:r>
            <a:r>
              <a:rPr b="0" lang="en-IN" sz="2000" spc="-1" strike="noStrike">
                <a:solidFill>
                  <a:srgbClr val="000000"/>
                </a:solidFill>
                <a:latin typeface="Gill Sans MT"/>
              </a:rPr>
              <a:t>(</a:t>
            </a:r>
            <a:r>
              <a:rPr b="0" lang="en-IN" sz="2000" spc="-1" strike="noStrike">
                <a:solidFill>
                  <a:srgbClr val="955e4b"/>
                </a:solidFill>
                <a:latin typeface="Gill Sans MT"/>
              </a:rPr>
              <a:t>xmlData</a:t>
            </a:r>
            <a:r>
              <a:rPr b="0" lang="en-IN" sz="2000" spc="-1" strike="noStrike">
                <a:solidFill>
                  <a:srgbClr val="000000"/>
                </a:solidFill>
                <a:latin typeface="Gill Sans MT"/>
              </a:rPr>
              <a:t>,</a:t>
            </a:r>
            <a:r>
              <a:rPr b="0" lang="en-IN" sz="2000" spc="-1" strike="noStrike">
                <a:solidFill>
                  <a:srgbClr val="ffc000"/>
                </a:solidFill>
                <a:latin typeface="Gill Sans MT"/>
              </a:rPr>
              <a:t>"//Students//student[$1]//email[$2]"</a:t>
            </a:r>
            <a:r>
              <a:rPr b="0" lang="en-IN" sz="2000" spc="-1" strike="noStrike">
                <a:solidFill>
                  <a:srgbClr val="000000"/>
                </a:solidFill>
                <a:latin typeface="Gill Sans MT"/>
              </a:rPr>
              <a:t>) </a:t>
            </a:r>
            <a:r>
              <a:rPr b="0" lang="en-IN" sz="2000" spc="-1" strike="noStrike">
                <a:solidFill>
                  <a:srgbClr val="638cae"/>
                </a:solidFill>
                <a:latin typeface="Gill Sans MT"/>
              </a:rPr>
              <a:t>FROM</a:t>
            </a:r>
            <a:r>
              <a:rPr b="0" lang="en-IN" sz="2000" spc="-1" strike="noStrike">
                <a:solidFill>
                  <a:srgbClr val="000000"/>
                </a:solidFill>
                <a:latin typeface="Gill Sans MT"/>
              </a:rPr>
              <a:t> XMLTABLE;</a:t>
            </a:r>
            <a:endParaRPr b="0" lang="en-IN" sz="2000" spc="-1" strike="noStrike">
              <a:latin typeface="Arial"/>
            </a:endParaRPr>
          </a:p>
        </p:txBody>
      </p:sp>
    </p:spTree>
  </p:cSld>
</p:sld>
</file>

<file path=ppt/slides/slide5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XML file</a:t>
            </a:r>
            <a:endParaRPr b="0" lang="en-IN" sz="3200" spc="-1" strike="noStrike">
              <a:latin typeface="Arial"/>
            </a:endParaRPr>
          </a:p>
        </p:txBody>
      </p:sp>
      <p:sp>
        <p:nvSpPr>
          <p:cNvPr id="2252" name="CustomShape 2"/>
          <p:cNvSpPr/>
          <p:nvPr/>
        </p:nvSpPr>
        <p:spPr>
          <a:xfrm>
            <a:off x="214200" y="1214280"/>
            <a:ext cx="4928760" cy="649296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2658e6"/>
                </a:solidFill>
                <a:latin typeface="Gill Sans MT"/>
              </a:rPr>
              <a:t>&lt;?xml version="1.0" encoding="utf-16"?&gt;</a:t>
            </a:r>
            <a:endParaRPr b="0" lang="en-IN" sz="2000" spc="-1" strike="noStrike">
              <a:latin typeface="Arial"/>
            </a:endParaRPr>
          </a:p>
          <a:p>
            <a:pPr>
              <a:lnSpc>
                <a:spcPct val="100000"/>
              </a:lnSpc>
            </a:pPr>
            <a:r>
              <a:rPr b="0" lang="en-IN" sz="2000" spc="-1" strike="noStrike">
                <a:solidFill>
                  <a:srgbClr val="c74c49"/>
                </a:solidFill>
                <a:latin typeface="Gill Sans MT"/>
              </a:rPr>
              <a:t>&lt;employees&gt;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638cae"/>
                </a:solidFill>
                <a:latin typeface="Gill Sans MT"/>
              </a:rPr>
              <a:t>&lt;id&gt;</a:t>
            </a:r>
            <a:r>
              <a:rPr b="0" lang="en-IN" sz="2000" spc="-1" strike="noStrike">
                <a:solidFill>
                  <a:srgbClr val="2658e6"/>
                </a:solidFill>
                <a:latin typeface="Gill Sans MT"/>
              </a:rPr>
              <a:t> </a:t>
            </a:r>
            <a:r>
              <a:rPr b="0" lang="en-IN" sz="2000" spc="-1" strike="noStrike">
                <a:solidFill>
                  <a:srgbClr val="000000"/>
                </a:solidFill>
                <a:latin typeface="Gill Sans MT"/>
              </a:rPr>
              <a:t>be129</a:t>
            </a:r>
            <a:r>
              <a:rPr b="0" lang="en-IN" sz="2000" spc="-1" strike="noStrike">
                <a:solidFill>
                  <a:srgbClr val="2658e6"/>
                </a:solidFill>
                <a:latin typeface="Gill Sans MT"/>
              </a:rPr>
              <a:t> </a:t>
            </a:r>
            <a:r>
              <a:rPr b="0" lang="en-IN" sz="2000" spc="-1" strike="noStrike">
                <a:solidFill>
                  <a:srgbClr val="638cae"/>
                </a:solidFill>
                <a:latin typeface="Gill Sans MT"/>
              </a:rPr>
              <a:t>&lt;/id&gt;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638cae"/>
                </a:solidFill>
                <a:latin typeface="Gill Sans MT"/>
              </a:rPr>
              <a:t>&lt;firstname&gt; </a:t>
            </a:r>
            <a:r>
              <a:rPr b="0" lang="en-IN" sz="2000" spc="-1" strike="noStrike">
                <a:solidFill>
                  <a:srgbClr val="000000"/>
                </a:solidFill>
                <a:latin typeface="Gill Sans MT"/>
              </a:rPr>
              <a:t>Jane</a:t>
            </a:r>
            <a:r>
              <a:rPr b="0" lang="en-IN" sz="2000" spc="-1" strike="noStrike">
                <a:solidFill>
                  <a:srgbClr val="2658e6"/>
                </a:solidFill>
                <a:latin typeface="Gill Sans MT"/>
              </a:rPr>
              <a:t> </a:t>
            </a:r>
            <a:r>
              <a:rPr b="0" lang="en-IN" sz="2000" spc="-1" strike="noStrike">
                <a:solidFill>
                  <a:srgbClr val="638cae"/>
                </a:solidFill>
                <a:latin typeface="Gill Sans MT"/>
              </a:rPr>
              <a:t>&lt;/firstname&gt;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&lt;lastname&gt; </a:t>
            </a:r>
            <a:r>
              <a:rPr b="0" lang="en-IN" sz="2000" spc="-1" strike="noStrike">
                <a:solidFill>
                  <a:srgbClr val="000000"/>
                </a:solidFill>
                <a:latin typeface="Gill Sans MT"/>
              </a:rPr>
              <a:t>Doe</a:t>
            </a:r>
            <a:r>
              <a:rPr b="0" lang="en-IN" sz="2000" spc="-1" strike="noStrike">
                <a:solidFill>
                  <a:srgbClr val="2658e6"/>
                </a:solidFill>
                <a:latin typeface="Gill Sans MT"/>
              </a:rPr>
              <a:t> </a:t>
            </a:r>
            <a:r>
              <a:rPr b="0" lang="en-IN" sz="2000" spc="-1" strike="noStrike">
                <a:solidFill>
                  <a:srgbClr val="638cae"/>
                </a:solidFill>
                <a:latin typeface="Gill Sans MT"/>
              </a:rPr>
              <a:t>&lt;/lastname&gt;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&lt;title&gt; </a:t>
            </a:r>
            <a:r>
              <a:rPr b="0" lang="en-IN" sz="2000" spc="-1" strike="noStrike">
                <a:solidFill>
                  <a:srgbClr val="000000"/>
                </a:solidFill>
                <a:latin typeface="Gill Sans MT"/>
              </a:rPr>
              <a:t>Engineer</a:t>
            </a:r>
            <a:r>
              <a:rPr b="0" lang="en-IN" sz="2000" spc="-1" strike="noStrike">
                <a:solidFill>
                  <a:srgbClr val="2658e6"/>
                </a:solidFill>
                <a:latin typeface="Gill Sans MT"/>
              </a:rPr>
              <a:t> </a:t>
            </a:r>
            <a:r>
              <a:rPr b="0" lang="en-IN" sz="2000" spc="-1" strike="noStrike">
                <a:solidFill>
                  <a:srgbClr val="638cae"/>
                </a:solidFill>
                <a:latin typeface="Gill Sans MT"/>
              </a:rPr>
              <a:t>&lt;/title&gt;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2658e6"/>
                </a:solidFill>
                <a:latin typeface="Gill Sans MT"/>
              </a:rPr>
              <a:t> </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&lt;id&gt;</a:t>
            </a:r>
            <a:r>
              <a:rPr b="0" lang="en-IN" sz="2000" spc="-1" strike="noStrike">
                <a:solidFill>
                  <a:srgbClr val="2658e6"/>
                </a:solidFill>
                <a:latin typeface="Gill Sans MT"/>
              </a:rPr>
              <a:t> </a:t>
            </a:r>
            <a:r>
              <a:rPr b="0" lang="en-IN" sz="2000" spc="-1" strike="noStrike">
                <a:solidFill>
                  <a:srgbClr val="000000"/>
                </a:solidFill>
                <a:latin typeface="Gill Sans MT"/>
              </a:rPr>
              <a:t>be130</a:t>
            </a:r>
            <a:r>
              <a:rPr b="0" lang="en-IN" sz="2000" spc="-1" strike="noStrike">
                <a:solidFill>
                  <a:srgbClr val="2658e6"/>
                </a:solidFill>
                <a:latin typeface="Gill Sans MT"/>
              </a:rPr>
              <a:t> </a:t>
            </a:r>
            <a:r>
              <a:rPr b="0" lang="en-IN" sz="2000" spc="-1" strike="noStrike">
                <a:solidFill>
                  <a:srgbClr val="638cae"/>
                </a:solidFill>
                <a:latin typeface="Gill Sans MT"/>
              </a:rPr>
              <a:t>&lt;/id&gt;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&lt;firstname&gt; </a:t>
            </a:r>
            <a:r>
              <a:rPr b="0" lang="en-IN" sz="2000" spc="-1" strike="noStrike">
                <a:solidFill>
                  <a:srgbClr val="000000"/>
                </a:solidFill>
                <a:latin typeface="Gill Sans MT"/>
              </a:rPr>
              <a:t>William</a:t>
            </a:r>
            <a:r>
              <a:rPr b="0" lang="en-IN" sz="2000" spc="-1" strike="noStrike">
                <a:solidFill>
                  <a:srgbClr val="2658e6"/>
                </a:solidFill>
                <a:latin typeface="Gill Sans MT"/>
              </a:rPr>
              <a:t> </a:t>
            </a:r>
            <a:r>
              <a:rPr b="0" lang="en-IN" sz="2000" spc="-1" strike="noStrike">
                <a:solidFill>
                  <a:srgbClr val="638cae"/>
                </a:solidFill>
                <a:latin typeface="Gill Sans MT"/>
              </a:rPr>
              <a:t>&lt;/firstname&gt;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&lt;lastname&gt; </a:t>
            </a:r>
            <a:r>
              <a:rPr b="0" lang="en-IN" sz="2000" spc="-1" strike="noStrike">
                <a:solidFill>
                  <a:srgbClr val="000000"/>
                </a:solidFill>
                <a:latin typeface="Gill Sans MT"/>
              </a:rPr>
              <a:t>Defoe</a:t>
            </a:r>
            <a:r>
              <a:rPr b="0" lang="en-IN" sz="2000" spc="-1" strike="noStrike">
                <a:solidFill>
                  <a:srgbClr val="2658e6"/>
                </a:solidFill>
                <a:latin typeface="Gill Sans MT"/>
              </a:rPr>
              <a:t> </a:t>
            </a:r>
            <a:r>
              <a:rPr b="0" lang="en-IN" sz="2000" spc="-1" strike="noStrike">
                <a:solidFill>
                  <a:srgbClr val="638cae"/>
                </a:solidFill>
                <a:latin typeface="Gill Sans MT"/>
              </a:rPr>
              <a:t>&lt;/lastname&gt;</a:t>
            </a:r>
            <a:endParaRPr b="0" lang="en-IN" sz="2000" spc="-1" strike="noStrike">
              <a:latin typeface="Arial"/>
            </a:endParaRPr>
          </a:p>
          <a:p>
            <a:pPr>
              <a:lnSpc>
                <a:spcPct val="100000"/>
              </a:lnSpc>
            </a:pPr>
            <a:r>
              <a:rPr b="0" lang="en-IN" sz="2000" spc="-1" strike="noStrike">
                <a:solidFill>
                  <a:srgbClr val="638cae"/>
                </a:solidFill>
                <a:latin typeface="Gill Sans MT"/>
              </a:rPr>
              <a:t>           </a:t>
            </a:r>
            <a:r>
              <a:rPr b="0" lang="en-IN" sz="2000" spc="-1" strike="noStrike">
                <a:solidFill>
                  <a:srgbClr val="638cae"/>
                </a:solidFill>
                <a:latin typeface="Gill Sans MT"/>
              </a:rPr>
              <a:t>&lt;title&gt; </a:t>
            </a:r>
            <a:r>
              <a:rPr b="0" lang="en-IN" sz="2000" spc="-1" strike="noStrike">
                <a:solidFill>
                  <a:srgbClr val="000000"/>
                </a:solidFill>
                <a:latin typeface="Gill Sans MT"/>
              </a:rPr>
              <a:t>Accountant</a:t>
            </a:r>
            <a:r>
              <a:rPr b="0" lang="en-IN" sz="2000" spc="-1" strike="noStrike">
                <a:solidFill>
                  <a:srgbClr val="2658e6"/>
                </a:solidFill>
                <a:latin typeface="Gill Sans MT"/>
              </a:rPr>
              <a:t> </a:t>
            </a:r>
            <a:r>
              <a:rPr b="0" lang="en-IN" sz="2000" spc="-1" strike="noStrike">
                <a:solidFill>
                  <a:srgbClr val="638cae"/>
                </a:solidFill>
                <a:latin typeface="Gill Sans MT"/>
              </a:rPr>
              <a:t>&lt;/title&gt;</a:t>
            </a:r>
            <a:endParaRPr b="0" lang="en-IN" sz="2000" spc="-1" strike="noStrike">
              <a:latin typeface="Arial"/>
            </a:endParaRPr>
          </a:p>
          <a:p>
            <a:pPr>
              <a:lnSpc>
                <a:spcPct val="100000"/>
              </a:lnSpc>
            </a:pPr>
            <a:r>
              <a:rPr b="0" lang="en-IN" sz="2000" spc="-1" strike="noStrike">
                <a:solidFill>
                  <a:srgbClr val="2658e6"/>
                </a:solidFill>
                <a:latin typeface="Gill Sans MT"/>
              </a:rPr>
              <a:t>      </a:t>
            </a:r>
            <a:r>
              <a:rPr b="0" lang="en-IN" sz="2000" spc="-1" strike="noStrike">
                <a:solidFill>
                  <a:srgbClr val="b38807"/>
                </a:solidFill>
                <a:latin typeface="Gill Sans MT"/>
              </a:rPr>
              <a:t>&lt;/employee&gt;</a:t>
            </a:r>
            <a:endParaRPr b="0" lang="en-IN" sz="2000" spc="-1" strike="noStrike">
              <a:latin typeface="Arial"/>
            </a:endParaRPr>
          </a:p>
          <a:p>
            <a:pPr>
              <a:lnSpc>
                <a:spcPct val="100000"/>
              </a:lnSpc>
            </a:pPr>
            <a:r>
              <a:rPr b="0" lang="en-IN" sz="2000" spc="-1" strike="noStrike">
                <a:solidFill>
                  <a:srgbClr val="c74c49"/>
                </a:solidFill>
                <a:latin typeface="Gill Sans MT"/>
              </a:rPr>
              <a:t>&lt;/employees&gt;</a:t>
            </a:r>
            <a:endParaRPr b="0" lang="en-IN" sz="2000" spc="-1" strike="noStrike">
              <a:latin typeface="Arial"/>
            </a:endParaRPr>
          </a:p>
        </p:txBody>
      </p:sp>
      <p:sp>
        <p:nvSpPr>
          <p:cNvPr id="2253" name="CustomShape 3"/>
          <p:cNvSpPr/>
          <p:nvPr/>
        </p:nvSpPr>
        <p:spPr>
          <a:xfrm>
            <a:off x="212760" y="714240"/>
            <a:ext cx="24976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Employee.xml File</a:t>
            </a:r>
            <a:endParaRPr b="0" lang="en-IN" sz="2000" spc="-1" strike="noStrike">
              <a:latin typeface="Arial"/>
            </a:endParaRPr>
          </a:p>
        </p:txBody>
      </p:sp>
    </p:spTree>
  </p:cSld>
</p:sld>
</file>

<file path=ppt/slides/slide5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4" name="CustomShape 1"/>
          <p:cNvSpPr/>
          <p:nvPr/>
        </p:nvSpPr>
        <p:spPr>
          <a:xfrm>
            <a:off x="222480" y="720720"/>
            <a:ext cx="1450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b050"/>
                </a:solidFill>
                <a:latin typeface="Gill Sans MT"/>
              </a:rPr>
              <a:t>Example: </a:t>
            </a:r>
            <a:endParaRPr b="0" lang="en-IN" sz="2000" spc="-1" strike="noStrike">
              <a:latin typeface="Arial"/>
            </a:endParaRPr>
          </a:p>
        </p:txBody>
      </p:sp>
      <p:sp>
        <p:nvSpPr>
          <p:cNvPr id="2255" name="CustomShape 2"/>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Load and select  data from external XML file</a:t>
            </a:r>
            <a:endParaRPr b="0" lang="en-IN" sz="3200" spc="-1" strike="noStrike">
              <a:latin typeface="Arial"/>
            </a:endParaRPr>
          </a:p>
        </p:txBody>
      </p:sp>
      <p:sp>
        <p:nvSpPr>
          <p:cNvPr id="2256" name="CustomShape 3"/>
          <p:cNvSpPr/>
          <p:nvPr/>
        </p:nvSpPr>
        <p:spPr>
          <a:xfrm>
            <a:off x="285840" y="1500120"/>
            <a:ext cx="8572320" cy="1918440"/>
          </a:xfrm>
          <a:prstGeom prst="rect">
            <a:avLst/>
          </a:prstGeom>
          <a:noFill/>
          <a:ln>
            <a:noFill/>
          </a:ln>
        </p:spPr>
        <p:style>
          <a:lnRef idx="0"/>
          <a:fillRef idx="0"/>
          <a:effectRef idx="0"/>
          <a:fontRef idx="minor"/>
        </p:style>
        <p:txBody>
          <a:bodyPr lIns="90000" rIns="90000" tIns="45000" bIns="45000"/>
          <a:p>
            <a:pPr>
              <a:lnSpc>
                <a:spcPct val="150000"/>
              </a:lnSpc>
            </a:pPr>
            <a:r>
              <a:rPr b="0" lang="en-IN" sz="2000" spc="-1" strike="noStrike">
                <a:solidFill>
                  <a:srgbClr val="638cae"/>
                </a:solidFill>
                <a:latin typeface="Gill Sans MT"/>
              </a:rPr>
              <a:t>SET</a:t>
            </a:r>
            <a:r>
              <a:rPr b="0" lang="en-IN" sz="2000" spc="-1" strike="noStrike">
                <a:solidFill>
                  <a:srgbClr val="000000"/>
                </a:solidFill>
                <a:latin typeface="Gill Sans MT"/>
              </a:rPr>
              <a:t> @</a:t>
            </a:r>
            <a:r>
              <a:rPr b="0" lang="en-IN" sz="2000" spc="-1" strike="noStrike">
                <a:solidFill>
                  <a:srgbClr val="638cae"/>
                </a:solidFill>
                <a:latin typeface="Gill Sans MT"/>
              </a:rPr>
              <a:t>xml</a:t>
            </a:r>
            <a:r>
              <a:rPr b="0" lang="en-IN" sz="2000" spc="-1" strike="noStrike">
                <a:solidFill>
                  <a:srgbClr val="000000"/>
                </a:solidFill>
                <a:latin typeface="Gill Sans MT"/>
              </a:rPr>
              <a:t> = </a:t>
            </a:r>
            <a:r>
              <a:rPr b="0" lang="en-IN" sz="2000" spc="-1" strike="noStrike">
                <a:solidFill>
                  <a:srgbClr val="955e4b"/>
                </a:solidFill>
                <a:latin typeface="Gill Sans MT"/>
              </a:rPr>
              <a:t>LOAD_FILE</a:t>
            </a:r>
            <a:r>
              <a:rPr b="0" lang="en-IN" sz="2000" spc="-1" strike="noStrike">
                <a:solidFill>
                  <a:srgbClr val="000000"/>
                </a:solidFill>
                <a:latin typeface="Gill Sans MT"/>
              </a:rPr>
              <a:t>(</a:t>
            </a:r>
            <a:r>
              <a:rPr b="0" lang="en-IN" sz="2000" spc="-1" strike="noStrike">
                <a:solidFill>
                  <a:srgbClr val="ffc000"/>
                </a:solidFill>
                <a:latin typeface="Gill Sans MT"/>
              </a:rPr>
              <a:t>"E:/employee.xml"</a:t>
            </a:r>
            <a:r>
              <a:rPr b="0" lang="en-IN" sz="2000" spc="-1" strike="noStrike">
                <a:solidFill>
                  <a:srgbClr val="000000"/>
                </a:solidFill>
                <a:latin typeface="Gill Sans MT"/>
              </a:rPr>
              <a:t>);</a:t>
            </a:r>
            <a:endParaRPr b="0" lang="en-IN" sz="2000" spc="-1" strike="noStrike">
              <a:latin typeface="Arial"/>
            </a:endParaRPr>
          </a:p>
          <a:p>
            <a:pPr>
              <a:lnSpc>
                <a:spcPct val="150000"/>
              </a:lnSpc>
            </a:pPr>
            <a:r>
              <a:rPr b="0" lang="en-IN" sz="2000" spc="-1" strike="noStrike">
                <a:solidFill>
                  <a:srgbClr val="638cae"/>
                </a:solidFill>
                <a:latin typeface="Gill Sans MT"/>
              </a:rPr>
              <a:t>SELECT</a:t>
            </a:r>
            <a:r>
              <a:rPr b="0" lang="en-IN" sz="2000" spc="-1" strike="noStrike">
                <a:solidFill>
                  <a:srgbClr val="000000"/>
                </a:solidFill>
                <a:latin typeface="Gill Sans MT"/>
              </a:rPr>
              <a:t> </a:t>
            </a:r>
            <a:r>
              <a:rPr b="0" lang="en-IN" sz="2000" spc="-1" strike="noStrike">
                <a:solidFill>
                  <a:srgbClr val="638cae"/>
                </a:solidFill>
                <a:latin typeface="Gill Sans MT"/>
              </a:rPr>
              <a:t>CONVERT(</a:t>
            </a:r>
            <a:r>
              <a:rPr b="0" lang="en-IN" sz="2000" spc="-1" strike="noStrike">
                <a:solidFill>
                  <a:srgbClr val="955e4b"/>
                </a:solidFill>
                <a:latin typeface="Gill Sans MT"/>
              </a:rPr>
              <a:t>EXTRACTVALUE</a:t>
            </a:r>
            <a:r>
              <a:rPr b="0" lang="en-IN" sz="2000" spc="-1" strike="noStrike">
                <a:solidFill>
                  <a:srgbClr val="000000"/>
                </a:solidFill>
                <a:latin typeface="Gill Sans MT"/>
              </a:rPr>
              <a:t>(@</a:t>
            </a:r>
            <a:r>
              <a:rPr b="0" lang="en-IN" sz="2000" spc="-1" strike="noStrike">
                <a:solidFill>
                  <a:srgbClr val="638cae"/>
                </a:solidFill>
                <a:latin typeface="Gill Sans MT"/>
              </a:rPr>
              <a:t>xml</a:t>
            </a:r>
            <a:r>
              <a:rPr b="0" lang="en-IN" sz="2000" spc="-1" strike="noStrike">
                <a:solidFill>
                  <a:srgbClr val="000000"/>
                </a:solidFill>
                <a:latin typeface="Gill Sans MT"/>
              </a:rPr>
              <a:t>,</a:t>
            </a:r>
            <a:r>
              <a:rPr b="0" lang="en-IN" sz="2000" spc="-1" strike="noStrike">
                <a:solidFill>
                  <a:srgbClr val="ffc000"/>
                </a:solidFill>
                <a:latin typeface="Gill Sans MT"/>
              </a:rPr>
              <a:t>"//employee[$1]//firstname"</a:t>
            </a:r>
            <a:r>
              <a:rPr b="0" lang="en-IN" sz="2000" spc="-1" strike="noStrike">
                <a:solidFill>
                  <a:srgbClr val="000000"/>
                </a:solidFill>
                <a:latin typeface="Gill Sans MT"/>
              </a:rPr>
              <a:t>), </a:t>
            </a:r>
            <a:r>
              <a:rPr b="0" lang="en-IN" sz="2000" spc="-1" strike="noStrike">
                <a:solidFill>
                  <a:srgbClr val="638cae"/>
                </a:solidFill>
                <a:latin typeface="Gill Sans MT"/>
              </a:rPr>
              <a:t>CHAR</a:t>
            </a:r>
            <a:r>
              <a:rPr b="0" lang="en-IN" sz="2000" spc="-1" strike="noStrike">
                <a:solidFill>
                  <a:srgbClr val="000000"/>
                </a:solidFill>
                <a:latin typeface="Gill Sans MT"/>
              </a:rPr>
              <a:t>);</a:t>
            </a:r>
            <a:endParaRPr b="0" lang="en-IN" sz="2000" spc="-1" strike="noStrike">
              <a:latin typeface="Arial"/>
            </a:endParaRPr>
          </a:p>
        </p:txBody>
      </p:sp>
    </p:spTree>
  </p:cSld>
</p:sld>
</file>

<file path=ppt/slides/slide5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IMP SQL statements</a:t>
            </a:r>
            <a:endParaRPr b="0" lang="en-IN" sz="3200" spc="-1" strike="noStrike">
              <a:latin typeface="Arial"/>
            </a:endParaRPr>
          </a:p>
        </p:txBody>
      </p:sp>
      <p:sp>
        <p:nvSpPr>
          <p:cNvPr id="2258" name="CustomShape 2"/>
          <p:cNvSpPr/>
          <p:nvPr/>
        </p:nvSpPr>
        <p:spPr>
          <a:xfrm>
            <a:off x="0" y="685800"/>
            <a:ext cx="914364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1. Find 2</a:t>
            </a:r>
            <a:r>
              <a:rPr b="1" lang="en-IN" sz="2000" spc="-1" strike="noStrike" baseline="30000">
                <a:solidFill>
                  <a:srgbClr val="000000"/>
                </a:solidFill>
                <a:latin typeface="Calibri"/>
              </a:rPr>
              <a:t>nd</a:t>
            </a:r>
            <a:r>
              <a:rPr b="1" lang="en-IN" sz="2000" spc="-1" strike="noStrike">
                <a:solidFill>
                  <a:srgbClr val="000000"/>
                </a:solidFill>
                <a:latin typeface="Calibri"/>
              </a:rPr>
              <a:t> highest salary</a:t>
            </a:r>
            <a:r>
              <a:rPr b="0" lang="en-IN" sz="2000" spc="-1" strike="noStrike">
                <a:solidFill>
                  <a:srgbClr val="000000"/>
                </a:solidFill>
                <a:latin typeface="Calibri"/>
              </a:rPr>
              <a:t>.</a:t>
            </a:r>
            <a:endParaRPr b="0" lang="en-IN" sz="2000" spc="-1" strike="noStrike">
              <a:latin typeface="Arial"/>
            </a:endParaRPr>
          </a:p>
          <a:p>
            <a:pPr>
              <a:lnSpc>
                <a:spcPct val="100000"/>
              </a:lnSpc>
            </a:pPr>
            <a:r>
              <a:rPr b="0" lang="en-IN" sz="2000" spc="-1" strike="noStrike">
                <a:solidFill>
                  <a:srgbClr val="5f9378"/>
                </a:solidFill>
                <a:latin typeface="Calibri"/>
              </a:rPr>
              <a:t>SELECT MAX(SAL) FROM EMP WHERE SAL &lt; (SELECT MAX(SAL) FROM EMP);</a:t>
            </a:r>
            <a:endParaRPr b="0" lang="en-IN" sz="2000" spc="-1" strike="noStrike">
              <a:latin typeface="Arial"/>
            </a:endParaRPr>
          </a:p>
        </p:txBody>
      </p:sp>
      <p:sp>
        <p:nvSpPr>
          <p:cNvPr id="2259" name="CustomShape 3"/>
          <p:cNvSpPr/>
          <p:nvPr/>
        </p:nvSpPr>
        <p:spPr>
          <a:xfrm>
            <a:off x="0" y="1600200"/>
            <a:ext cx="9143640" cy="100440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2. Find 2</a:t>
            </a:r>
            <a:r>
              <a:rPr b="1" lang="en-IN" sz="2000" spc="-1" strike="noStrike" baseline="30000">
                <a:solidFill>
                  <a:srgbClr val="000000"/>
                </a:solidFill>
                <a:latin typeface="Calibri"/>
              </a:rPr>
              <a:t>nd</a:t>
            </a:r>
            <a:r>
              <a:rPr b="1" lang="en-IN" sz="2000" spc="-1" strike="noStrike">
                <a:solidFill>
                  <a:srgbClr val="000000"/>
                </a:solidFill>
                <a:latin typeface="Calibri"/>
              </a:rPr>
              <a:t> lowest salary</a:t>
            </a:r>
            <a:r>
              <a:rPr b="0" lang="en-IN" sz="2000" spc="-1" strike="noStrike">
                <a:solidFill>
                  <a:srgbClr val="000000"/>
                </a:solidFill>
                <a:latin typeface="Calibri"/>
              </a:rPr>
              <a:t>.</a:t>
            </a:r>
            <a:endParaRPr b="0" lang="en-IN" sz="2000" spc="-1" strike="noStrike">
              <a:latin typeface="Arial"/>
            </a:endParaRPr>
          </a:p>
          <a:p>
            <a:pPr>
              <a:lnSpc>
                <a:spcPct val="100000"/>
              </a:lnSpc>
            </a:pPr>
            <a:r>
              <a:rPr b="0" lang="en-IN" sz="2000" spc="-1" strike="noStrike">
                <a:solidFill>
                  <a:srgbClr val="5f9378"/>
                </a:solidFill>
                <a:latin typeface="Calibri"/>
              </a:rPr>
              <a:t>SELECT MIN(SAL) FROM EMP WHERE SAL &gt; (SELECT MIN(SAL) FROM EMP);</a:t>
            </a:r>
            <a:endParaRPr b="0" lang="en-IN" sz="2000" spc="-1" strike="noStrike">
              <a:latin typeface="Arial"/>
            </a:endParaRPr>
          </a:p>
        </p:txBody>
      </p:sp>
      <p:sp>
        <p:nvSpPr>
          <p:cNvPr id="2260" name="CustomShape 4"/>
          <p:cNvSpPr/>
          <p:nvPr/>
        </p:nvSpPr>
        <p:spPr>
          <a:xfrm>
            <a:off x="0" y="2514600"/>
            <a:ext cx="9143640" cy="10051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3. Find 2</a:t>
            </a:r>
            <a:r>
              <a:rPr b="1" lang="en-IN" sz="2000" spc="-1" strike="noStrike" baseline="30000">
                <a:solidFill>
                  <a:srgbClr val="000000"/>
                </a:solidFill>
                <a:latin typeface="Calibri"/>
              </a:rPr>
              <a:t>nd</a:t>
            </a:r>
            <a:r>
              <a:rPr b="1" lang="en-IN" sz="2000" spc="-1" strike="noStrike">
                <a:solidFill>
                  <a:srgbClr val="000000"/>
                </a:solidFill>
                <a:latin typeface="Calibri"/>
              </a:rPr>
              <a:t> highest salary of each department</a:t>
            </a:r>
            <a:r>
              <a:rPr b="0" lang="en-IN" sz="2000" spc="-1" strike="noStrike">
                <a:solidFill>
                  <a:srgbClr val="000000"/>
                </a:solidFill>
                <a:latin typeface="Calibri"/>
              </a:rPr>
              <a:t>.</a:t>
            </a:r>
            <a:endParaRPr b="0" lang="en-IN" sz="2000" spc="-1" strike="noStrike">
              <a:latin typeface="Arial"/>
            </a:endParaRPr>
          </a:p>
          <a:p>
            <a:pPr>
              <a:lnSpc>
                <a:spcPct val="100000"/>
              </a:lnSpc>
            </a:pPr>
            <a:r>
              <a:rPr b="0" lang="en-IN" sz="2000" spc="-1" strike="noStrike">
                <a:solidFill>
                  <a:srgbClr val="5f9378"/>
                </a:solidFill>
                <a:latin typeface="Calibri"/>
              </a:rPr>
              <a:t>SELECT MAX(SAL) FROM EMP WHERE SAL NOT IN (SELECT MAX(SAL) FROM EMP GROUP BY DEPTNO) GROUP BY DEPTNO;</a:t>
            </a:r>
            <a:endParaRPr b="0" lang="en-IN" sz="2000" spc="-1" strike="noStrike">
              <a:latin typeface="Arial"/>
            </a:endParaRPr>
          </a:p>
        </p:txBody>
      </p:sp>
      <p:sp>
        <p:nvSpPr>
          <p:cNvPr id="2261" name="CustomShape 5"/>
          <p:cNvSpPr/>
          <p:nvPr/>
        </p:nvSpPr>
        <p:spPr>
          <a:xfrm>
            <a:off x="0" y="3654360"/>
            <a:ext cx="9143640" cy="10051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4. Find 2</a:t>
            </a:r>
            <a:r>
              <a:rPr b="1" lang="en-IN" sz="2000" spc="-1" strike="noStrike" baseline="30000">
                <a:solidFill>
                  <a:srgbClr val="000000"/>
                </a:solidFill>
                <a:latin typeface="Calibri"/>
              </a:rPr>
              <a:t>nd</a:t>
            </a:r>
            <a:r>
              <a:rPr b="1" lang="en-IN" sz="2000" spc="-1" strike="noStrike">
                <a:solidFill>
                  <a:srgbClr val="000000"/>
                </a:solidFill>
                <a:latin typeface="Calibri"/>
              </a:rPr>
              <a:t> lowest salary of each department</a:t>
            </a:r>
            <a:r>
              <a:rPr b="0" lang="en-IN" sz="2000" spc="-1" strike="noStrike">
                <a:solidFill>
                  <a:srgbClr val="000000"/>
                </a:solidFill>
                <a:latin typeface="Calibri"/>
              </a:rPr>
              <a:t>.</a:t>
            </a:r>
            <a:endParaRPr b="0" lang="en-IN" sz="2000" spc="-1" strike="noStrike">
              <a:latin typeface="Arial"/>
            </a:endParaRPr>
          </a:p>
          <a:p>
            <a:pPr>
              <a:lnSpc>
                <a:spcPct val="100000"/>
              </a:lnSpc>
            </a:pPr>
            <a:r>
              <a:rPr b="0" lang="en-IN" sz="2000" spc="-1" strike="noStrike">
                <a:solidFill>
                  <a:srgbClr val="5f9378"/>
                </a:solidFill>
                <a:latin typeface="Calibri"/>
              </a:rPr>
              <a:t>SELECT MIN(SAL) FROM EMP WHERE SAL NOT IN (SELECT MIN(SAL) FROM EMP GROUP BY DEPTNO) GROUP BY DEPTNO;</a:t>
            </a:r>
            <a:endParaRPr b="0" lang="en-IN" sz="2000" spc="-1" strike="noStrike">
              <a:latin typeface="Arial"/>
            </a:endParaRPr>
          </a:p>
        </p:txBody>
      </p:sp>
      <p:sp>
        <p:nvSpPr>
          <p:cNvPr id="2262" name="CustomShape 6"/>
          <p:cNvSpPr/>
          <p:nvPr/>
        </p:nvSpPr>
        <p:spPr>
          <a:xfrm>
            <a:off x="0" y="4808160"/>
            <a:ext cx="9143640" cy="130932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5. Serial number jobwise</a:t>
            </a:r>
            <a:r>
              <a:rPr b="0" lang="en-IN" sz="2000" spc="-1" strike="noStrike">
                <a:solidFill>
                  <a:srgbClr val="000000"/>
                </a:solidFill>
                <a:latin typeface="Calibri"/>
              </a:rPr>
              <a:t>.</a:t>
            </a:r>
            <a:endParaRPr b="0" lang="en-IN" sz="2000" spc="-1" strike="noStrike">
              <a:latin typeface="Arial"/>
            </a:endParaRPr>
          </a:p>
          <a:p>
            <a:pPr>
              <a:lnSpc>
                <a:spcPct val="100000"/>
              </a:lnSpc>
            </a:pPr>
            <a:r>
              <a:rPr b="0" lang="en-IN" sz="2000" spc="-1" strike="noStrike">
                <a:solidFill>
                  <a:srgbClr val="5f9378"/>
                </a:solidFill>
                <a:latin typeface="Calibri"/>
              </a:rPr>
              <a:t>SELECT @CNT := CASE WHEN JOB = @JB THEN @CNT + 1 ELSE 1 END R1, @JB := JOB  FROM EMP, (SELECT @CNT :=0, @JB := '') E ORDER BY JOB;</a:t>
            </a:r>
            <a:endParaRPr b="0" lang="en-IN" sz="2000" spc="-1" strike="noStrike">
              <a:latin typeface="Arial"/>
            </a:endParaRPr>
          </a:p>
        </p:txBody>
      </p:sp>
    </p:spTree>
  </p:cSld>
</p:sld>
</file>

<file path=ppt/slides/slide5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Interview questions</a:t>
            </a:r>
            <a:endParaRPr b="0" lang="en-IN" sz="3200" spc="-1" strike="noStrike">
              <a:latin typeface="Arial"/>
            </a:endParaRPr>
          </a:p>
        </p:txBody>
      </p:sp>
      <p:sp>
        <p:nvSpPr>
          <p:cNvPr id="2264" name="CustomShape 2"/>
          <p:cNvSpPr/>
          <p:nvPr/>
        </p:nvSpPr>
        <p:spPr>
          <a:xfrm>
            <a:off x="152280" y="5334120"/>
            <a:ext cx="914364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select count(*), e.* from e group by empno, ename, job, mgr, hiredate, sal, comm, deptno, bonusid, `user name`, pwd;</a:t>
            </a:r>
            <a:endParaRPr b="0" lang="en-IN" sz="1800" spc="-1" strike="noStrike">
              <a:latin typeface="Arial"/>
            </a:endParaRPr>
          </a:p>
        </p:txBody>
      </p:sp>
      <p:sp>
        <p:nvSpPr>
          <p:cNvPr id="2265" name="CustomShape 3"/>
          <p:cNvSpPr/>
          <p:nvPr/>
        </p:nvSpPr>
        <p:spPr>
          <a:xfrm>
            <a:off x="228600" y="914400"/>
            <a:ext cx="8686440" cy="36558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444444"/>
              </a:buClr>
              <a:buFont typeface="Arial"/>
              <a:buChar char="•"/>
            </a:pPr>
            <a:r>
              <a:rPr b="0" lang="en-IN" sz="1800" spc="-1" strike="noStrike">
                <a:solidFill>
                  <a:srgbClr val="444444"/>
                </a:solidFill>
                <a:latin typeface="GothamRounded-Book"/>
              </a:rPr>
              <a:t>What is the difference between CHAR and VARCHAR?</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444444"/>
              </a:buClr>
              <a:buFont typeface="Arial"/>
              <a:buChar char="•"/>
            </a:pPr>
            <a:r>
              <a:rPr b="0" lang="en-IN" sz="1800" spc="-1" strike="noStrike">
                <a:solidFill>
                  <a:srgbClr val="444444"/>
                </a:solidFill>
                <a:latin typeface="GothamRounded-Book"/>
              </a:rPr>
              <a:t>What is the difference between DELETE, DROP, AND TRUNCATE.</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Gill Sans MT"/>
              </a:rPr>
              <a:t>What is the difference between DELETE TABLE and TRUNCATE TABLE commands in MySQL?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Gill Sans MT"/>
              </a:rPr>
              <a:t>What are types of joins in MySQL?</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Gill Sans MT"/>
              </a:rPr>
              <a:t>What is the difference between primary key and unique key?</a:t>
            </a: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Gill Sans MT"/>
              </a:rPr>
              <a:t>What do you mean my Joins and explain different types of MySQL Joins?</a:t>
            </a:r>
            <a:endParaRPr b="0" lang="en-IN" sz="1800" spc="-1" strike="noStrike">
              <a:latin typeface="Arial"/>
            </a:endParaRPr>
          </a:p>
        </p:txBody>
      </p:sp>
    </p:spTree>
  </p:cSld>
</p:sld>
</file>

<file path=ppt/slides/slide5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6"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IMP SQL statements</a:t>
            </a:r>
            <a:endParaRPr b="0" lang="en-IN" sz="3200" spc="-1" strike="noStrike">
              <a:latin typeface="Arial"/>
            </a:endParaRPr>
          </a:p>
        </p:txBody>
      </p:sp>
      <p:sp>
        <p:nvSpPr>
          <p:cNvPr id="2267" name="CustomShape 2"/>
          <p:cNvSpPr/>
          <p:nvPr/>
        </p:nvSpPr>
        <p:spPr>
          <a:xfrm>
            <a:off x="32760" y="688320"/>
            <a:ext cx="126252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5f9378"/>
                </a:solidFill>
                <a:latin typeface="Calibri"/>
              </a:rPr>
              <a:t>TABLET Table</a:t>
            </a:r>
            <a:endParaRPr b="0" lang="en-IN" sz="2000" spc="-1" strike="noStrike">
              <a:latin typeface="Arial"/>
            </a:endParaRPr>
          </a:p>
        </p:txBody>
      </p:sp>
      <p:graphicFrame>
        <p:nvGraphicFramePr>
          <p:cNvPr id="2268" name="Table 3"/>
          <p:cNvGraphicFramePr/>
          <p:nvPr/>
        </p:nvGraphicFramePr>
        <p:xfrm>
          <a:off x="1295280" y="726480"/>
          <a:ext cx="7695720" cy="1482840"/>
        </p:xfrm>
        <a:graphic>
          <a:graphicData uri="http://schemas.openxmlformats.org/drawingml/2006/table">
            <a:tbl>
              <a:tblPr/>
              <a:tblGrid>
                <a:gridCol w="571680"/>
                <a:gridCol w="1637640"/>
                <a:gridCol w="3886200"/>
                <a:gridCol w="1600200"/>
              </a:tblGrid>
              <a:tr h="370800">
                <a:tc>
                  <a:txBody>
                    <a:bodyPr/>
                    <a:p>
                      <a:pPr>
                        <a:lnSpc>
                          <a:spcPct val="100000"/>
                        </a:lnSpc>
                      </a:pPr>
                      <a:r>
                        <a:rPr b="0" lang="en-IN" sz="1600" spc="-1" strike="noStrike">
                          <a:solidFill>
                            <a:srgbClr val="0089a4"/>
                          </a:solidFill>
                          <a:latin typeface="Gill Sans MT"/>
                        </a:rPr>
                        <a:t>Id</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Name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Ingredient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Unit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1</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CROCIN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PARACETAMOL </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100mg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2</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COMBIFLAM</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PARACETAMOL, IBUPROFEN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25mg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nSpc>
                          <a:spcPct val="100000"/>
                        </a:lnSpc>
                      </a:pPr>
                      <a:r>
                        <a:rPr b="0" lang="en-IN" sz="1600" spc="-1" strike="noStrike">
                          <a:solidFill>
                            <a:srgbClr val="000000"/>
                          </a:solidFill>
                          <a:latin typeface="Gill Sans MT"/>
                        </a:rPr>
                        <a:t>3</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DIVON PLUS</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PARACETAMOL, DICLOFENAC</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30mg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69" name="CustomShape 4"/>
          <p:cNvSpPr/>
          <p:nvPr/>
        </p:nvSpPr>
        <p:spPr>
          <a:xfrm>
            <a:off x="0" y="2662920"/>
            <a:ext cx="110988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5f9378"/>
                </a:solidFill>
                <a:latin typeface="Calibri"/>
              </a:rPr>
              <a:t>SYRUP Table</a:t>
            </a:r>
            <a:endParaRPr b="0" lang="en-IN" sz="2000" spc="-1" strike="noStrike">
              <a:latin typeface="Arial"/>
            </a:endParaRPr>
          </a:p>
        </p:txBody>
      </p:sp>
      <p:graphicFrame>
        <p:nvGraphicFramePr>
          <p:cNvPr id="2270" name="Table 5"/>
          <p:cNvGraphicFramePr/>
          <p:nvPr/>
        </p:nvGraphicFramePr>
        <p:xfrm>
          <a:off x="1295280" y="2547360"/>
          <a:ext cx="7699320" cy="1854000"/>
        </p:xfrm>
        <a:graphic>
          <a:graphicData uri="http://schemas.openxmlformats.org/drawingml/2006/table">
            <a:tbl>
              <a:tblPr/>
              <a:tblGrid>
                <a:gridCol w="571680"/>
                <a:gridCol w="1638000"/>
                <a:gridCol w="3888000"/>
                <a:gridCol w="1602000"/>
              </a:tblGrid>
              <a:tr h="370800">
                <a:tc>
                  <a:txBody>
                    <a:bodyPr/>
                    <a:p>
                      <a:pPr>
                        <a:lnSpc>
                          <a:spcPct val="100000"/>
                        </a:lnSpc>
                      </a:pPr>
                      <a:r>
                        <a:rPr b="0" lang="en-IN" sz="1600" spc="-1" strike="noStrike">
                          <a:solidFill>
                            <a:srgbClr val="0089a4"/>
                          </a:solidFill>
                          <a:latin typeface="Gill Sans MT"/>
                        </a:rPr>
                        <a:t>Id</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Name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Ingredient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Unit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11</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BENADRYL</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DIPHENHYDRAMINE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.7mg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12</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COMBIFLAM</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PARACETAMOL, IBUPROFEN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0.12mg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13</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COREX</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CHLORPHENAMINE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2.3mg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14</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DICLO</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DICLOFENAC</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0.06mg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71" name="CustomShape 6"/>
          <p:cNvSpPr/>
          <p:nvPr/>
        </p:nvSpPr>
        <p:spPr>
          <a:xfrm>
            <a:off x="0" y="4724280"/>
            <a:ext cx="1447560" cy="7002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5f9378"/>
                </a:solidFill>
                <a:latin typeface="Calibri"/>
              </a:rPr>
              <a:t>INJECTION Table</a:t>
            </a:r>
            <a:endParaRPr b="0" lang="en-IN" sz="2000" spc="-1" strike="noStrike">
              <a:latin typeface="Arial"/>
            </a:endParaRPr>
          </a:p>
        </p:txBody>
      </p:sp>
      <p:graphicFrame>
        <p:nvGraphicFramePr>
          <p:cNvPr id="2272" name="Table 7"/>
          <p:cNvGraphicFramePr/>
          <p:nvPr/>
        </p:nvGraphicFramePr>
        <p:xfrm>
          <a:off x="1295280" y="4724280"/>
          <a:ext cx="7699320" cy="1482840"/>
        </p:xfrm>
        <a:graphic>
          <a:graphicData uri="http://schemas.openxmlformats.org/drawingml/2006/table">
            <a:tbl>
              <a:tblPr/>
              <a:tblGrid>
                <a:gridCol w="572040"/>
                <a:gridCol w="1637640"/>
                <a:gridCol w="3888000"/>
                <a:gridCol w="1602000"/>
              </a:tblGrid>
              <a:tr h="370800">
                <a:tc>
                  <a:txBody>
                    <a:bodyPr/>
                    <a:p>
                      <a:pPr>
                        <a:lnSpc>
                          <a:spcPct val="100000"/>
                        </a:lnSpc>
                      </a:pPr>
                      <a:r>
                        <a:rPr b="0" lang="en-IN" sz="1600" spc="-1" strike="noStrike">
                          <a:solidFill>
                            <a:srgbClr val="0089a4"/>
                          </a:solidFill>
                          <a:latin typeface="Gill Sans MT"/>
                        </a:rPr>
                        <a:t>Id</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Name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Ingredient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89a4"/>
                          </a:solidFill>
                          <a:latin typeface="Gill Sans MT"/>
                        </a:rPr>
                        <a:t>Unit</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21</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BRUFEN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IBUPROFEN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0.10mg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IN" sz="1600" spc="-1" strike="noStrike">
                          <a:solidFill>
                            <a:srgbClr val="000000"/>
                          </a:solidFill>
                          <a:latin typeface="Gill Sans MT"/>
                        </a:rPr>
                        <a:t>22</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CPM</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CHLORPHENAMINE</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0.25mg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nSpc>
                          <a:spcPct val="100000"/>
                        </a:lnSpc>
                      </a:pPr>
                      <a:r>
                        <a:rPr b="0" lang="en-IN" sz="1600" spc="-1" strike="noStrike">
                          <a:solidFill>
                            <a:srgbClr val="000000"/>
                          </a:solidFill>
                          <a:latin typeface="Gill Sans MT"/>
                        </a:rPr>
                        <a:t>23</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VOVERAN</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DICLOFENAC</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600" spc="-1" strike="noStrike">
                          <a:solidFill>
                            <a:srgbClr val="000000"/>
                          </a:solidFill>
                          <a:latin typeface="Gill Sans MT"/>
                        </a:rPr>
                        <a:t>0.09mg</a:t>
                      </a:r>
                      <a:endParaRPr b="0" lang="en-IN"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p:sld>
</file>

<file path=ppt/slides/slide5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3"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IMP</a:t>
            </a:r>
            <a:endParaRPr b="0" lang="en-IN" sz="3200" spc="-1" strike="noStrike">
              <a:latin typeface="Arial"/>
            </a:endParaRPr>
          </a:p>
        </p:txBody>
      </p:sp>
      <p:sp>
        <p:nvSpPr>
          <p:cNvPr id="2274" name="CustomShape 2"/>
          <p:cNvSpPr/>
          <p:nvPr/>
        </p:nvSpPr>
        <p:spPr>
          <a:xfrm>
            <a:off x="145800" y="849240"/>
            <a:ext cx="884520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222222"/>
                </a:solidFill>
                <a:latin typeface="Verdana"/>
              </a:rPr>
              <a:t>1. Think about how multiplication can be done without actually multiplying </a:t>
            </a:r>
            <a:endParaRPr b="0" lang="en-IN" sz="1800" spc="-1" strike="noStrike">
              <a:latin typeface="Arial"/>
            </a:endParaRPr>
          </a:p>
        </p:txBody>
      </p:sp>
      <p:sp>
        <p:nvSpPr>
          <p:cNvPr id="2275" name="CustomShape 3"/>
          <p:cNvSpPr/>
          <p:nvPr/>
        </p:nvSpPr>
        <p:spPr>
          <a:xfrm>
            <a:off x="990720" y="2514600"/>
            <a:ext cx="184320" cy="369000"/>
          </a:xfrm>
          <a:prstGeom prst="rect">
            <a:avLst/>
          </a:prstGeom>
          <a:noFill/>
          <a:ln>
            <a:noFill/>
          </a:ln>
        </p:spPr>
        <p:style>
          <a:lnRef idx="0"/>
          <a:fillRef idx="0"/>
          <a:effectRef idx="0"/>
          <a:fontRef idx="minor"/>
        </p:style>
      </p:sp>
      <p:pic>
        <p:nvPicPr>
          <p:cNvPr id="2276" name="Picture 4" descr=""/>
          <p:cNvPicPr/>
          <p:nvPr/>
        </p:nvPicPr>
        <p:blipFill>
          <a:blip r:embed="rId1"/>
          <a:stretch/>
        </p:blipFill>
        <p:spPr>
          <a:xfrm>
            <a:off x="304920" y="3700440"/>
            <a:ext cx="4647960" cy="2471400"/>
          </a:xfrm>
          <a:prstGeom prst="rect">
            <a:avLst/>
          </a:prstGeom>
          <a:ln>
            <a:noFill/>
          </a:ln>
        </p:spPr>
      </p:pic>
      <p:sp>
        <p:nvSpPr>
          <p:cNvPr id="2277" name="CustomShape 4"/>
          <p:cNvSpPr/>
          <p:nvPr/>
        </p:nvSpPr>
        <p:spPr>
          <a:xfrm>
            <a:off x="166680" y="3243600"/>
            <a:ext cx="1275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222222"/>
                </a:solidFill>
                <a:latin typeface="Verdana"/>
              </a:rPr>
              <a:t>2. Square</a:t>
            </a:r>
            <a:endParaRPr b="0" lang="en-IN" sz="1800" spc="-1" strike="noStrike">
              <a:latin typeface="Arial"/>
            </a:endParaRPr>
          </a:p>
        </p:txBody>
      </p:sp>
      <p:pic>
        <p:nvPicPr>
          <p:cNvPr id="2278" name="Picture 7" descr=""/>
          <p:cNvPicPr/>
          <p:nvPr/>
        </p:nvPicPr>
        <p:blipFill>
          <a:blip r:embed="rId2"/>
          <a:stretch/>
        </p:blipFill>
        <p:spPr>
          <a:xfrm>
            <a:off x="533520" y="1250640"/>
            <a:ext cx="4495320" cy="1883160"/>
          </a:xfrm>
          <a:prstGeom prst="rect">
            <a:avLst/>
          </a:prstGeom>
          <a:ln>
            <a:noFill/>
          </a:ln>
        </p:spPr>
      </p:pic>
    </p:spTree>
  </p:cSld>
</p:sld>
</file>

<file path=ppt/slides/slide5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9" name="Picture 2" descr=""/>
          <p:cNvPicPr/>
          <p:nvPr/>
        </p:nvPicPr>
        <p:blipFill>
          <a:blip r:embed="rId1"/>
          <a:stretch/>
        </p:blipFill>
        <p:spPr>
          <a:xfrm>
            <a:off x="2895480" y="1447920"/>
            <a:ext cx="3123720" cy="4881240"/>
          </a:xfrm>
          <a:prstGeom prst="rect">
            <a:avLst/>
          </a:prstGeom>
          <a:ln>
            <a:noFill/>
          </a:ln>
        </p:spPr>
      </p:pic>
      <p:sp>
        <p:nvSpPr>
          <p:cNvPr id="2280" name="CustomShape 1"/>
          <p:cNvSpPr/>
          <p:nvPr/>
        </p:nvSpPr>
        <p:spPr>
          <a:xfrm>
            <a:off x="152280" y="156600"/>
            <a:ext cx="8610120" cy="1125720"/>
          </a:xfrm>
          <a:prstGeom prst="rect">
            <a:avLst/>
          </a:prstGeom>
          <a:noFill/>
          <a:ln>
            <a:noFill/>
          </a:ln>
        </p:spPr>
        <p:style>
          <a:lnRef idx="0"/>
          <a:fillRef idx="0"/>
          <a:effectRef idx="0"/>
          <a:fontRef idx="minor"/>
        </p:style>
        <p:txBody>
          <a:bodyPr lIns="90000" rIns="90000" tIns="45000" bIns="45000"/>
          <a:p>
            <a:pPr algn="ctr">
              <a:lnSpc>
                <a:spcPct val="100000"/>
              </a:lnSpc>
            </a:pPr>
            <a:r>
              <a:rPr b="0" lang="en-IN" sz="3400" spc="-1" strike="noStrike">
                <a:solidFill>
                  <a:srgbClr val="fe1212"/>
                </a:solidFill>
                <a:latin typeface="Segoe Print"/>
              </a:rPr>
              <a:t>"Live as if you were to die tomorrow.</a:t>
            </a:r>
            <a:endParaRPr b="0" lang="en-IN" sz="3400" spc="-1" strike="noStrike">
              <a:latin typeface="Arial"/>
            </a:endParaRPr>
          </a:p>
          <a:p>
            <a:pPr algn="ctr">
              <a:lnSpc>
                <a:spcPct val="100000"/>
              </a:lnSpc>
            </a:pPr>
            <a:r>
              <a:rPr b="0" lang="en-IN" sz="3400" spc="-1" strike="noStrike">
                <a:solidFill>
                  <a:srgbClr val="fe1212"/>
                </a:solidFill>
                <a:latin typeface="Segoe Print"/>
              </a:rPr>
              <a:t>Learn as if you were to live forever"</a:t>
            </a:r>
            <a:endParaRPr b="0" lang="en-IN" sz="3400" spc="-1" strike="noStrike">
              <a:latin typeface="Arial"/>
            </a:endParaRPr>
          </a:p>
        </p:txBody>
      </p:sp>
    </p:spTree>
  </p:cSld>
</p:sld>
</file>

<file path=ppt/slides/slide5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81" name="Table 1"/>
          <p:cNvGraphicFramePr/>
          <p:nvPr/>
        </p:nvGraphicFramePr>
        <p:xfrm>
          <a:off x="533520" y="1600200"/>
          <a:ext cx="1980720" cy="2224800"/>
        </p:xfrm>
        <a:graphic>
          <a:graphicData uri="http://schemas.openxmlformats.org/drawingml/2006/table">
            <a:tbl>
              <a:tblPr/>
              <a:tblGrid>
                <a:gridCol w="495000"/>
                <a:gridCol w="669960"/>
                <a:gridCol w="815760"/>
              </a:tblGrid>
              <a:tr h="357120">
                <a:tc>
                  <a:txBody>
                    <a:bodyPr/>
                    <a:p>
                      <a:pPr>
                        <a:lnSpc>
                          <a:spcPct val="100000"/>
                        </a:lnSpc>
                      </a:pPr>
                      <a:r>
                        <a:rPr b="0" lang="en-IN" sz="1800" spc="-1" strike="noStrike">
                          <a:solidFill>
                            <a:srgbClr val="000000"/>
                          </a:solidFill>
                          <a:latin typeface="Gill Sans MT"/>
                        </a:rPr>
                        <a:t>65</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a</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IN" sz="1800" spc="-1" strike="noStrike">
                          <a:solidFill>
                            <a:srgbClr val="000000"/>
                          </a:solidFill>
                          <a:latin typeface="Gill Sans MT"/>
                        </a:rPr>
                        <a:t>10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2282" name="CustomShape 2"/>
          <p:cNvSpPr/>
          <p:nvPr/>
        </p:nvSpPr>
        <p:spPr>
          <a:xfrm>
            <a:off x="1115640" y="533520"/>
            <a:ext cx="67525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Input a = 10, find ascii of a variable and store in 65 array</a:t>
            </a:r>
            <a:endParaRPr b="0" lang="en-IN" sz="1800" spc="-1" strike="noStrike">
              <a:latin typeface="Arial"/>
            </a:endParaRPr>
          </a:p>
        </p:txBody>
      </p:sp>
      <p:sp>
        <p:nvSpPr>
          <p:cNvPr id="2283" name="CustomShape 3"/>
          <p:cNvSpPr/>
          <p:nvPr/>
        </p:nvSpPr>
        <p:spPr>
          <a:xfrm>
            <a:off x="191520" y="4857840"/>
            <a:ext cx="4535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800" spc="-1" strike="noStrike">
                <a:solidFill>
                  <a:srgbClr val="000000"/>
                </a:solidFill>
                <a:latin typeface="Gill Sans MT"/>
              </a:rPr>
              <a:t>\connect --mysql root@localhost:3306</a:t>
            </a:r>
            <a:endParaRPr b="0" lang="en-IN" sz="1800" spc="-1" strike="noStrike">
              <a:latin typeface="Arial"/>
            </a:endParaRPr>
          </a:p>
        </p:txBody>
      </p:sp>
    </p:spTree>
  </p:cSld>
</p:sld>
</file>

<file path=ppt/slides/slide5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4" name="CustomShape 1"/>
          <p:cNvSpPr/>
          <p:nvPr/>
        </p:nvSpPr>
        <p:spPr>
          <a:xfrm>
            <a:off x="357120" y="214200"/>
            <a:ext cx="8429400" cy="61254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Gill Sans MT"/>
              </a:rPr>
              <a:t>insert into xmltest values ("&lt;Students&gt;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&lt;student1&gt;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&lt;RollNumber&gt;1&lt;/RollNumber&gt;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&lt;Name&gt; Saleel &lt;/Name&gt;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&lt;/student1&gt;</a:t>
            </a:r>
            <a:endParaRPr b="0" lang="en-IN" sz="1800" spc="-1" strike="noStrike">
              <a:latin typeface="Arial"/>
            </a:endParaRPr>
          </a:p>
          <a:p>
            <a:pPr>
              <a:lnSpc>
                <a:spcPct val="100000"/>
              </a:lnSpc>
            </a:pPr>
            <a:r>
              <a:rPr b="0" lang="en-IN" sz="1800" spc="-1" strike="noStrike">
                <a:solidFill>
                  <a:srgbClr val="000000"/>
                </a:solidFill>
                <a:latin typeface="Gill Sans MT"/>
              </a:rPr>
              <a:t>     </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&lt;student2&gt;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&lt;RollNumber&gt; 2 &lt;/RollNumber&gt;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&lt;Name&gt; Vrushali &lt;/Name&gt;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&lt;/student2&gt;</a:t>
            </a:r>
            <a:endParaRPr b="0" lang="en-IN" sz="1800" spc="-1" strike="noStrike">
              <a:latin typeface="Arial"/>
            </a:endParaRPr>
          </a:p>
          <a:p>
            <a:pPr>
              <a:lnSpc>
                <a:spcPct val="100000"/>
              </a:lnSpc>
            </a:pPr>
            <a:r>
              <a:rPr b="0" lang="en-IN" sz="1800" spc="-1" strike="noStrike">
                <a:solidFill>
                  <a:srgbClr val="000000"/>
                </a:solidFill>
                <a:latin typeface="Gill Sans MT"/>
              </a:rPr>
              <a:t>     </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&lt;student3&gt;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&lt;RollNumber&gt; 3 &lt;/RollNumber&gt;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&lt;Name&gt; Sharmin &lt;/Name&gt;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&lt;/student3&gt;</a:t>
            </a:r>
            <a:endParaRPr b="0" lang="en-IN" sz="1800" spc="-1" strike="noStrike">
              <a:latin typeface="Arial"/>
            </a:endParaRPr>
          </a:p>
          <a:p>
            <a:pPr>
              <a:lnSpc>
                <a:spcPct val="100000"/>
              </a:lnSpc>
            </a:pPr>
            <a:r>
              <a:rPr b="0" lang="en-IN" sz="1800" spc="-1" strike="noStrike">
                <a:solidFill>
                  <a:srgbClr val="000000"/>
                </a:solidFill>
                <a:latin typeface="Gill Sans MT"/>
              </a:rPr>
              <a:t>      </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&lt;student4&gt;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&lt;RollNumber&gt; 4 &lt;/RollNumber&gt;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&lt;Name&gt; Ruhan &lt;/Name&gt;</a:t>
            </a:r>
            <a:endParaRPr b="0" lang="en-IN" sz="1800" spc="-1" strike="noStrike">
              <a:latin typeface="Arial"/>
            </a:endParaRPr>
          </a:p>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&lt;/student4&gt;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Gill Sans MT"/>
              </a:rPr>
              <a:t>&lt;/Students&gt;");</a:t>
            </a:r>
            <a:endParaRPr b="0" lang="en-IN" sz="1800" spc="-1" strike="noStrike">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52280" y="2362320"/>
            <a:ext cx="8838720" cy="914040"/>
          </a:xfrm>
          <a:prstGeom prst="rect">
            <a:avLst/>
          </a:prstGeom>
          <a:noFill/>
          <a:ln>
            <a:noFill/>
          </a:ln>
        </p:spPr>
        <p:style>
          <a:lnRef idx="0"/>
          <a:fillRef idx="0"/>
          <a:effectRef idx="0"/>
          <a:fontRef idx="minor"/>
        </p:style>
      </p:sp>
      <p:sp>
        <p:nvSpPr>
          <p:cNvPr id="367" name="CustomShape 2"/>
          <p:cNvSpPr/>
          <p:nvPr/>
        </p:nvSpPr>
        <p:spPr>
          <a:xfrm>
            <a:off x="155520" y="-144360"/>
            <a:ext cx="304560" cy="304560"/>
          </a:xfrm>
          <a:prstGeom prst="rect">
            <a:avLst/>
          </a:prstGeom>
          <a:noFill/>
          <a:ln>
            <a:noFill/>
          </a:ln>
        </p:spPr>
        <p:style>
          <a:lnRef idx="0"/>
          <a:fillRef idx="0"/>
          <a:effectRef idx="0"/>
          <a:fontRef idx="minor"/>
        </p:style>
      </p:sp>
      <p:sp>
        <p:nvSpPr>
          <p:cNvPr id="368" name="CustomShape 3"/>
          <p:cNvSpPr/>
          <p:nvPr/>
        </p:nvSpPr>
        <p:spPr>
          <a:xfrm>
            <a:off x="155520" y="-144360"/>
            <a:ext cx="304560" cy="304560"/>
          </a:xfrm>
          <a:prstGeom prst="rect">
            <a:avLst/>
          </a:prstGeom>
          <a:noFill/>
          <a:ln>
            <a:noFill/>
          </a:ln>
        </p:spPr>
        <p:style>
          <a:lnRef idx="0"/>
          <a:fillRef idx="0"/>
          <a:effectRef idx="0"/>
          <a:fontRef idx="minor"/>
        </p:style>
      </p:sp>
      <p:sp>
        <p:nvSpPr>
          <p:cNvPr id="369"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 - Binary</a:t>
            </a:r>
            <a:endParaRPr b="0" lang="en-IN" sz="4000" spc="-1" strike="noStrike">
              <a:latin typeface="Arial"/>
            </a:endParaRPr>
          </a:p>
        </p:txBody>
      </p:sp>
      <p:sp>
        <p:nvSpPr>
          <p:cNvPr id="370" name="CustomShape 5"/>
          <p:cNvSpPr/>
          <p:nvPr/>
        </p:nvSpPr>
        <p:spPr>
          <a:xfrm>
            <a:off x="163440" y="2133720"/>
            <a:ext cx="8599320" cy="669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a:t>
            </a:r>
            <a:r>
              <a:rPr b="1" i="1" lang="en-IN" sz="2000" spc="-1" strike="noStrike">
                <a:solidFill>
                  <a:srgbClr val="94bac3"/>
                </a:solidFill>
                <a:latin typeface="Arial"/>
              </a:rPr>
              <a:t>binary</a:t>
            </a:r>
            <a:r>
              <a:rPr b="1" lang="en-IN" sz="2000" spc="-1" strike="noStrike">
                <a:solidFill>
                  <a:srgbClr val="94bac3"/>
                </a:solidFill>
                <a:latin typeface="Arial"/>
              </a:rPr>
              <a:t> </a:t>
            </a:r>
            <a:r>
              <a:rPr b="1" i="1" lang="en-IN" sz="2000" spc="-1" strike="noStrike">
                <a:solidFill>
                  <a:srgbClr val="94bac3"/>
                </a:solidFill>
                <a:latin typeface="Arial"/>
              </a:rPr>
              <a:t>relationship</a:t>
            </a:r>
            <a:r>
              <a:rPr b="0" lang="en-IN" sz="1800" spc="-1" strike="noStrike">
                <a:solidFill>
                  <a:srgbClr val="94bac3"/>
                </a:solidFill>
                <a:latin typeface="Arial"/>
              </a:rPr>
              <a:t> </a:t>
            </a:r>
            <a:r>
              <a:rPr b="0" lang="en-IN" sz="1800" spc="-1" strike="noStrike">
                <a:solidFill>
                  <a:srgbClr val="000000"/>
                </a:solidFill>
                <a:latin typeface="Arial"/>
              </a:rPr>
              <a:t>is when two entities participate and is the most common relationship.</a:t>
            </a:r>
            <a:endParaRPr b="0" lang="en-IN" sz="1800" spc="-1" strike="noStrike">
              <a:latin typeface="Arial"/>
            </a:endParaRPr>
          </a:p>
        </p:txBody>
      </p:sp>
      <p:pic>
        <p:nvPicPr>
          <p:cNvPr id="371" name="Picture 4" descr=""/>
          <p:cNvPicPr/>
          <p:nvPr/>
        </p:nvPicPr>
        <p:blipFill>
          <a:blip r:embed="rId1"/>
          <a:stretch/>
        </p:blipFill>
        <p:spPr>
          <a:xfrm>
            <a:off x="1295280" y="3535920"/>
            <a:ext cx="6383880" cy="1066320"/>
          </a:xfrm>
          <a:prstGeom prst="rect">
            <a:avLst/>
          </a:prstGeom>
          <a:ln>
            <a:noFill/>
          </a:ln>
        </p:spPr>
      </p:pic>
      <p:sp>
        <p:nvSpPr>
          <p:cNvPr id="372" name="CustomShape 6"/>
          <p:cNvSpPr/>
          <p:nvPr/>
        </p:nvSpPr>
        <p:spPr>
          <a:xfrm>
            <a:off x="152280" y="997920"/>
            <a:ext cx="88387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three most common relationships in ER models are </a:t>
            </a:r>
            <a:r>
              <a:rPr b="1" lang="en-IN" sz="2400" spc="-1" strike="noStrike">
                <a:solidFill>
                  <a:srgbClr val="000000"/>
                </a:solidFill>
                <a:latin typeface="Arial"/>
              </a:rPr>
              <a:t>Binary, Unary</a:t>
            </a:r>
            <a:r>
              <a:rPr b="0" lang="en-IN" sz="2400" spc="-1" strike="noStrike">
                <a:solidFill>
                  <a:srgbClr val="000000"/>
                </a:solidFill>
                <a:latin typeface="Arial"/>
              </a:rPr>
              <a:t>, and</a:t>
            </a:r>
            <a:r>
              <a:rPr b="1" lang="en-IN" sz="2400" spc="-1" strike="noStrike">
                <a:solidFill>
                  <a:srgbClr val="000000"/>
                </a:solidFill>
                <a:latin typeface="Arial"/>
              </a:rPr>
              <a:t> Ternary</a:t>
            </a:r>
            <a:endParaRPr b="0" lang="en-IN" sz="2400" spc="-1" strike="noStrike">
              <a:latin typeface="Arial"/>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152280" y="2362320"/>
            <a:ext cx="8838720" cy="914040"/>
          </a:xfrm>
          <a:prstGeom prst="rect">
            <a:avLst/>
          </a:prstGeom>
          <a:noFill/>
          <a:ln>
            <a:noFill/>
          </a:ln>
        </p:spPr>
        <p:style>
          <a:lnRef idx="0"/>
          <a:fillRef idx="0"/>
          <a:effectRef idx="0"/>
          <a:fontRef idx="minor"/>
        </p:style>
      </p:sp>
      <p:sp>
        <p:nvSpPr>
          <p:cNvPr id="374" name="CustomShape 2"/>
          <p:cNvSpPr/>
          <p:nvPr/>
        </p:nvSpPr>
        <p:spPr>
          <a:xfrm>
            <a:off x="155520" y="-144360"/>
            <a:ext cx="304560" cy="304560"/>
          </a:xfrm>
          <a:prstGeom prst="rect">
            <a:avLst/>
          </a:prstGeom>
          <a:noFill/>
          <a:ln>
            <a:noFill/>
          </a:ln>
        </p:spPr>
        <p:style>
          <a:lnRef idx="0"/>
          <a:fillRef idx="0"/>
          <a:effectRef idx="0"/>
          <a:fontRef idx="minor"/>
        </p:style>
      </p:sp>
      <p:sp>
        <p:nvSpPr>
          <p:cNvPr id="375" name="CustomShape 3"/>
          <p:cNvSpPr/>
          <p:nvPr/>
        </p:nvSpPr>
        <p:spPr>
          <a:xfrm>
            <a:off x="155520" y="-144360"/>
            <a:ext cx="304560" cy="304560"/>
          </a:xfrm>
          <a:prstGeom prst="rect">
            <a:avLst/>
          </a:prstGeom>
          <a:noFill/>
          <a:ln>
            <a:noFill/>
          </a:ln>
        </p:spPr>
        <p:style>
          <a:lnRef idx="0"/>
          <a:fillRef idx="0"/>
          <a:effectRef idx="0"/>
          <a:fontRef idx="minor"/>
        </p:style>
      </p:sp>
      <p:sp>
        <p:nvSpPr>
          <p:cNvPr id="376"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 - Unary</a:t>
            </a:r>
            <a:endParaRPr b="0" lang="en-IN" sz="4000" spc="-1" strike="noStrike">
              <a:latin typeface="Arial"/>
            </a:endParaRPr>
          </a:p>
        </p:txBody>
      </p:sp>
      <p:sp>
        <p:nvSpPr>
          <p:cNvPr id="377" name="CustomShape 5"/>
          <p:cNvSpPr/>
          <p:nvPr/>
        </p:nvSpPr>
        <p:spPr>
          <a:xfrm>
            <a:off x="163440" y="2142360"/>
            <a:ext cx="8599320" cy="669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a:t>
            </a:r>
            <a:r>
              <a:rPr b="1" i="1" lang="en-IN" sz="2000" spc="-1" strike="noStrike">
                <a:solidFill>
                  <a:srgbClr val="94bac3"/>
                </a:solidFill>
                <a:latin typeface="Arial"/>
              </a:rPr>
              <a:t>unary</a:t>
            </a:r>
            <a:r>
              <a:rPr b="1" lang="en-IN" sz="2000" spc="-1" strike="noStrike">
                <a:solidFill>
                  <a:srgbClr val="000000"/>
                </a:solidFill>
                <a:latin typeface="Arial"/>
              </a:rPr>
              <a:t> </a:t>
            </a:r>
            <a:r>
              <a:rPr b="1" i="1" lang="en-IN" sz="2000" spc="-1" strike="noStrike">
                <a:solidFill>
                  <a:srgbClr val="94bac3"/>
                </a:solidFill>
                <a:latin typeface="Arial"/>
              </a:rPr>
              <a:t>relationship</a:t>
            </a:r>
            <a:r>
              <a:rPr b="1" lang="en-IN" sz="2000" spc="-1" strike="noStrike">
                <a:solidFill>
                  <a:srgbClr val="000000"/>
                </a:solidFill>
                <a:latin typeface="Arial"/>
              </a:rPr>
              <a:t> </a:t>
            </a:r>
            <a:r>
              <a:rPr b="0" lang="en-IN" sz="1800" spc="-1" strike="noStrike">
                <a:solidFill>
                  <a:srgbClr val="000000"/>
                </a:solidFill>
                <a:latin typeface="Arial"/>
              </a:rPr>
              <a:t>is when both participants in the relationship are the same entity.</a:t>
            </a:r>
            <a:endParaRPr b="0" lang="en-IN" sz="1800" spc="-1" strike="noStrike">
              <a:latin typeface="Arial"/>
            </a:endParaRPr>
          </a:p>
        </p:txBody>
      </p:sp>
      <p:pic>
        <p:nvPicPr>
          <p:cNvPr id="378" name="Picture 2" descr=""/>
          <p:cNvPicPr/>
          <p:nvPr/>
        </p:nvPicPr>
        <p:blipFill>
          <a:blip r:embed="rId1"/>
          <a:stretch/>
        </p:blipFill>
        <p:spPr>
          <a:xfrm>
            <a:off x="3124080" y="3039480"/>
            <a:ext cx="2439000" cy="2115720"/>
          </a:xfrm>
          <a:prstGeom prst="rect">
            <a:avLst/>
          </a:prstGeom>
          <a:ln>
            <a:noFill/>
          </a:ln>
        </p:spPr>
      </p:pic>
      <p:sp>
        <p:nvSpPr>
          <p:cNvPr id="379" name="CustomShape 6"/>
          <p:cNvSpPr/>
          <p:nvPr/>
        </p:nvSpPr>
        <p:spPr>
          <a:xfrm>
            <a:off x="152280" y="997920"/>
            <a:ext cx="88387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three most common relationships in ER models are </a:t>
            </a:r>
            <a:r>
              <a:rPr b="1" lang="en-IN" sz="2400" spc="-1" strike="noStrike">
                <a:solidFill>
                  <a:srgbClr val="000000"/>
                </a:solidFill>
                <a:latin typeface="Arial"/>
              </a:rPr>
              <a:t>Binary, Unary</a:t>
            </a:r>
            <a:r>
              <a:rPr b="0" lang="en-IN" sz="2400" spc="-1" strike="noStrike">
                <a:solidFill>
                  <a:srgbClr val="000000"/>
                </a:solidFill>
                <a:latin typeface="Arial"/>
              </a:rPr>
              <a:t>, and</a:t>
            </a:r>
            <a:r>
              <a:rPr b="1" lang="en-IN" sz="2400" spc="-1" strike="noStrike">
                <a:solidFill>
                  <a:srgbClr val="000000"/>
                </a:solidFill>
                <a:latin typeface="Arial"/>
              </a:rPr>
              <a:t> Ternary</a:t>
            </a:r>
            <a:endParaRPr b="0" lang="en-IN" sz="2400" spc="-1" strike="noStrike">
              <a:latin typeface="Arial"/>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152280" y="2362320"/>
            <a:ext cx="8838720" cy="914040"/>
          </a:xfrm>
          <a:prstGeom prst="rect">
            <a:avLst/>
          </a:prstGeom>
          <a:noFill/>
          <a:ln>
            <a:noFill/>
          </a:ln>
        </p:spPr>
        <p:style>
          <a:lnRef idx="0"/>
          <a:fillRef idx="0"/>
          <a:effectRef idx="0"/>
          <a:fontRef idx="minor"/>
        </p:style>
      </p:sp>
      <p:sp>
        <p:nvSpPr>
          <p:cNvPr id="381" name="CustomShape 2"/>
          <p:cNvSpPr/>
          <p:nvPr/>
        </p:nvSpPr>
        <p:spPr>
          <a:xfrm>
            <a:off x="155520" y="-144360"/>
            <a:ext cx="304560" cy="304560"/>
          </a:xfrm>
          <a:prstGeom prst="rect">
            <a:avLst/>
          </a:prstGeom>
          <a:noFill/>
          <a:ln>
            <a:noFill/>
          </a:ln>
        </p:spPr>
        <p:style>
          <a:lnRef idx="0"/>
          <a:fillRef idx="0"/>
          <a:effectRef idx="0"/>
          <a:fontRef idx="minor"/>
        </p:style>
      </p:sp>
      <p:sp>
        <p:nvSpPr>
          <p:cNvPr id="382" name="CustomShape 3"/>
          <p:cNvSpPr/>
          <p:nvPr/>
        </p:nvSpPr>
        <p:spPr>
          <a:xfrm>
            <a:off x="155520" y="-144360"/>
            <a:ext cx="304560" cy="304560"/>
          </a:xfrm>
          <a:prstGeom prst="rect">
            <a:avLst/>
          </a:prstGeom>
          <a:noFill/>
          <a:ln>
            <a:noFill/>
          </a:ln>
        </p:spPr>
        <p:style>
          <a:lnRef idx="0"/>
          <a:fillRef idx="0"/>
          <a:effectRef idx="0"/>
          <a:fontRef idx="minor"/>
        </p:style>
      </p:sp>
      <p:sp>
        <p:nvSpPr>
          <p:cNvPr id="383"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 - Ternary</a:t>
            </a:r>
            <a:endParaRPr b="0" lang="en-IN" sz="4000" spc="-1" strike="noStrike">
              <a:latin typeface="Arial"/>
            </a:endParaRPr>
          </a:p>
        </p:txBody>
      </p:sp>
      <p:sp>
        <p:nvSpPr>
          <p:cNvPr id="384" name="CustomShape 5"/>
          <p:cNvSpPr/>
          <p:nvPr/>
        </p:nvSpPr>
        <p:spPr>
          <a:xfrm>
            <a:off x="163440" y="2133720"/>
            <a:ext cx="8599320" cy="395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Arial"/>
              </a:rPr>
              <a:t>A </a:t>
            </a:r>
            <a:r>
              <a:rPr b="1" i="1" lang="en-IN" sz="2000" spc="-1" strike="noStrike">
                <a:solidFill>
                  <a:srgbClr val="94bac3"/>
                </a:solidFill>
                <a:latin typeface="Arial"/>
              </a:rPr>
              <a:t>ternary</a:t>
            </a:r>
            <a:r>
              <a:rPr b="1" lang="en-IN" sz="2000" spc="-1" strike="noStrike">
                <a:solidFill>
                  <a:srgbClr val="000000"/>
                </a:solidFill>
                <a:latin typeface="Arial"/>
              </a:rPr>
              <a:t> </a:t>
            </a:r>
            <a:r>
              <a:rPr b="1" i="1" lang="en-IN" sz="2000" spc="-1" strike="noStrike">
                <a:solidFill>
                  <a:srgbClr val="94bac3"/>
                </a:solidFill>
                <a:latin typeface="Arial"/>
              </a:rPr>
              <a:t>relationship</a:t>
            </a:r>
            <a:r>
              <a:rPr b="1" lang="en-IN" sz="2000" spc="-1" strike="noStrike">
                <a:solidFill>
                  <a:srgbClr val="000000"/>
                </a:solidFill>
                <a:latin typeface="Arial"/>
              </a:rPr>
              <a:t> </a:t>
            </a:r>
            <a:r>
              <a:rPr b="0" lang="en-IN" sz="1800" spc="-1" strike="noStrike">
                <a:solidFill>
                  <a:srgbClr val="000000"/>
                </a:solidFill>
                <a:latin typeface="Arial"/>
              </a:rPr>
              <a:t>is when three entities participate in the relationship.</a:t>
            </a:r>
            <a:endParaRPr b="0" lang="en-IN" sz="1800" spc="-1" strike="noStrike">
              <a:latin typeface="Arial"/>
            </a:endParaRPr>
          </a:p>
        </p:txBody>
      </p:sp>
      <p:pic>
        <p:nvPicPr>
          <p:cNvPr id="385" name="Picture 2" descr=""/>
          <p:cNvPicPr/>
          <p:nvPr/>
        </p:nvPicPr>
        <p:blipFill>
          <a:blip r:embed="rId1"/>
          <a:stretch/>
        </p:blipFill>
        <p:spPr>
          <a:xfrm>
            <a:off x="1752480" y="3074400"/>
            <a:ext cx="5668560" cy="2514240"/>
          </a:xfrm>
          <a:prstGeom prst="rect">
            <a:avLst/>
          </a:prstGeom>
          <a:ln>
            <a:noFill/>
          </a:ln>
        </p:spPr>
      </p:pic>
      <p:sp>
        <p:nvSpPr>
          <p:cNvPr id="386" name="CustomShape 6"/>
          <p:cNvSpPr/>
          <p:nvPr/>
        </p:nvSpPr>
        <p:spPr>
          <a:xfrm>
            <a:off x="152280" y="997920"/>
            <a:ext cx="883872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three most common relationships in ER models are </a:t>
            </a:r>
            <a:r>
              <a:rPr b="1" lang="en-IN" sz="2400" spc="-1" strike="noStrike">
                <a:solidFill>
                  <a:srgbClr val="000000"/>
                </a:solidFill>
                <a:latin typeface="Arial"/>
              </a:rPr>
              <a:t>Binary, Unary</a:t>
            </a:r>
            <a:r>
              <a:rPr b="0" lang="en-IN" sz="2400" spc="-1" strike="noStrike">
                <a:solidFill>
                  <a:srgbClr val="000000"/>
                </a:solidFill>
                <a:latin typeface="Arial"/>
              </a:rPr>
              <a:t>, and</a:t>
            </a:r>
            <a:r>
              <a:rPr b="1" lang="en-IN" sz="2400" spc="-1" strike="noStrike">
                <a:solidFill>
                  <a:srgbClr val="000000"/>
                </a:solidFill>
                <a:latin typeface="Arial"/>
              </a:rPr>
              <a:t> Ternary</a:t>
            </a:r>
            <a:endParaRPr b="0" lang="en-IN" sz="24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52280" y="2362320"/>
            <a:ext cx="8838720" cy="914040"/>
          </a:xfrm>
          <a:prstGeom prst="rect">
            <a:avLst/>
          </a:prstGeom>
          <a:noFill/>
          <a:ln>
            <a:noFill/>
          </a:ln>
        </p:spPr>
        <p:style>
          <a:lnRef idx="0"/>
          <a:fillRef idx="0"/>
          <a:effectRef idx="0"/>
          <a:fontRef idx="minor"/>
        </p:style>
      </p:sp>
      <p:sp>
        <p:nvSpPr>
          <p:cNvPr id="388" name="CustomShape 2"/>
          <p:cNvSpPr/>
          <p:nvPr/>
        </p:nvSpPr>
        <p:spPr>
          <a:xfrm>
            <a:off x="175680" y="2449440"/>
            <a:ext cx="8610120" cy="2225160"/>
          </a:xfrm>
          <a:prstGeom prst="rect">
            <a:avLst/>
          </a:prstGeom>
          <a:solidFill>
            <a:schemeClr val="bg1"/>
          </a:solidFill>
          <a:ln w="9360">
            <a:noFill/>
          </a:ln>
        </p:spPr>
        <p:style>
          <a:lnRef idx="0"/>
          <a:fillRef idx="0"/>
          <a:effectRef idx="0"/>
          <a:fontRef idx="minor"/>
        </p:style>
        <p:txBody>
          <a:bodyPr anchor="ctr"/>
          <a:p>
            <a:pPr marL="514440" indent="-514080">
              <a:lnSpc>
                <a:spcPct val="100000"/>
              </a:lnSpc>
              <a:buClr>
                <a:srgbClr val="000000"/>
              </a:buClr>
              <a:buFont typeface="Bookman Old Style"/>
              <a:buAutoNum type="arabicPeriod"/>
            </a:pPr>
            <a:r>
              <a:rPr b="0" lang="en-IN" sz="2800" spc="-1" strike="noStrike">
                <a:solidFill>
                  <a:srgbClr val="000000"/>
                </a:solidFill>
                <a:latin typeface="Arial"/>
              </a:rPr>
              <a:t>one-to-one (1:1)</a:t>
            </a:r>
            <a:endParaRPr b="0" lang="en-IN" sz="2800" spc="-1" strike="noStrike">
              <a:latin typeface="Arial"/>
            </a:endParaRPr>
          </a:p>
          <a:p>
            <a:pPr>
              <a:lnSpc>
                <a:spcPct val="100000"/>
              </a:lnSpc>
            </a:pPr>
            <a:endParaRPr b="0" lang="en-IN" sz="2800" spc="-1" strike="noStrike">
              <a:latin typeface="Arial"/>
            </a:endParaRPr>
          </a:p>
          <a:p>
            <a:pPr marL="514440" indent="-514080">
              <a:lnSpc>
                <a:spcPct val="100000"/>
              </a:lnSpc>
              <a:buClr>
                <a:srgbClr val="000000"/>
              </a:buClr>
              <a:buFont typeface="Bookman Old Style"/>
              <a:buAutoNum type="arabicPeriod"/>
            </a:pPr>
            <a:r>
              <a:rPr b="0" lang="en-IN" sz="2800" spc="-1" strike="noStrike">
                <a:solidFill>
                  <a:srgbClr val="000000"/>
                </a:solidFill>
                <a:latin typeface="Arial"/>
              </a:rPr>
              <a:t>one-to-many (1:M)</a:t>
            </a:r>
            <a:endParaRPr b="0" lang="en-IN" sz="2800" spc="-1" strike="noStrike">
              <a:latin typeface="Arial"/>
            </a:endParaRPr>
          </a:p>
          <a:p>
            <a:pPr>
              <a:lnSpc>
                <a:spcPct val="100000"/>
              </a:lnSpc>
            </a:pPr>
            <a:endParaRPr b="0" lang="en-IN" sz="2800" spc="-1" strike="noStrike">
              <a:latin typeface="Arial"/>
            </a:endParaRPr>
          </a:p>
          <a:p>
            <a:pPr marL="514440" indent="-514080">
              <a:lnSpc>
                <a:spcPct val="100000"/>
              </a:lnSpc>
              <a:buClr>
                <a:srgbClr val="000000"/>
              </a:buClr>
              <a:buFont typeface="Bookman Old Style"/>
              <a:buAutoNum type="arabicPeriod"/>
            </a:pPr>
            <a:r>
              <a:rPr b="0" lang="en-IN" sz="2800" spc="-1" strike="noStrike">
                <a:solidFill>
                  <a:srgbClr val="000000"/>
                </a:solidFill>
                <a:latin typeface="Arial"/>
              </a:rPr>
              <a:t>many-to-many (M:N)</a:t>
            </a:r>
            <a:endParaRPr b="0" lang="en-IN" sz="2800" spc="-1" strike="noStrike">
              <a:latin typeface="Arial"/>
            </a:endParaRPr>
          </a:p>
        </p:txBody>
      </p:sp>
      <p:sp>
        <p:nvSpPr>
          <p:cNvPr id="389" name="CustomShape 3"/>
          <p:cNvSpPr/>
          <p:nvPr/>
        </p:nvSpPr>
        <p:spPr>
          <a:xfrm>
            <a:off x="155520" y="-144360"/>
            <a:ext cx="304560" cy="304560"/>
          </a:xfrm>
          <a:prstGeom prst="rect">
            <a:avLst/>
          </a:prstGeom>
          <a:noFill/>
          <a:ln>
            <a:noFill/>
          </a:ln>
        </p:spPr>
        <p:style>
          <a:lnRef idx="0"/>
          <a:fillRef idx="0"/>
          <a:effectRef idx="0"/>
          <a:fontRef idx="minor"/>
        </p:style>
      </p:sp>
      <p:sp>
        <p:nvSpPr>
          <p:cNvPr id="390" name="CustomShape 4"/>
          <p:cNvSpPr/>
          <p:nvPr/>
        </p:nvSpPr>
        <p:spPr>
          <a:xfrm>
            <a:off x="155520" y="-144360"/>
            <a:ext cx="304560" cy="304560"/>
          </a:xfrm>
          <a:prstGeom prst="rect">
            <a:avLst/>
          </a:prstGeom>
          <a:noFill/>
          <a:ln>
            <a:noFill/>
          </a:ln>
        </p:spPr>
        <p:style>
          <a:lnRef idx="0"/>
          <a:fillRef idx="0"/>
          <a:effectRef idx="0"/>
          <a:fontRef idx="minor"/>
        </p:style>
      </p:sp>
      <p:pic>
        <p:nvPicPr>
          <p:cNvPr id="391" name="Picture 6" descr=""/>
          <p:cNvPicPr/>
          <p:nvPr/>
        </p:nvPicPr>
        <p:blipFill>
          <a:blip r:embed="rId1"/>
          <a:stretch/>
        </p:blipFill>
        <p:spPr>
          <a:xfrm>
            <a:off x="4267080" y="2166120"/>
            <a:ext cx="1856880" cy="790200"/>
          </a:xfrm>
          <a:prstGeom prst="rect">
            <a:avLst/>
          </a:prstGeom>
          <a:ln>
            <a:noFill/>
          </a:ln>
        </p:spPr>
      </p:pic>
      <p:pic>
        <p:nvPicPr>
          <p:cNvPr id="392" name="Picture 7" descr=""/>
          <p:cNvPicPr/>
          <p:nvPr/>
        </p:nvPicPr>
        <p:blipFill>
          <a:blip r:embed="rId2"/>
          <a:stretch/>
        </p:blipFill>
        <p:spPr>
          <a:xfrm>
            <a:off x="4480920" y="4620600"/>
            <a:ext cx="2314080" cy="1456920"/>
          </a:xfrm>
          <a:prstGeom prst="rect">
            <a:avLst/>
          </a:prstGeom>
          <a:ln>
            <a:noFill/>
          </a:ln>
        </p:spPr>
      </p:pic>
      <p:pic>
        <p:nvPicPr>
          <p:cNvPr id="393" name="Picture 8" descr=""/>
          <p:cNvPicPr/>
          <p:nvPr/>
        </p:nvPicPr>
        <p:blipFill>
          <a:blip r:embed="rId3"/>
          <a:stretch/>
        </p:blipFill>
        <p:spPr>
          <a:xfrm>
            <a:off x="4405320" y="2995200"/>
            <a:ext cx="2828520" cy="1333080"/>
          </a:xfrm>
          <a:prstGeom prst="rect">
            <a:avLst/>
          </a:prstGeom>
          <a:ln>
            <a:noFill/>
          </a:ln>
        </p:spPr>
      </p:pic>
      <p:sp>
        <p:nvSpPr>
          <p:cNvPr id="394" name="CustomShape 5"/>
          <p:cNvSpPr/>
          <p:nvPr/>
        </p:nvSpPr>
        <p:spPr>
          <a:xfrm>
            <a:off x="102240" y="1174680"/>
            <a:ext cx="54496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Arial"/>
              </a:rPr>
              <a:t>There are three degrees of relationship</a:t>
            </a:r>
            <a:endParaRPr b="0" lang="en-IN" sz="2400" spc="-1" strike="noStrike">
              <a:latin typeface="Arial"/>
            </a:endParaRPr>
          </a:p>
        </p:txBody>
      </p:sp>
      <p:sp>
        <p:nvSpPr>
          <p:cNvPr id="395" name="CustomShape 6"/>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a:t>
            </a:r>
            <a:endParaRPr b="0" lang="en-IN" sz="4000" spc="-1" strike="noStrike">
              <a:latin typeface="Arial"/>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155520" y="-144360"/>
            <a:ext cx="304560" cy="304560"/>
          </a:xfrm>
          <a:prstGeom prst="rect">
            <a:avLst/>
          </a:prstGeom>
          <a:noFill/>
          <a:ln>
            <a:noFill/>
          </a:ln>
        </p:spPr>
        <p:style>
          <a:lnRef idx="0"/>
          <a:fillRef idx="0"/>
          <a:effectRef idx="0"/>
          <a:fontRef idx="minor"/>
        </p:style>
      </p:sp>
      <p:sp>
        <p:nvSpPr>
          <p:cNvPr id="397" name="CustomShape 2"/>
          <p:cNvSpPr/>
          <p:nvPr/>
        </p:nvSpPr>
        <p:spPr>
          <a:xfrm>
            <a:off x="155520" y="-144360"/>
            <a:ext cx="304560" cy="304560"/>
          </a:xfrm>
          <a:prstGeom prst="rect">
            <a:avLst/>
          </a:prstGeom>
          <a:noFill/>
          <a:ln>
            <a:noFill/>
          </a:ln>
        </p:spPr>
        <p:style>
          <a:lnRef idx="0"/>
          <a:fillRef idx="0"/>
          <a:effectRef idx="0"/>
          <a:fontRef idx="minor"/>
        </p:style>
      </p:sp>
      <p:sp>
        <p:nvSpPr>
          <p:cNvPr id="398"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a:t>
            </a:r>
            <a:endParaRPr b="0" lang="en-IN" sz="4000" spc="-1" strike="noStrike">
              <a:latin typeface="Arial"/>
            </a:endParaRPr>
          </a:p>
        </p:txBody>
      </p:sp>
      <p:pic>
        <p:nvPicPr>
          <p:cNvPr id="399" name="Picture 14" descr=""/>
          <p:cNvPicPr/>
          <p:nvPr/>
        </p:nvPicPr>
        <p:blipFill>
          <a:blip r:embed="rId1"/>
          <a:stretch/>
        </p:blipFill>
        <p:spPr>
          <a:xfrm>
            <a:off x="124560" y="1143000"/>
            <a:ext cx="8795520" cy="5014800"/>
          </a:xfrm>
          <a:prstGeom prst="rect">
            <a:avLst/>
          </a:prstGeom>
          <a:ln>
            <a:noFill/>
          </a:ln>
        </p:spPr>
      </p:pic>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Picture 2" descr=""/>
          <p:cNvPicPr/>
          <p:nvPr/>
        </p:nvPicPr>
        <p:blipFill>
          <a:blip r:embed="rId1"/>
          <a:stretch/>
        </p:blipFill>
        <p:spPr>
          <a:xfrm>
            <a:off x="304920" y="152280"/>
            <a:ext cx="8457840" cy="6086880"/>
          </a:xfrm>
          <a:prstGeom prst="rect">
            <a:avLst/>
          </a:prstGeom>
          <a:ln>
            <a:noFill/>
          </a:ln>
        </p:spPr>
      </p:pic>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155520" y="-144360"/>
            <a:ext cx="304560" cy="304560"/>
          </a:xfrm>
          <a:prstGeom prst="rect">
            <a:avLst/>
          </a:prstGeom>
          <a:noFill/>
          <a:ln>
            <a:noFill/>
          </a:ln>
        </p:spPr>
        <p:style>
          <a:lnRef idx="0"/>
          <a:fillRef idx="0"/>
          <a:effectRef idx="0"/>
          <a:fontRef idx="minor"/>
        </p:style>
      </p:sp>
      <p:sp>
        <p:nvSpPr>
          <p:cNvPr id="402" name="CustomShape 2"/>
          <p:cNvSpPr/>
          <p:nvPr/>
        </p:nvSpPr>
        <p:spPr>
          <a:xfrm>
            <a:off x="155520" y="-144360"/>
            <a:ext cx="304560" cy="304560"/>
          </a:xfrm>
          <a:prstGeom prst="rect">
            <a:avLst/>
          </a:prstGeom>
          <a:noFill/>
          <a:ln>
            <a:noFill/>
          </a:ln>
        </p:spPr>
        <p:style>
          <a:lnRef idx="0"/>
          <a:fillRef idx="0"/>
          <a:effectRef idx="0"/>
          <a:fontRef idx="minor"/>
        </p:style>
      </p:sp>
      <p:sp>
        <p:nvSpPr>
          <p:cNvPr id="403"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Relationships</a:t>
            </a:r>
            <a:endParaRPr b="0" lang="en-IN" sz="4000" spc="-1" strike="noStrike">
              <a:latin typeface="Arial"/>
            </a:endParaRPr>
          </a:p>
        </p:txBody>
      </p:sp>
      <p:pic>
        <p:nvPicPr>
          <p:cNvPr id="404" name="Picture 1" descr=""/>
          <p:cNvPicPr/>
          <p:nvPr/>
        </p:nvPicPr>
        <p:blipFill>
          <a:blip r:embed="rId1"/>
          <a:stretch/>
        </p:blipFill>
        <p:spPr>
          <a:xfrm>
            <a:off x="175320" y="840960"/>
            <a:ext cx="8816040" cy="551592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152280" y="2362320"/>
            <a:ext cx="8838720" cy="914040"/>
          </a:xfrm>
          <a:prstGeom prst="rect">
            <a:avLst/>
          </a:prstGeom>
          <a:noFill/>
          <a:ln>
            <a:noFill/>
          </a:ln>
        </p:spPr>
        <p:style>
          <a:lnRef idx="0"/>
          <a:fillRef idx="0"/>
          <a:effectRef idx="0"/>
          <a:fontRef idx="minor"/>
        </p:style>
      </p:sp>
      <p:sp>
        <p:nvSpPr>
          <p:cNvPr id="406" name="CustomShape 2"/>
          <p:cNvSpPr/>
          <p:nvPr/>
        </p:nvSpPr>
        <p:spPr>
          <a:xfrm>
            <a:off x="155520" y="-144360"/>
            <a:ext cx="304560" cy="304560"/>
          </a:xfrm>
          <a:prstGeom prst="rect">
            <a:avLst/>
          </a:prstGeom>
          <a:noFill/>
          <a:ln>
            <a:noFill/>
          </a:ln>
        </p:spPr>
        <p:style>
          <a:lnRef idx="0"/>
          <a:fillRef idx="0"/>
          <a:effectRef idx="0"/>
          <a:fontRef idx="minor"/>
        </p:style>
      </p:sp>
      <p:sp>
        <p:nvSpPr>
          <p:cNvPr id="407" name="CustomShape 3"/>
          <p:cNvSpPr/>
          <p:nvPr/>
        </p:nvSpPr>
        <p:spPr>
          <a:xfrm>
            <a:off x="155520" y="-144360"/>
            <a:ext cx="304560" cy="304560"/>
          </a:xfrm>
          <a:prstGeom prst="rect">
            <a:avLst/>
          </a:prstGeom>
          <a:noFill/>
          <a:ln>
            <a:noFill/>
          </a:ln>
        </p:spPr>
        <p:style>
          <a:lnRef idx="0"/>
          <a:fillRef idx="0"/>
          <a:effectRef idx="0"/>
          <a:fontRef idx="minor"/>
        </p:style>
      </p:sp>
      <p:sp>
        <p:nvSpPr>
          <p:cNvPr id="408" name="CustomShape 4"/>
          <p:cNvSpPr/>
          <p:nvPr/>
        </p:nvSpPr>
        <p:spPr>
          <a:xfrm>
            <a:off x="72360" y="997920"/>
            <a:ext cx="891864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employee can manage only one department, and each department can be managed by one employee only.</a:t>
            </a:r>
            <a:endParaRPr b="0" lang="en-IN" sz="2400" spc="-1" strike="noStrike">
              <a:latin typeface="Arial"/>
            </a:endParaRPr>
          </a:p>
        </p:txBody>
      </p:sp>
      <p:sp>
        <p:nvSpPr>
          <p:cNvPr id="409" name="CustomShape 5"/>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one to one Relationships</a:t>
            </a:r>
            <a:endParaRPr b="0" lang="en-IN" sz="4000" spc="-1" strike="noStrike">
              <a:latin typeface="Arial"/>
            </a:endParaRPr>
          </a:p>
        </p:txBody>
      </p:sp>
      <p:pic>
        <p:nvPicPr>
          <p:cNvPr id="410" name="Picture 2" descr=""/>
          <p:cNvPicPr/>
          <p:nvPr/>
        </p:nvPicPr>
        <p:blipFill>
          <a:blip r:embed="rId1"/>
          <a:stretch/>
        </p:blipFill>
        <p:spPr>
          <a:xfrm>
            <a:off x="0" y="2171520"/>
            <a:ext cx="9143640" cy="1333080"/>
          </a:xfrm>
          <a:prstGeom prst="rect">
            <a:avLst/>
          </a:prstGeom>
          <a:ln>
            <a:noFill/>
          </a:ln>
        </p:spPr>
      </p:pic>
      <p:pic>
        <p:nvPicPr>
          <p:cNvPr id="411" name="Picture 2" descr=""/>
          <p:cNvPicPr/>
          <p:nvPr/>
        </p:nvPicPr>
        <p:blipFill>
          <a:blip r:embed="rId2"/>
          <a:stretch/>
        </p:blipFill>
        <p:spPr>
          <a:xfrm>
            <a:off x="1523880" y="3777480"/>
            <a:ext cx="1750680" cy="2285640"/>
          </a:xfrm>
          <a:prstGeom prst="rect">
            <a:avLst/>
          </a:prstGeom>
          <a:ln>
            <a:noFill/>
          </a:ln>
        </p:spPr>
      </p:pic>
      <p:pic>
        <p:nvPicPr>
          <p:cNvPr id="412" name="Picture 4" descr=""/>
          <p:cNvPicPr/>
          <p:nvPr/>
        </p:nvPicPr>
        <p:blipFill>
          <a:blip r:embed="rId3"/>
          <a:stretch/>
        </p:blipFill>
        <p:spPr>
          <a:xfrm>
            <a:off x="4418280" y="3777480"/>
            <a:ext cx="1614600" cy="2198520"/>
          </a:xfrm>
          <a:prstGeom prst="rect">
            <a:avLst/>
          </a:prstGeom>
          <a:ln>
            <a:noFill/>
          </a:ln>
        </p:spPr>
      </p:pic>
      <p:sp>
        <p:nvSpPr>
          <p:cNvPr id="413" name="CustomShape 6"/>
          <p:cNvSpPr/>
          <p:nvPr/>
        </p:nvSpPr>
        <p:spPr>
          <a:xfrm>
            <a:off x="3297600" y="4920480"/>
            <a:ext cx="1097280" cy="360"/>
          </a:xfrm>
          <a:custGeom>
            <a:avLst/>
            <a:gdLst/>
            <a:ahLst/>
            <a:rect l="l" t="t" r="r" b="b"/>
            <a:pathLst>
              <a:path w="21600" h="21600">
                <a:moveTo>
                  <a:pt x="0" y="0"/>
                </a:moveTo>
                <a:lnTo>
                  <a:pt x="21600" y="21600"/>
                </a:lnTo>
              </a:path>
            </a:pathLst>
          </a:custGeom>
          <a:noFill/>
          <a:ln w="381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14" name="CustomShape 7"/>
          <p:cNvSpPr/>
          <p:nvPr/>
        </p:nvSpPr>
        <p:spPr>
          <a:xfrm>
            <a:off x="128880" y="3799800"/>
            <a:ext cx="1292040" cy="2143440"/>
          </a:xfrm>
          <a:prstGeom prst="rect">
            <a:avLst/>
          </a:prstGeom>
          <a:noFill/>
          <a:ln>
            <a:noFill/>
          </a:ln>
        </p:spPr>
        <p:style>
          <a:lnRef idx="0"/>
          <a:fillRef idx="0"/>
          <a:effectRef idx="0"/>
          <a:fontRef idx="minor"/>
        </p:style>
        <p:txBody>
          <a:bodyPr lIns="90000" rIns="90000" tIns="45000" bIns="45000"/>
          <a:p>
            <a:pPr>
              <a:lnSpc>
                <a:spcPct val="107000"/>
              </a:lnSpc>
            </a:pPr>
            <a:r>
              <a:rPr b="1" lang="en-IN" sz="1800" spc="-1" strike="noStrike" u="heavy">
                <a:solidFill>
                  <a:srgbClr val="000000"/>
                </a:solidFill>
                <a:uFill>
                  <a:solidFill>
                    <a:srgbClr val="ff0000"/>
                  </a:solidFill>
                </a:uFill>
                <a:latin typeface="Calibri"/>
                <a:ea typeface="Calibri"/>
              </a:rPr>
              <a:t>personID</a:t>
            </a:r>
            <a:endParaRPr b="0" lang="en-IN" sz="1800" spc="-1" strike="noStrike">
              <a:latin typeface="Arial"/>
            </a:endParaRPr>
          </a:p>
          <a:p>
            <a:pPr>
              <a:lnSpc>
                <a:spcPct val="107000"/>
              </a:lnSpc>
            </a:pPr>
            <a:r>
              <a:rPr b="1" lang="en-IN" sz="1800" spc="-1" strike="noStrike">
                <a:solidFill>
                  <a:srgbClr val="000000"/>
                </a:solidFill>
                <a:latin typeface="Calibri"/>
                <a:ea typeface="Calibri"/>
              </a:rPr>
              <a:t>Name</a:t>
            </a:r>
            <a:endParaRPr b="0" lang="en-IN" sz="1800" spc="-1" strike="noStrike">
              <a:latin typeface="Arial"/>
            </a:endParaRPr>
          </a:p>
          <a:p>
            <a:pPr>
              <a:lnSpc>
                <a:spcPct val="107000"/>
              </a:lnSpc>
            </a:pPr>
            <a:r>
              <a:rPr b="1" lang="en-IN" sz="1800" spc="-1" strike="noStrike">
                <a:solidFill>
                  <a:srgbClr val="000000"/>
                </a:solidFill>
                <a:latin typeface="Calibri"/>
                <a:ea typeface="Calibri"/>
              </a:rPr>
              <a:t>DOB Gender</a:t>
            </a:r>
            <a:endParaRPr b="0" lang="en-IN" sz="1800" spc="-1" strike="noStrike">
              <a:latin typeface="Arial"/>
            </a:endParaRPr>
          </a:p>
          <a:p>
            <a:pPr>
              <a:lnSpc>
                <a:spcPct val="107000"/>
              </a:lnSpc>
            </a:pPr>
            <a:r>
              <a:rPr b="1" lang="en-IN" sz="1800" spc="-1" strike="noStrike">
                <a:solidFill>
                  <a:srgbClr val="000000"/>
                </a:solidFill>
                <a:latin typeface="Calibri"/>
                <a:ea typeface="Calibri"/>
              </a:rPr>
              <a:t>Nationality</a:t>
            </a:r>
            <a:endParaRPr b="0" lang="en-IN" sz="1800" spc="-1" strike="noStrike">
              <a:latin typeface="Arial"/>
            </a:endParaRPr>
          </a:p>
        </p:txBody>
      </p:sp>
      <p:sp>
        <p:nvSpPr>
          <p:cNvPr id="415" name="CustomShape 8"/>
          <p:cNvSpPr/>
          <p:nvPr/>
        </p:nvSpPr>
        <p:spPr>
          <a:xfrm>
            <a:off x="6457320" y="3772800"/>
            <a:ext cx="2533680" cy="2143440"/>
          </a:xfrm>
          <a:prstGeom prst="rect">
            <a:avLst/>
          </a:prstGeom>
          <a:noFill/>
          <a:ln>
            <a:noFill/>
          </a:ln>
        </p:spPr>
        <p:style>
          <a:lnRef idx="0"/>
          <a:fillRef idx="0"/>
          <a:effectRef idx="0"/>
          <a:fontRef idx="minor"/>
        </p:style>
        <p:txBody>
          <a:bodyPr lIns="90000" rIns="90000" tIns="45000" bIns="45000"/>
          <a:p>
            <a:pPr>
              <a:lnSpc>
                <a:spcPct val="107000"/>
              </a:lnSpc>
            </a:pPr>
            <a:r>
              <a:rPr b="1" lang="en-IN" sz="1800" spc="-1" strike="noStrike" u="heavy">
                <a:solidFill>
                  <a:srgbClr val="000000"/>
                </a:solidFill>
                <a:uFill>
                  <a:solidFill>
                    <a:srgbClr val="ff0000"/>
                  </a:solidFill>
                </a:uFill>
                <a:latin typeface="Calibri"/>
                <a:ea typeface="Calibri"/>
              </a:rPr>
              <a:t>passportID</a:t>
            </a:r>
            <a:endParaRPr b="0" lang="en-IN" sz="1800" spc="-1" strike="noStrike">
              <a:latin typeface="Arial"/>
            </a:endParaRPr>
          </a:p>
          <a:p>
            <a:pPr>
              <a:lnSpc>
                <a:spcPct val="107000"/>
              </a:lnSpc>
            </a:pPr>
            <a:r>
              <a:rPr b="1" lang="en-IN" sz="1800" spc="-1" strike="noStrike">
                <a:solidFill>
                  <a:srgbClr val="000000"/>
                </a:solidFill>
                <a:latin typeface="Calibri"/>
                <a:ea typeface="Calibri"/>
              </a:rPr>
              <a:t>personID (not null, unique, and foreign key)</a:t>
            </a:r>
            <a:endParaRPr b="0" lang="en-IN" sz="1800" spc="-1" strike="noStrike">
              <a:latin typeface="Arial"/>
            </a:endParaRPr>
          </a:p>
          <a:p>
            <a:pPr>
              <a:lnSpc>
                <a:spcPct val="107000"/>
              </a:lnSpc>
            </a:pPr>
            <a:r>
              <a:rPr b="1" lang="en-IN" sz="1800" spc="-1" strike="noStrike">
                <a:solidFill>
                  <a:srgbClr val="000000"/>
                </a:solidFill>
                <a:latin typeface="Calibri"/>
                <a:ea typeface="Calibri"/>
              </a:rPr>
              <a:t>passportNumber issueDate</a:t>
            </a:r>
            <a:endParaRPr b="0" lang="en-IN" sz="1800" spc="-1" strike="noStrike">
              <a:latin typeface="Arial"/>
            </a:endParaRPr>
          </a:p>
          <a:p>
            <a:pPr>
              <a:lnSpc>
                <a:spcPct val="107000"/>
              </a:lnSpc>
            </a:pPr>
            <a:r>
              <a:rPr b="1" lang="en-IN" sz="1800" spc="-1" strike="noStrike">
                <a:solidFill>
                  <a:srgbClr val="000000"/>
                </a:solidFill>
                <a:latin typeface="Calibri"/>
                <a:ea typeface="Calibri"/>
              </a:rPr>
              <a:t>expireDate</a:t>
            </a:r>
            <a:endParaRPr b="0" lang="en-IN" sz="1800" spc="-1" strike="noStrike">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6" name="Group 1"/>
          <p:cNvGrpSpPr/>
          <p:nvPr/>
        </p:nvGrpSpPr>
        <p:grpSpPr>
          <a:xfrm>
            <a:off x="1523880" y="3777480"/>
            <a:ext cx="5257440" cy="2285640"/>
            <a:chOff x="1523880" y="3777480"/>
            <a:chExt cx="5257440" cy="2285640"/>
          </a:xfrm>
        </p:grpSpPr>
        <p:pic>
          <p:nvPicPr>
            <p:cNvPr id="417" name="Picture 2" descr=""/>
            <p:cNvPicPr/>
            <p:nvPr/>
          </p:nvPicPr>
          <p:blipFill>
            <a:blip r:embed="rId1"/>
            <a:stretch/>
          </p:blipFill>
          <p:spPr>
            <a:xfrm>
              <a:off x="4341960" y="3777480"/>
              <a:ext cx="2439360" cy="2204280"/>
            </a:xfrm>
            <a:prstGeom prst="rect">
              <a:avLst/>
            </a:prstGeom>
            <a:ln>
              <a:noFill/>
            </a:ln>
          </p:spPr>
        </p:pic>
        <p:grpSp>
          <p:nvGrpSpPr>
            <p:cNvPr id="418" name="Group 2"/>
            <p:cNvGrpSpPr/>
            <p:nvPr/>
          </p:nvGrpSpPr>
          <p:grpSpPr>
            <a:xfrm>
              <a:off x="3275280" y="4774680"/>
              <a:ext cx="990000" cy="304200"/>
              <a:chOff x="3275280" y="4774680"/>
              <a:chExt cx="990000" cy="304200"/>
            </a:xfrm>
          </p:grpSpPr>
          <p:sp>
            <p:nvSpPr>
              <p:cNvPr id="419" name="CustomShape 3"/>
              <p:cNvSpPr/>
              <p:nvPr/>
            </p:nvSpPr>
            <p:spPr>
              <a:xfrm>
                <a:off x="3275280" y="4926960"/>
                <a:ext cx="965160" cy="360"/>
              </a:xfrm>
              <a:custGeom>
                <a:avLst/>
                <a:gdLst/>
                <a:ahLst/>
                <a:rect l="l" t="t" r="r" b="b"/>
                <a:pathLst>
                  <a:path w="21600" h="21600">
                    <a:moveTo>
                      <a:pt x="0" y="0"/>
                    </a:moveTo>
                    <a:lnTo>
                      <a:pt x="21600" y="21600"/>
                    </a:lnTo>
                  </a:path>
                </a:pathLst>
              </a:custGeom>
              <a:noFill/>
              <a:ln w="2844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20" name="CustomShape 4"/>
              <p:cNvSpPr/>
              <p:nvPr/>
            </p:nvSpPr>
            <p:spPr>
              <a:xfrm flipV="1">
                <a:off x="4072680" y="4622760"/>
                <a:ext cx="192600" cy="15192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21" name="CustomShape 5"/>
              <p:cNvSpPr/>
              <p:nvPr/>
            </p:nvSpPr>
            <p:spPr>
              <a:xfrm>
                <a:off x="4072680" y="4926960"/>
                <a:ext cx="192600" cy="15192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grpSp>
        <p:pic>
          <p:nvPicPr>
            <p:cNvPr id="422" name="Picture 17" descr=""/>
            <p:cNvPicPr/>
            <p:nvPr/>
          </p:nvPicPr>
          <p:blipFill>
            <a:blip r:embed="rId2"/>
            <a:stretch/>
          </p:blipFill>
          <p:spPr>
            <a:xfrm>
              <a:off x="1523880" y="3777480"/>
              <a:ext cx="1750680" cy="2285640"/>
            </a:xfrm>
            <a:prstGeom prst="rect">
              <a:avLst/>
            </a:prstGeom>
            <a:ln>
              <a:noFill/>
            </a:ln>
          </p:spPr>
        </p:pic>
      </p:grpSp>
      <p:sp>
        <p:nvSpPr>
          <p:cNvPr id="423" name="CustomShape 6"/>
          <p:cNvSpPr/>
          <p:nvPr/>
        </p:nvSpPr>
        <p:spPr>
          <a:xfrm>
            <a:off x="152280" y="2362320"/>
            <a:ext cx="8838720" cy="914040"/>
          </a:xfrm>
          <a:prstGeom prst="rect">
            <a:avLst/>
          </a:prstGeom>
          <a:noFill/>
          <a:ln>
            <a:noFill/>
          </a:ln>
        </p:spPr>
        <p:style>
          <a:lnRef idx="0"/>
          <a:fillRef idx="0"/>
          <a:effectRef idx="0"/>
          <a:fontRef idx="minor"/>
        </p:style>
      </p:sp>
      <p:sp>
        <p:nvSpPr>
          <p:cNvPr id="424" name="CustomShape 7"/>
          <p:cNvSpPr/>
          <p:nvPr/>
        </p:nvSpPr>
        <p:spPr>
          <a:xfrm>
            <a:off x="155520" y="-144360"/>
            <a:ext cx="304560" cy="304560"/>
          </a:xfrm>
          <a:prstGeom prst="rect">
            <a:avLst/>
          </a:prstGeom>
          <a:noFill/>
          <a:ln>
            <a:noFill/>
          </a:ln>
        </p:spPr>
        <p:style>
          <a:lnRef idx="0"/>
          <a:fillRef idx="0"/>
          <a:effectRef idx="0"/>
          <a:fontRef idx="minor"/>
        </p:style>
      </p:sp>
      <p:sp>
        <p:nvSpPr>
          <p:cNvPr id="425" name="CustomShape 8"/>
          <p:cNvSpPr/>
          <p:nvPr/>
        </p:nvSpPr>
        <p:spPr>
          <a:xfrm>
            <a:off x="155520" y="-144360"/>
            <a:ext cx="304560" cy="304560"/>
          </a:xfrm>
          <a:prstGeom prst="rect">
            <a:avLst/>
          </a:prstGeom>
          <a:noFill/>
          <a:ln>
            <a:noFill/>
          </a:ln>
        </p:spPr>
        <p:style>
          <a:lnRef idx="0"/>
          <a:fillRef idx="0"/>
          <a:effectRef idx="0"/>
          <a:fontRef idx="minor"/>
        </p:style>
      </p:sp>
      <p:sp>
        <p:nvSpPr>
          <p:cNvPr id="426" name="CustomShape 9"/>
          <p:cNvSpPr/>
          <p:nvPr/>
        </p:nvSpPr>
        <p:spPr>
          <a:xfrm>
            <a:off x="72360" y="997920"/>
            <a:ext cx="891864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customer may place many orders, but each order can be placed by one customer only.</a:t>
            </a:r>
            <a:endParaRPr b="0" lang="en-IN" sz="2400" spc="-1" strike="noStrike">
              <a:latin typeface="Arial"/>
            </a:endParaRPr>
          </a:p>
        </p:txBody>
      </p:sp>
      <p:sp>
        <p:nvSpPr>
          <p:cNvPr id="427" name="CustomShape 10"/>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one to many Relationships</a:t>
            </a:r>
            <a:endParaRPr b="0" lang="en-IN" sz="4000" spc="-1" strike="noStrike">
              <a:latin typeface="Arial"/>
            </a:endParaRPr>
          </a:p>
        </p:txBody>
      </p:sp>
      <p:pic>
        <p:nvPicPr>
          <p:cNvPr id="428" name="Picture 2" descr=""/>
          <p:cNvPicPr/>
          <p:nvPr/>
        </p:nvPicPr>
        <p:blipFill>
          <a:blip r:embed="rId3"/>
          <a:stretch/>
        </p:blipFill>
        <p:spPr>
          <a:xfrm>
            <a:off x="0" y="2171520"/>
            <a:ext cx="9143640" cy="1333080"/>
          </a:xfrm>
          <a:prstGeom prst="rect">
            <a:avLst/>
          </a:prstGeom>
          <a:ln>
            <a:noFill/>
          </a:ln>
        </p:spPr>
      </p:pic>
      <p:sp>
        <p:nvSpPr>
          <p:cNvPr id="429" name="CustomShape 11"/>
          <p:cNvSpPr/>
          <p:nvPr/>
        </p:nvSpPr>
        <p:spPr>
          <a:xfrm>
            <a:off x="6858000" y="3809880"/>
            <a:ext cx="2285640" cy="2143440"/>
          </a:xfrm>
          <a:prstGeom prst="rect">
            <a:avLst/>
          </a:prstGeom>
          <a:noFill/>
          <a:ln>
            <a:noFill/>
          </a:ln>
        </p:spPr>
        <p:style>
          <a:lnRef idx="0"/>
          <a:fillRef idx="0"/>
          <a:effectRef idx="0"/>
          <a:fontRef idx="minor"/>
        </p:style>
        <p:txBody>
          <a:bodyPr lIns="90000" rIns="90000" tIns="45000" bIns="45000"/>
          <a:p>
            <a:pPr>
              <a:lnSpc>
                <a:spcPct val="107000"/>
              </a:lnSpc>
            </a:pPr>
            <a:r>
              <a:rPr b="1" lang="en-IN" sz="1800" spc="-1" strike="noStrike" u="heavy">
                <a:solidFill>
                  <a:srgbClr val="000000"/>
                </a:solidFill>
                <a:uFill>
                  <a:solidFill>
                    <a:srgbClr val="ff0000"/>
                  </a:solidFill>
                </a:uFill>
                <a:latin typeface="Calibri"/>
                <a:ea typeface="Calibri"/>
              </a:rPr>
              <a:t>orderID</a:t>
            </a:r>
            <a:endParaRPr b="0" lang="en-IN" sz="1800" spc="-1" strike="noStrike">
              <a:latin typeface="Arial"/>
            </a:endParaRPr>
          </a:p>
          <a:p>
            <a:pPr>
              <a:lnSpc>
                <a:spcPct val="107000"/>
              </a:lnSpc>
            </a:pPr>
            <a:r>
              <a:rPr b="1" lang="en-IN" sz="1800" spc="-1" strike="noStrike">
                <a:solidFill>
                  <a:srgbClr val="000000"/>
                </a:solidFill>
                <a:latin typeface="Calibri"/>
                <a:ea typeface="Calibri"/>
              </a:rPr>
              <a:t>personID (foreign key)</a:t>
            </a:r>
            <a:endParaRPr b="0" lang="en-IN" sz="1800" spc="-1" strike="noStrike">
              <a:latin typeface="Arial"/>
            </a:endParaRPr>
          </a:p>
          <a:p>
            <a:pPr>
              <a:lnSpc>
                <a:spcPct val="107000"/>
              </a:lnSpc>
            </a:pPr>
            <a:r>
              <a:rPr b="1" lang="en-IN" sz="1800" spc="-1" strike="noStrike">
                <a:solidFill>
                  <a:srgbClr val="000000"/>
                </a:solidFill>
                <a:latin typeface="Calibri"/>
                <a:ea typeface="Calibri"/>
              </a:rPr>
              <a:t>Name</a:t>
            </a:r>
            <a:endParaRPr b="0" lang="en-IN" sz="1800" spc="-1" strike="noStrike">
              <a:latin typeface="Arial"/>
            </a:endParaRPr>
          </a:p>
          <a:p>
            <a:pPr>
              <a:lnSpc>
                <a:spcPct val="107000"/>
              </a:lnSpc>
            </a:pPr>
            <a:r>
              <a:rPr b="1" lang="en-IN" sz="1800" spc="-1" strike="noStrike">
                <a:solidFill>
                  <a:srgbClr val="000000"/>
                </a:solidFill>
                <a:latin typeface="Calibri"/>
                <a:ea typeface="Calibri"/>
              </a:rPr>
              <a:t>Qty</a:t>
            </a:r>
            <a:endParaRPr b="0" lang="en-IN" sz="1800" spc="-1" strike="noStrike">
              <a:latin typeface="Arial"/>
            </a:endParaRPr>
          </a:p>
          <a:p>
            <a:pPr>
              <a:lnSpc>
                <a:spcPct val="107000"/>
              </a:lnSpc>
            </a:pPr>
            <a:r>
              <a:rPr b="1" lang="en-IN" sz="1800" spc="-1" strike="noStrike">
                <a:solidFill>
                  <a:srgbClr val="000000"/>
                </a:solidFill>
                <a:latin typeface="Calibri"/>
                <a:ea typeface="Calibri"/>
              </a:rPr>
              <a:t>OrderDate</a:t>
            </a:r>
            <a:endParaRPr b="0" lang="en-IN" sz="1800" spc="-1" strike="noStrike">
              <a:latin typeface="Arial"/>
            </a:endParaRPr>
          </a:p>
          <a:p>
            <a:pPr>
              <a:lnSpc>
                <a:spcPct val="107000"/>
              </a:lnSpc>
            </a:pPr>
            <a:endParaRPr b="0" lang="en-IN" sz="1800" spc="-1" strike="noStrike">
              <a:latin typeface="Arial"/>
            </a:endParaRPr>
          </a:p>
        </p:txBody>
      </p:sp>
      <p:sp>
        <p:nvSpPr>
          <p:cNvPr id="430" name="CustomShape 12"/>
          <p:cNvSpPr/>
          <p:nvPr/>
        </p:nvSpPr>
        <p:spPr>
          <a:xfrm>
            <a:off x="128880" y="3799800"/>
            <a:ext cx="1292040" cy="2143440"/>
          </a:xfrm>
          <a:prstGeom prst="rect">
            <a:avLst/>
          </a:prstGeom>
          <a:noFill/>
          <a:ln>
            <a:noFill/>
          </a:ln>
        </p:spPr>
        <p:style>
          <a:lnRef idx="0"/>
          <a:fillRef idx="0"/>
          <a:effectRef idx="0"/>
          <a:fontRef idx="minor"/>
        </p:style>
        <p:txBody>
          <a:bodyPr lIns="90000" rIns="90000" tIns="45000" bIns="45000"/>
          <a:p>
            <a:pPr>
              <a:lnSpc>
                <a:spcPct val="107000"/>
              </a:lnSpc>
            </a:pPr>
            <a:r>
              <a:rPr b="1" lang="en-IN" sz="1800" spc="-1" strike="noStrike" u="heavy">
                <a:solidFill>
                  <a:srgbClr val="000000"/>
                </a:solidFill>
                <a:uFill>
                  <a:solidFill>
                    <a:srgbClr val="ff0000"/>
                  </a:solidFill>
                </a:uFill>
                <a:latin typeface="Calibri"/>
                <a:ea typeface="Calibri"/>
              </a:rPr>
              <a:t>personID</a:t>
            </a:r>
            <a:endParaRPr b="0" lang="en-IN" sz="1800" spc="-1" strike="noStrike">
              <a:latin typeface="Arial"/>
            </a:endParaRPr>
          </a:p>
          <a:p>
            <a:pPr>
              <a:lnSpc>
                <a:spcPct val="107000"/>
              </a:lnSpc>
            </a:pPr>
            <a:r>
              <a:rPr b="1" lang="en-IN" sz="1800" spc="-1" strike="noStrike">
                <a:solidFill>
                  <a:srgbClr val="000000"/>
                </a:solidFill>
                <a:latin typeface="Calibri"/>
                <a:ea typeface="Calibri"/>
              </a:rPr>
              <a:t>Name</a:t>
            </a:r>
            <a:endParaRPr b="0" lang="en-IN" sz="1800" spc="-1" strike="noStrike">
              <a:latin typeface="Arial"/>
            </a:endParaRPr>
          </a:p>
          <a:p>
            <a:pPr>
              <a:lnSpc>
                <a:spcPct val="107000"/>
              </a:lnSpc>
            </a:pPr>
            <a:r>
              <a:rPr b="1" lang="en-IN" sz="1800" spc="-1" strike="noStrike">
                <a:solidFill>
                  <a:srgbClr val="000000"/>
                </a:solidFill>
                <a:latin typeface="Calibri"/>
                <a:ea typeface="Calibri"/>
              </a:rPr>
              <a:t>DOB Gender</a:t>
            </a:r>
            <a:endParaRPr b="0" lang="en-IN" sz="1800" spc="-1" strike="noStrike">
              <a:latin typeface="Arial"/>
            </a:endParaRPr>
          </a:p>
          <a:p>
            <a:pPr>
              <a:lnSpc>
                <a:spcPct val="107000"/>
              </a:lnSpc>
            </a:pPr>
            <a:r>
              <a:rPr b="1" lang="en-IN" sz="1800" spc="-1" strike="noStrike">
                <a:solidFill>
                  <a:srgbClr val="000000"/>
                </a:solidFill>
                <a:latin typeface="Calibri"/>
                <a:ea typeface="Calibri"/>
              </a:rPr>
              <a:t>Nationality</a:t>
            </a:r>
            <a:endParaRPr b="0" lang="en-IN" sz="1800" spc="-1" strike="noStrike">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63" name="Table 2"/>
          <p:cNvGraphicFramePr/>
          <p:nvPr/>
        </p:nvGraphicFramePr>
        <p:xfrm>
          <a:off x="152280" y="1071720"/>
          <a:ext cx="8838720" cy="5191560"/>
        </p:xfrm>
        <a:graphic>
          <a:graphicData uri="http://schemas.openxmlformats.org/drawingml/2006/table">
            <a:tbl>
              <a:tblPr/>
              <a:tblGrid>
                <a:gridCol w="8839080"/>
              </a:tblGrid>
              <a:tr h="36648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66480">
                <a:tc>
                  <a:txBody>
                    <a:bodyPr anchor="ctr"/>
                    <a:p>
                      <a:pPr>
                        <a:lnSpc>
                          <a:spcPct val="100000"/>
                        </a:lnSpc>
                      </a:pPr>
                      <a:r>
                        <a:rPr b="1" i="1" lang="en-IN" sz="1200" spc="-1" strike="noStrike">
                          <a:solidFill>
                            <a:srgbClr val="000000"/>
                          </a:solidFill>
                          <a:latin typeface="Arial"/>
                        </a:rPr>
                        <a:t>Sub-Queries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JOINS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USING and ON clause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Set Operation in SQL</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CREATE TABLE ... LIKE STATEMENT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CREATE TEMPORARY TABLE ... LIKE STATEMENT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CREATE TABLE ... SELECT STATEMENT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Commit and Rollback</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INSERT ROWS using VALUES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INSERT ROWS using SET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INSERT  ROWS using SELECT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480">
                <a:tc>
                  <a:txBody>
                    <a:bodyPr anchor="ctr"/>
                    <a:p>
                      <a:pPr>
                        <a:lnSpc>
                          <a:spcPct val="100000"/>
                        </a:lnSpc>
                      </a:pPr>
                      <a:r>
                        <a:rPr b="1" i="1" lang="en-IN" sz="1200" spc="-1" strike="noStrike">
                          <a:solidFill>
                            <a:srgbClr val="000000"/>
                          </a:solidFill>
                          <a:latin typeface="Arial"/>
                        </a:rPr>
                        <a:t>REPLACE using VALUES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152280" y="2362320"/>
            <a:ext cx="8838720" cy="914040"/>
          </a:xfrm>
          <a:prstGeom prst="rect">
            <a:avLst/>
          </a:prstGeom>
          <a:noFill/>
          <a:ln>
            <a:noFill/>
          </a:ln>
        </p:spPr>
        <p:style>
          <a:lnRef idx="0"/>
          <a:fillRef idx="0"/>
          <a:effectRef idx="0"/>
          <a:fontRef idx="minor"/>
        </p:style>
      </p:sp>
      <p:sp>
        <p:nvSpPr>
          <p:cNvPr id="432" name="CustomShape 2"/>
          <p:cNvSpPr/>
          <p:nvPr/>
        </p:nvSpPr>
        <p:spPr>
          <a:xfrm>
            <a:off x="155520" y="-144360"/>
            <a:ext cx="304560" cy="304560"/>
          </a:xfrm>
          <a:prstGeom prst="rect">
            <a:avLst/>
          </a:prstGeom>
          <a:noFill/>
          <a:ln>
            <a:noFill/>
          </a:ln>
        </p:spPr>
        <p:style>
          <a:lnRef idx="0"/>
          <a:fillRef idx="0"/>
          <a:effectRef idx="0"/>
          <a:fontRef idx="minor"/>
        </p:style>
      </p:sp>
      <p:sp>
        <p:nvSpPr>
          <p:cNvPr id="433" name="CustomShape 3"/>
          <p:cNvSpPr/>
          <p:nvPr/>
        </p:nvSpPr>
        <p:spPr>
          <a:xfrm>
            <a:off x="155520" y="-144360"/>
            <a:ext cx="304560" cy="304560"/>
          </a:xfrm>
          <a:prstGeom prst="rect">
            <a:avLst/>
          </a:prstGeom>
          <a:noFill/>
          <a:ln>
            <a:noFill/>
          </a:ln>
        </p:spPr>
        <p:style>
          <a:lnRef idx="0"/>
          <a:fillRef idx="0"/>
          <a:effectRef idx="0"/>
          <a:fontRef idx="minor"/>
        </p:style>
      </p:sp>
      <p:sp>
        <p:nvSpPr>
          <p:cNvPr id="434" name="CustomShape 4"/>
          <p:cNvSpPr/>
          <p:nvPr/>
        </p:nvSpPr>
        <p:spPr>
          <a:xfrm>
            <a:off x="72360" y="997920"/>
            <a:ext cx="8918640" cy="82188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The department may have many employees, but each employee can work only in one department.</a:t>
            </a:r>
            <a:endParaRPr b="0" lang="en-IN" sz="2400" spc="-1" strike="noStrike">
              <a:latin typeface="Arial"/>
            </a:endParaRPr>
          </a:p>
        </p:txBody>
      </p:sp>
      <p:sp>
        <p:nvSpPr>
          <p:cNvPr id="435" name="CustomShape 5"/>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many to one Relationships</a:t>
            </a:r>
            <a:endParaRPr b="0" lang="en-IN" sz="4000" spc="-1" strike="noStrike">
              <a:latin typeface="Arial"/>
            </a:endParaRPr>
          </a:p>
        </p:txBody>
      </p:sp>
      <p:pic>
        <p:nvPicPr>
          <p:cNvPr id="436" name="Picture 2" descr=""/>
          <p:cNvPicPr/>
          <p:nvPr/>
        </p:nvPicPr>
        <p:blipFill>
          <a:blip r:embed="rId1"/>
          <a:stretch/>
        </p:blipFill>
        <p:spPr>
          <a:xfrm>
            <a:off x="0" y="2171520"/>
            <a:ext cx="9143640" cy="133308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152280" y="2362320"/>
            <a:ext cx="8838720" cy="914040"/>
          </a:xfrm>
          <a:prstGeom prst="rect">
            <a:avLst/>
          </a:prstGeom>
          <a:noFill/>
          <a:ln>
            <a:noFill/>
          </a:ln>
        </p:spPr>
        <p:style>
          <a:lnRef idx="0"/>
          <a:fillRef idx="0"/>
          <a:effectRef idx="0"/>
          <a:fontRef idx="minor"/>
        </p:style>
      </p:sp>
      <p:sp>
        <p:nvSpPr>
          <p:cNvPr id="438" name="CustomShape 2"/>
          <p:cNvSpPr/>
          <p:nvPr/>
        </p:nvSpPr>
        <p:spPr>
          <a:xfrm>
            <a:off x="155520" y="-144360"/>
            <a:ext cx="304560" cy="304560"/>
          </a:xfrm>
          <a:prstGeom prst="rect">
            <a:avLst/>
          </a:prstGeom>
          <a:noFill/>
          <a:ln>
            <a:noFill/>
          </a:ln>
        </p:spPr>
        <p:style>
          <a:lnRef idx="0"/>
          <a:fillRef idx="0"/>
          <a:effectRef idx="0"/>
          <a:fontRef idx="minor"/>
        </p:style>
      </p:sp>
      <p:sp>
        <p:nvSpPr>
          <p:cNvPr id="439" name="CustomShape 3"/>
          <p:cNvSpPr/>
          <p:nvPr/>
        </p:nvSpPr>
        <p:spPr>
          <a:xfrm>
            <a:off x="155520" y="-144360"/>
            <a:ext cx="304560" cy="304560"/>
          </a:xfrm>
          <a:prstGeom prst="rect">
            <a:avLst/>
          </a:prstGeom>
          <a:noFill/>
          <a:ln>
            <a:noFill/>
          </a:ln>
        </p:spPr>
        <p:style>
          <a:lnRef idx="0"/>
          <a:fillRef idx="0"/>
          <a:effectRef idx="0"/>
          <a:fontRef idx="minor"/>
        </p:style>
      </p:sp>
      <p:sp>
        <p:nvSpPr>
          <p:cNvPr id="440" name="CustomShape 4"/>
          <p:cNvSpPr/>
          <p:nvPr/>
        </p:nvSpPr>
        <p:spPr>
          <a:xfrm>
            <a:off x="72360" y="997920"/>
            <a:ext cx="8918640" cy="118764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000000"/>
                </a:solidFill>
                <a:latin typeface="Arial"/>
              </a:rPr>
              <a:t>One student may belong to more than one student organizations, and one organization can admit more than one student.</a:t>
            </a:r>
            <a:endParaRPr b="0" lang="en-IN" sz="2400" spc="-1" strike="noStrike">
              <a:latin typeface="Arial"/>
            </a:endParaRPr>
          </a:p>
        </p:txBody>
      </p:sp>
      <p:sp>
        <p:nvSpPr>
          <p:cNvPr id="441" name="CustomShape 5"/>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many to many Relationships</a:t>
            </a:r>
            <a:endParaRPr b="0" lang="en-IN" sz="4000" spc="-1" strike="noStrike">
              <a:latin typeface="Arial"/>
            </a:endParaRPr>
          </a:p>
        </p:txBody>
      </p:sp>
      <p:pic>
        <p:nvPicPr>
          <p:cNvPr id="442" name="Picture 2" descr=""/>
          <p:cNvPicPr/>
          <p:nvPr/>
        </p:nvPicPr>
        <p:blipFill>
          <a:blip r:embed="rId1"/>
          <a:stretch/>
        </p:blipFill>
        <p:spPr>
          <a:xfrm>
            <a:off x="0" y="2338920"/>
            <a:ext cx="9143640" cy="1346400"/>
          </a:xfrm>
          <a:prstGeom prst="rect">
            <a:avLst/>
          </a:prstGeom>
          <a:ln>
            <a:noFill/>
          </a:ln>
        </p:spPr>
      </p:pic>
      <p:grpSp>
        <p:nvGrpSpPr>
          <p:cNvPr id="443" name="Group 6"/>
          <p:cNvGrpSpPr/>
          <p:nvPr/>
        </p:nvGrpSpPr>
        <p:grpSpPr>
          <a:xfrm>
            <a:off x="611280" y="3826800"/>
            <a:ext cx="7921080" cy="2268720"/>
            <a:chOff x="611280" y="3826800"/>
            <a:chExt cx="7921080" cy="2268720"/>
          </a:xfrm>
        </p:grpSpPr>
        <p:grpSp>
          <p:nvGrpSpPr>
            <p:cNvPr id="444" name="Group 7"/>
            <p:cNvGrpSpPr/>
            <p:nvPr/>
          </p:nvGrpSpPr>
          <p:grpSpPr>
            <a:xfrm>
              <a:off x="611280" y="3956040"/>
              <a:ext cx="3006360" cy="2017440"/>
              <a:chOff x="611280" y="3956040"/>
              <a:chExt cx="3006360" cy="2017440"/>
            </a:xfrm>
          </p:grpSpPr>
          <p:pic>
            <p:nvPicPr>
              <p:cNvPr id="445" name="Picture 16" descr=""/>
              <p:cNvPicPr/>
              <p:nvPr/>
            </p:nvPicPr>
            <p:blipFill>
              <a:blip r:embed="rId2"/>
              <a:stretch/>
            </p:blipFill>
            <p:spPr>
              <a:xfrm>
                <a:off x="625320" y="3956040"/>
                <a:ext cx="734760" cy="956520"/>
              </a:xfrm>
              <a:prstGeom prst="rect">
                <a:avLst/>
              </a:prstGeom>
              <a:ln>
                <a:noFill/>
              </a:ln>
            </p:spPr>
          </p:pic>
          <p:pic>
            <p:nvPicPr>
              <p:cNvPr id="446" name="Picture 8" descr=""/>
              <p:cNvPicPr/>
              <p:nvPr/>
            </p:nvPicPr>
            <p:blipFill>
              <a:blip r:embed="rId3"/>
              <a:stretch/>
            </p:blipFill>
            <p:spPr>
              <a:xfrm>
                <a:off x="1375200" y="3985920"/>
                <a:ext cx="734760" cy="956520"/>
              </a:xfrm>
              <a:prstGeom prst="rect">
                <a:avLst/>
              </a:prstGeom>
              <a:ln>
                <a:noFill/>
              </a:ln>
            </p:spPr>
          </p:pic>
          <p:pic>
            <p:nvPicPr>
              <p:cNvPr id="447" name="Picture 9" descr=""/>
              <p:cNvPicPr/>
              <p:nvPr/>
            </p:nvPicPr>
            <p:blipFill>
              <a:blip r:embed="rId4"/>
              <a:stretch/>
            </p:blipFill>
            <p:spPr>
              <a:xfrm>
                <a:off x="2133000" y="3993120"/>
                <a:ext cx="734760" cy="956520"/>
              </a:xfrm>
              <a:prstGeom prst="rect">
                <a:avLst/>
              </a:prstGeom>
              <a:ln>
                <a:noFill/>
              </a:ln>
            </p:spPr>
          </p:pic>
          <p:pic>
            <p:nvPicPr>
              <p:cNvPr id="448" name="Picture 11" descr=""/>
              <p:cNvPicPr/>
              <p:nvPr/>
            </p:nvPicPr>
            <p:blipFill>
              <a:blip r:embed="rId5"/>
              <a:stretch/>
            </p:blipFill>
            <p:spPr>
              <a:xfrm>
                <a:off x="2882880" y="4023000"/>
                <a:ext cx="734760" cy="956520"/>
              </a:xfrm>
              <a:prstGeom prst="rect">
                <a:avLst/>
              </a:prstGeom>
              <a:ln>
                <a:noFill/>
              </a:ln>
            </p:spPr>
          </p:pic>
          <p:pic>
            <p:nvPicPr>
              <p:cNvPr id="449" name="Picture 12" descr=""/>
              <p:cNvPicPr/>
              <p:nvPr/>
            </p:nvPicPr>
            <p:blipFill>
              <a:blip r:embed="rId6"/>
              <a:stretch/>
            </p:blipFill>
            <p:spPr>
              <a:xfrm>
                <a:off x="611280" y="4950000"/>
                <a:ext cx="734760" cy="956520"/>
              </a:xfrm>
              <a:prstGeom prst="rect">
                <a:avLst/>
              </a:prstGeom>
              <a:ln>
                <a:noFill/>
              </a:ln>
            </p:spPr>
          </p:pic>
          <p:pic>
            <p:nvPicPr>
              <p:cNvPr id="450" name="Picture 13" descr=""/>
              <p:cNvPicPr/>
              <p:nvPr/>
            </p:nvPicPr>
            <p:blipFill>
              <a:blip r:embed="rId7"/>
              <a:stretch/>
            </p:blipFill>
            <p:spPr>
              <a:xfrm>
                <a:off x="1360800" y="4979880"/>
                <a:ext cx="734760" cy="956520"/>
              </a:xfrm>
              <a:prstGeom prst="rect">
                <a:avLst/>
              </a:prstGeom>
              <a:ln>
                <a:noFill/>
              </a:ln>
            </p:spPr>
          </p:pic>
          <p:pic>
            <p:nvPicPr>
              <p:cNvPr id="451" name="Picture 14" descr=""/>
              <p:cNvPicPr/>
              <p:nvPr/>
            </p:nvPicPr>
            <p:blipFill>
              <a:blip r:embed="rId8"/>
              <a:stretch/>
            </p:blipFill>
            <p:spPr>
              <a:xfrm>
                <a:off x="2118960" y="4987080"/>
                <a:ext cx="734760" cy="956520"/>
              </a:xfrm>
              <a:prstGeom prst="rect">
                <a:avLst/>
              </a:prstGeom>
              <a:ln>
                <a:noFill/>
              </a:ln>
            </p:spPr>
          </p:pic>
          <p:pic>
            <p:nvPicPr>
              <p:cNvPr id="452" name="Picture 15" descr=""/>
              <p:cNvPicPr/>
              <p:nvPr/>
            </p:nvPicPr>
            <p:blipFill>
              <a:blip r:embed="rId9"/>
              <a:stretch/>
            </p:blipFill>
            <p:spPr>
              <a:xfrm>
                <a:off x="2868480" y="5016960"/>
                <a:ext cx="734760" cy="956520"/>
              </a:xfrm>
              <a:prstGeom prst="rect">
                <a:avLst/>
              </a:prstGeom>
              <a:ln>
                <a:noFill/>
              </a:ln>
            </p:spPr>
          </p:pic>
        </p:grpSp>
        <p:pic>
          <p:nvPicPr>
            <p:cNvPr id="453" name="Picture 18" descr=""/>
            <p:cNvPicPr/>
            <p:nvPr/>
          </p:nvPicPr>
          <p:blipFill>
            <a:blip r:embed="rId10"/>
            <a:stretch/>
          </p:blipFill>
          <p:spPr>
            <a:xfrm>
              <a:off x="4708080" y="3826800"/>
              <a:ext cx="3824280" cy="2268720"/>
            </a:xfrm>
            <a:prstGeom prst="rect">
              <a:avLst/>
            </a:prstGeom>
            <a:ln>
              <a:noFill/>
            </a:ln>
          </p:spPr>
        </p:pic>
        <p:grpSp>
          <p:nvGrpSpPr>
            <p:cNvPr id="454" name="Group 8"/>
            <p:cNvGrpSpPr/>
            <p:nvPr/>
          </p:nvGrpSpPr>
          <p:grpSpPr>
            <a:xfrm>
              <a:off x="3612600" y="4825800"/>
              <a:ext cx="1068840" cy="307800"/>
              <a:chOff x="3612600" y="4825800"/>
              <a:chExt cx="1068840" cy="307800"/>
            </a:xfrm>
          </p:grpSpPr>
          <p:sp>
            <p:nvSpPr>
              <p:cNvPr id="455" name="CustomShape 9"/>
              <p:cNvSpPr/>
              <p:nvPr/>
            </p:nvSpPr>
            <p:spPr>
              <a:xfrm>
                <a:off x="3677760" y="4979880"/>
                <a:ext cx="978120" cy="360"/>
              </a:xfrm>
              <a:custGeom>
                <a:avLst/>
                <a:gdLst/>
                <a:ahLst/>
                <a:rect l="l" t="t" r="r" b="b"/>
                <a:pathLst>
                  <a:path w="21600" h="21600">
                    <a:moveTo>
                      <a:pt x="0" y="0"/>
                    </a:moveTo>
                    <a:lnTo>
                      <a:pt x="21600" y="21600"/>
                    </a:lnTo>
                  </a:path>
                </a:pathLst>
              </a:custGeom>
              <a:noFill/>
              <a:ln w="2844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56" name="CustomShape 10"/>
              <p:cNvSpPr/>
              <p:nvPr/>
            </p:nvSpPr>
            <p:spPr>
              <a:xfrm flipV="1">
                <a:off x="4485960" y="4671720"/>
                <a:ext cx="195480" cy="15372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57" name="CustomShape 11"/>
              <p:cNvSpPr/>
              <p:nvPr/>
            </p:nvSpPr>
            <p:spPr>
              <a:xfrm>
                <a:off x="4485960" y="4979880"/>
                <a:ext cx="195480" cy="15372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58" name="CustomShape 12"/>
              <p:cNvSpPr/>
              <p:nvPr/>
            </p:nvSpPr>
            <p:spPr>
              <a:xfrm flipH="1">
                <a:off x="3634560" y="4987080"/>
                <a:ext cx="229680" cy="12024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59" name="CustomShape 13"/>
              <p:cNvSpPr/>
              <p:nvPr/>
            </p:nvSpPr>
            <p:spPr>
              <a:xfrm flipH="1" flipV="1">
                <a:off x="3612240" y="4825440"/>
                <a:ext cx="243720" cy="15372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grpSp>
      </p:gr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Picture 6" descr=""/>
          <p:cNvPicPr/>
          <p:nvPr/>
        </p:nvPicPr>
        <p:blipFill>
          <a:blip r:embed="rId1"/>
          <a:stretch/>
        </p:blipFill>
        <p:spPr>
          <a:xfrm>
            <a:off x="1016640" y="1263960"/>
            <a:ext cx="7110720" cy="2351880"/>
          </a:xfrm>
          <a:prstGeom prst="rect">
            <a:avLst/>
          </a:prstGeom>
          <a:ln>
            <a:noFill/>
          </a:ln>
        </p:spPr>
      </p:pic>
      <p:sp>
        <p:nvSpPr>
          <p:cNvPr id="461" name="CustomShape 1"/>
          <p:cNvSpPr/>
          <p:nvPr/>
        </p:nvSpPr>
        <p:spPr>
          <a:xfrm>
            <a:off x="152280" y="2362320"/>
            <a:ext cx="8838720" cy="914040"/>
          </a:xfrm>
          <a:prstGeom prst="rect">
            <a:avLst/>
          </a:prstGeom>
          <a:noFill/>
          <a:ln>
            <a:noFill/>
          </a:ln>
        </p:spPr>
        <p:style>
          <a:lnRef idx="0"/>
          <a:fillRef idx="0"/>
          <a:effectRef idx="0"/>
          <a:fontRef idx="minor"/>
        </p:style>
      </p:sp>
      <p:sp>
        <p:nvSpPr>
          <p:cNvPr id="462" name="CustomShape 2"/>
          <p:cNvSpPr/>
          <p:nvPr/>
        </p:nvSpPr>
        <p:spPr>
          <a:xfrm>
            <a:off x="155520" y="-144360"/>
            <a:ext cx="304560" cy="304560"/>
          </a:xfrm>
          <a:prstGeom prst="rect">
            <a:avLst/>
          </a:prstGeom>
          <a:noFill/>
          <a:ln>
            <a:noFill/>
          </a:ln>
        </p:spPr>
        <p:style>
          <a:lnRef idx="0"/>
          <a:fillRef idx="0"/>
          <a:effectRef idx="0"/>
          <a:fontRef idx="minor"/>
        </p:style>
      </p:sp>
      <p:sp>
        <p:nvSpPr>
          <p:cNvPr id="463" name="CustomShape 3"/>
          <p:cNvSpPr/>
          <p:nvPr/>
        </p:nvSpPr>
        <p:spPr>
          <a:xfrm>
            <a:off x="155520" y="-144360"/>
            <a:ext cx="304560" cy="304560"/>
          </a:xfrm>
          <a:prstGeom prst="rect">
            <a:avLst/>
          </a:prstGeom>
          <a:noFill/>
          <a:ln>
            <a:noFill/>
          </a:ln>
        </p:spPr>
        <p:style>
          <a:lnRef idx="0"/>
          <a:fillRef idx="0"/>
          <a:effectRef idx="0"/>
          <a:fontRef idx="minor"/>
        </p:style>
      </p:sp>
      <p:sp>
        <p:nvSpPr>
          <p:cNvPr id="464"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many to many Relationships</a:t>
            </a:r>
            <a:endParaRPr b="0" lang="en-IN" sz="40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5" name="CustomShape 1"/>
          <p:cNvSpPr/>
          <p:nvPr/>
        </p:nvSpPr>
        <p:spPr>
          <a:xfrm>
            <a:off x="152280" y="2362320"/>
            <a:ext cx="8838720" cy="914040"/>
          </a:xfrm>
          <a:prstGeom prst="rect">
            <a:avLst/>
          </a:prstGeom>
          <a:noFill/>
          <a:ln>
            <a:noFill/>
          </a:ln>
        </p:spPr>
        <p:style>
          <a:lnRef idx="0"/>
          <a:fillRef idx="0"/>
          <a:effectRef idx="0"/>
          <a:fontRef idx="minor"/>
        </p:style>
      </p:sp>
      <p:sp>
        <p:nvSpPr>
          <p:cNvPr id="466" name="CustomShape 2"/>
          <p:cNvSpPr/>
          <p:nvPr/>
        </p:nvSpPr>
        <p:spPr>
          <a:xfrm>
            <a:off x="155520" y="-144360"/>
            <a:ext cx="304560" cy="304560"/>
          </a:xfrm>
          <a:prstGeom prst="rect">
            <a:avLst/>
          </a:prstGeom>
          <a:noFill/>
          <a:ln>
            <a:noFill/>
          </a:ln>
        </p:spPr>
        <p:style>
          <a:lnRef idx="0"/>
          <a:fillRef idx="0"/>
          <a:effectRef idx="0"/>
          <a:fontRef idx="minor"/>
        </p:style>
      </p:sp>
      <p:sp>
        <p:nvSpPr>
          <p:cNvPr id="467" name="CustomShape 3"/>
          <p:cNvSpPr/>
          <p:nvPr/>
        </p:nvSpPr>
        <p:spPr>
          <a:xfrm>
            <a:off x="155520" y="-144360"/>
            <a:ext cx="304560" cy="304560"/>
          </a:xfrm>
          <a:prstGeom prst="rect">
            <a:avLst/>
          </a:prstGeom>
          <a:noFill/>
          <a:ln>
            <a:noFill/>
          </a:ln>
        </p:spPr>
        <p:style>
          <a:lnRef idx="0"/>
          <a:fillRef idx="0"/>
          <a:effectRef idx="0"/>
          <a:fontRef idx="minor"/>
        </p:style>
      </p:sp>
      <p:sp>
        <p:nvSpPr>
          <p:cNvPr id="468"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Participation constraints</a:t>
            </a:r>
            <a:endParaRPr b="0" lang="en-IN" sz="4000" spc="-1" strike="noStrike">
              <a:latin typeface="Arial"/>
            </a:endParaRPr>
          </a:p>
        </p:txBody>
      </p:sp>
      <p:sp>
        <p:nvSpPr>
          <p:cNvPr id="469" name="CustomShape 5"/>
          <p:cNvSpPr/>
          <p:nvPr/>
        </p:nvSpPr>
        <p:spPr>
          <a:xfrm>
            <a:off x="152280" y="838080"/>
            <a:ext cx="8838720" cy="3261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An entity may participate in a relation either totally or partially.</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400" spc="-1" strike="noStrike">
                <a:solidFill>
                  <a:srgbClr val="000000"/>
                </a:solidFill>
                <a:latin typeface="Arial"/>
              </a:rPr>
              <a:t>Total participation</a:t>
            </a:r>
            <a:r>
              <a:rPr b="1" lang="en-IN" sz="2000" spc="-1" strike="noStrike">
                <a:solidFill>
                  <a:srgbClr val="000000"/>
                </a:solidFill>
                <a:latin typeface="Arial"/>
              </a:rPr>
              <a:t> </a:t>
            </a:r>
            <a:r>
              <a:rPr b="0" lang="en-IN" sz="2000" spc="-1" strike="noStrike">
                <a:solidFill>
                  <a:srgbClr val="000000"/>
                </a:solidFill>
                <a:latin typeface="Arial"/>
              </a:rPr>
              <a:t>means that every entity is involved in the relationship, e.g., each student must be guided by a professor (there are no students who are not guided by any professor. This kind of relation is represented as a double line.</a:t>
            </a:r>
            <a:endParaRPr b="0" lang="en-IN" sz="2000" spc="-1" strike="noStrike">
              <a:latin typeface="Arial"/>
            </a:endParaRPr>
          </a:p>
          <a:p>
            <a:pPr>
              <a:lnSpc>
                <a:spcPct val="100000"/>
              </a:lnSpc>
            </a:pPr>
            <a:endParaRPr b="0" lang="en-IN" sz="2000" spc="-1" strike="noStrike">
              <a:latin typeface="Arial"/>
            </a:endParaRPr>
          </a:p>
          <a:p>
            <a:pPr>
              <a:lnSpc>
                <a:spcPct val="100000"/>
              </a:lnSpc>
            </a:pPr>
            <a:r>
              <a:rPr b="1" lang="en-IN" sz="2400" spc="-1" strike="noStrike">
                <a:solidFill>
                  <a:srgbClr val="000000"/>
                </a:solidFill>
                <a:latin typeface="Arial"/>
              </a:rPr>
              <a:t>Partial participation </a:t>
            </a:r>
            <a:r>
              <a:rPr b="0" lang="en-IN" sz="2000" spc="-1" strike="noStrike">
                <a:solidFill>
                  <a:srgbClr val="000000"/>
                </a:solidFill>
                <a:latin typeface="Arial"/>
              </a:rPr>
              <a:t>means that not all entities are involved in the relationship, e.g., not every professor guides a student (there are professors who don’t). A partial participation is represented by a single line.</a:t>
            </a:r>
            <a:endParaRPr b="0" lang="en-IN" sz="2000" spc="-1" strike="noStrike">
              <a:latin typeface="Arial"/>
            </a:endParaRPr>
          </a:p>
        </p:txBody>
      </p:sp>
      <p:pic>
        <p:nvPicPr>
          <p:cNvPr id="470" name="Picture 2" descr=""/>
          <p:cNvPicPr/>
          <p:nvPr/>
        </p:nvPicPr>
        <p:blipFill>
          <a:blip r:embed="rId1"/>
          <a:stretch/>
        </p:blipFill>
        <p:spPr>
          <a:xfrm>
            <a:off x="0" y="4191120"/>
            <a:ext cx="9143640" cy="176184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1"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What is Schema?</a:t>
            </a:r>
            <a:endParaRPr b="0" lang="en-IN" sz="4800" spc="-1" strike="noStrike">
              <a:latin typeface="Arial"/>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2" name="CustomShape 1"/>
          <p:cNvSpPr/>
          <p:nvPr/>
        </p:nvSpPr>
        <p:spPr>
          <a:xfrm>
            <a:off x="155520" y="-144360"/>
            <a:ext cx="304560" cy="304560"/>
          </a:xfrm>
          <a:prstGeom prst="rect">
            <a:avLst/>
          </a:prstGeom>
          <a:noFill/>
          <a:ln>
            <a:noFill/>
          </a:ln>
        </p:spPr>
        <p:style>
          <a:lnRef idx="0"/>
          <a:fillRef idx="0"/>
          <a:effectRef idx="0"/>
          <a:fontRef idx="minor"/>
        </p:style>
      </p:sp>
      <p:sp>
        <p:nvSpPr>
          <p:cNvPr id="473" name="CustomShape 2"/>
          <p:cNvSpPr/>
          <p:nvPr/>
        </p:nvSpPr>
        <p:spPr>
          <a:xfrm>
            <a:off x="155520" y="-144360"/>
            <a:ext cx="304560" cy="304560"/>
          </a:xfrm>
          <a:prstGeom prst="rect">
            <a:avLst/>
          </a:prstGeom>
          <a:noFill/>
          <a:ln>
            <a:noFill/>
          </a:ln>
        </p:spPr>
        <p:style>
          <a:lnRef idx="0"/>
          <a:fillRef idx="0"/>
          <a:effectRef idx="0"/>
          <a:fontRef idx="minor"/>
        </p:style>
      </p:sp>
      <p:sp>
        <p:nvSpPr>
          <p:cNvPr id="474" name="CustomShape 3"/>
          <p:cNvSpPr/>
          <p:nvPr/>
        </p:nvSpPr>
        <p:spPr>
          <a:xfrm>
            <a:off x="228600" y="1089000"/>
            <a:ext cx="8686440" cy="2042640"/>
          </a:xfrm>
          <a:prstGeom prst="rect">
            <a:avLst/>
          </a:prstGeom>
          <a:noFill/>
          <a:ln w="9360">
            <a:noFill/>
          </a:ln>
        </p:spPr>
        <p:style>
          <a:lnRef idx="0"/>
          <a:fillRef idx="0"/>
          <a:effectRef idx="0"/>
          <a:fontRef idx="minor"/>
        </p:style>
        <p:txBody>
          <a:bodyPr anchor="ctr"/>
          <a:p>
            <a:pPr>
              <a:lnSpc>
                <a:spcPct val="100000"/>
              </a:lnSpc>
            </a:pPr>
            <a:r>
              <a:rPr b="0" lang="en-IN" sz="2400" spc="-1" strike="noStrike">
                <a:solidFill>
                  <a:srgbClr val="000000"/>
                </a:solidFill>
                <a:latin typeface="Arial"/>
                <a:ea typeface="Arial Unicode MS"/>
              </a:rPr>
              <a:t>A schema is a </a:t>
            </a:r>
            <a:r>
              <a:rPr b="0" lang="en-IN" sz="3200" spc="-1" strike="noStrike">
                <a:solidFill>
                  <a:srgbClr val="000000"/>
                </a:solidFill>
                <a:latin typeface="Arial"/>
                <a:ea typeface="Arial Unicode MS"/>
              </a:rPr>
              <a:t>collection of database objects </a:t>
            </a:r>
            <a:r>
              <a:rPr b="0" lang="en-IN" sz="2400" spc="-1" strike="noStrike">
                <a:solidFill>
                  <a:srgbClr val="000000"/>
                </a:solidFill>
                <a:latin typeface="Arial"/>
                <a:ea typeface="Arial Unicode MS"/>
              </a:rPr>
              <a:t>associated with one particular database username. This username is called the schema owner, or the owner of the related group of objects. You may have one or multiple schemas in a database.</a:t>
            </a:r>
            <a:endParaRPr b="0" lang="en-IN" sz="2400" spc="-1" strike="noStrike">
              <a:latin typeface="Arial"/>
            </a:endParaRPr>
          </a:p>
        </p:txBody>
      </p:sp>
      <p:sp>
        <p:nvSpPr>
          <p:cNvPr id="475"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What is Schema?</a:t>
            </a:r>
            <a:endParaRPr b="0" lang="en-IN" sz="4000" spc="-1" strike="noStrike">
              <a:latin typeface="Arial"/>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What is Data Modeling?</a:t>
            </a:r>
            <a:endParaRPr b="0" lang="en-IN" sz="4800" spc="-1" strike="noStrike">
              <a:latin typeface="Arial"/>
            </a:endParaRPr>
          </a:p>
        </p:txBody>
      </p:sp>
      <p:sp>
        <p:nvSpPr>
          <p:cNvPr id="477" name="CustomShape 2"/>
          <p:cNvSpPr/>
          <p:nvPr/>
        </p:nvSpPr>
        <p:spPr>
          <a:xfrm>
            <a:off x="500040" y="3500280"/>
            <a:ext cx="8429400" cy="26809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6c86"/>
                </a:solidFill>
                <a:latin typeface="Gill Sans MT"/>
              </a:rPr>
              <a:t>Data modeling is the process of creating a data model for the data to be stored in a Database. This data model is a conceptual representation of</a:t>
            </a:r>
            <a:endParaRPr b="0" lang="en-IN" sz="2000" spc="-1" strike="noStrike">
              <a:latin typeface="Arial"/>
            </a:endParaRPr>
          </a:p>
          <a:p>
            <a:pPr>
              <a:lnSpc>
                <a:spcPct val="100000"/>
              </a:lnSpc>
            </a:pPr>
            <a:endParaRPr b="0" lang="en-IN" sz="2000" spc="-1" strike="noStrike">
              <a:latin typeface="Arial"/>
            </a:endParaRPr>
          </a:p>
          <a:p>
            <a:pPr indent="-216000">
              <a:lnSpc>
                <a:spcPct val="150000"/>
              </a:lnSpc>
              <a:buClr>
                <a:srgbClr val="006c86"/>
              </a:buClr>
              <a:buFont typeface="Arial"/>
              <a:buChar char="•"/>
            </a:pPr>
            <a:r>
              <a:rPr b="0" lang="en-IN" sz="2000" spc="-1" strike="noStrike">
                <a:solidFill>
                  <a:srgbClr val="006c86"/>
                </a:solidFill>
                <a:latin typeface="Gill Sans MT"/>
              </a:rPr>
              <a:t>Data objects</a:t>
            </a:r>
            <a:endParaRPr b="0" lang="en-IN" sz="2000" spc="-1" strike="noStrike">
              <a:latin typeface="Arial"/>
            </a:endParaRPr>
          </a:p>
          <a:p>
            <a:pPr indent="-216000">
              <a:lnSpc>
                <a:spcPct val="150000"/>
              </a:lnSpc>
              <a:buClr>
                <a:srgbClr val="006c86"/>
              </a:buClr>
              <a:buFont typeface="Arial"/>
              <a:buChar char="•"/>
            </a:pPr>
            <a:r>
              <a:rPr b="0" lang="en-IN" sz="2000" spc="-1" strike="noStrike">
                <a:solidFill>
                  <a:srgbClr val="006c86"/>
                </a:solidFill>
                <a:latin typeface="Gill Sans MT"/>
              </a:rPr>
              <a:t>The associations between different data objects</a:t>
            </a:r>
            <a:endParaRPr b="0" lang="en-IN" sz="2000" spc="-1" strike="noStrike">
              <a:latin typeface="Arial"/>
            </a:endParaRPr>
          </a:p>
          <a:p>
            <a:pPr indent="-216000">
              <a:lnSpc>
                <a:spcPct val="150000"/>
              </a:lnSpc>
              <a:buClr>
                <a:srgbClr val="006c86"/>
              </a:buClr>
              <a:buFont typeface="Arial"/>
              <a:buChar char="•"/>
            </a:pPr>
            <a:r>
              <a:rPr b="0" lang="en-IN" sz="2000" spc="-1" strike="noStrike">
                <a:solidFill>
                  <a:srgbClr val="006c86"/>
                </a:solidFill>
                <a:latin typeface="Gill Sans MT"/>
              </a:rPr>
              <a:t>The rules.</a:t>
            </a:r>
            <a:endParaRPr b="0" lang="en-IN" sz="2000" spc="-1" strike="noStrike">
              <a:latin typeface="Arial"/>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55520" y="-144360"/>
            <a:ext cx="304560" cy="304560"/>
          </a:xfrm>
          <a:prstGeom prst="rect">
            <a:avLst/>
          </a:prstGeom>
          <a:noFill/>
          <a:ln>
            <a:noFill/>
          </a:ln>
        </p:spPr>
        <p:style>
          <a:lnRef idx="0"/>
          <a:fillRef idx="0"/>
          <a:effectRef idx="0"/>
          <a:fontRef idx="minor"/>
        </p:style>
      </p:sp>
      <p:sp>
        <p:nvSpPr>
          <p:cNvPr id="479" name="CustomShape 2"/>
          <p:cNvSpPr/>
          <p:nvPr/>
        </p:nvSpPr>
        <p:spPr>
          <a:xfrm>
            <a:off x="155520" y="-144360"/>
            <a:ext cx="304560" cy="304560"/>
          </a:xfrm>
          <a:prstGeom prst="rect">
            <a:avLst/>
          </a:prstGeom>
          <a:noFill/>
          <a:ln>
            <a:noFill/>
          </a:ln>
        </p:spPr>
        <p:style>
          <a:lnRef idx="0"/>
          <a:fillRef idx="0"/>
          <a:effectRef idx="0"/>
          <a:fontRef idx="minor"/>
        </p:style>
      </p:sp>
      <p:sp>
        <p:nvSpPr>
          <p:cNvPr id="480" name="CustomShape 3"/>
          <p:cNvSpPr/>
          <p:nvPr/>
        </p:nvSpPr>
        <p:spPr>
          <a:xfrm>
            <a:off x="228600" y="1227240"/>
            <a:ext cx="8686440" cy="1189440"/>
          </a:xfrm>
          <a:prstGeom prst="rect">
            <a:avLst/>
          </a:prstGeom>
          <a:noFill/>
          <a:ln w="9360">
            <a:noFill/>
          </a:ln>
        </p:spPr>
        <p:style>
          <a:lnRef idx="0"/>
          <a:fillRef idx="0"/>
          <a:effectRef idx="0"/>
          <a:fontRef idx="minor"/>
        </p:style>
        <p:txBody>
          <a:bodyPr anchor="ctr"/>
          <a:p>
            <a:pPr algn="ctr">
              <a:lnSpc>
                <a:spcPct val="100000"/>
              </a:lnSpc>
            </a:pPr>
            <a:r>
              <a:rPr b="1" lang="en-IN" sz="2400" spc="-1" strike="noStrike">
                <a:solidFill>
                  <a:srgbClr val="404040"/>
                </a:solidFill>
                <a:latin typeface="Arial"/>
                <a:ea typeface="Arial Unicode MS"/>
              </a:rPr>
              <a:t>Data modeling</a:t>
            </a:r>
            <a:r>
              <a:rPr b="0" lang="en-IN" sz="2400" spc="-1" strike="noStrike">
                <a:solidFill>
                  <a:srgbClr val="404040"/>
                </a:solidFill>
                <a:latin typeface="Arial"/>
                <a:ea typeface="Arial Unicode MS"/>
              </a:rPr>
              <a:t> is a process used to define and analyze data requirements needed to support the business processes within the scope of corresponding systems in organizations.</a:t>
            </a:r>
            <a:endParaRPr b="0" lang="en-IN" sz="2400" spc="-1" strike="noStrike">
              <a:latin typeface="Arial"/>
            </a:endParaRPr>
          </a:p>
        </p:txBody>
      </p:sp>
      <p:sp>
        <p:nvSpPr>
          <p:cNvPr id="481" name="CustomShape 4"/>
          <p:cNvSpPr/>
          <p:nvPr/>
        </p:nvSpPr>
        <p:spPr>
          <a:xfrm>
            <a:off x="152280" y="2895480"/>
            <a:ext cx="8762760" cy="8218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2400" spc="-1" strike="noStrike">
                <a:solidFill>
                  <a:srgbClr val="404040"/>
                </a:solidFill>
                <a:latin typeface="Arial"/>
                <a:ea typeface="Arial Unicode MS"/>
              </a:rPr>
              <a:t>Data modeling</a:t>
            </a:r>
            <a:r>
              <a:rPr b="0" lang="en-IN" sz="2400" spc="-1" strike="noStrike">
                <a:solidFill>
                  <a:srgbClr val="000000"/>
                </a:solidFill>
                <a:latin typeface="Arial"/>
                <a:ea typeface="Arial Unicode MS"/>
              </a:rPr>
              <a:t> involves a progression from conceptual model to logical model to physical </a:t>
            </a:r>
            <a:r>
              <a:rPr b="1" lang="en-IN" sz="2400" spc="-1" strike="noStrike">
                <a:solidFill>
                  <a:srgbClr val="000000"/>
                </a:solidFill>
                <a:latin typeface="Arial"/>
                <a:ea typeface="Arial Unicode MS"/>
              </a:rPr>
              <a:t>object</a:t>
            </a:r>
            <a:r>
              <a:rPr b="0" lang="en-IN" sz="2400" spc="-1" strike="noStrike">
                <a:solidFill>
                  <a:srgbClr val="000000"/>
                </a:solidFill>
                <a:latin typeface="Arial"/>
                <a:ea typeface="Arial Unicode MS"/>
              </a:rPr>
              <a:t>.</a:t>
            </a:r>
            <a:endParaRPr b="0" lang="en-IN" sz="2400" spc="-1" strike="noStrike">
              <a:latin typeface="Arial"/>
            </a:endParaRPr>
          </a:p>
        </p:txBody>
      </p:sp>
      <p:sp>
        <p:nvSpPr>
          <p:cNvPr id="482" name="CustomShape 5"/>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Data Modeling</a:t>
            </a:r>
            <a:endParaRPr b="0" lang="en-IN" sz="4000" spc="-1" strike="noStrike">
              <a:latin typeface="Arial"/>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155520" y="-144360"/>
            <a:ext cx="304560" cy="304560"/>
          </a:xfrm>
          <a:prstGeom prst="rect">
            <a:avLst/>
          </a:prstGeom>
          <a:noFill/>
          <a:ln>
            <a:noFill/>
          </a:ln>
        </p:spPr>
        <p:style>
          <a:lnRef idx="0"/>
          <a:fillRef idx="0"/>
          <a:effectRef idx="0"/>
          <a:fontRef idx="minor"/>
        </p:style>
      </p:sp>
      <p:sp>
        <p:nvSpPr>
          <p:cNvPr id="484" name="CustomShape 2"/>
          <p:cNvSpPr/>
          <p:nvPr/>
        </p:nvSpPr>
        <p:spPr>
          <a:xfrm>
            <a:off x="155520" y="-144360"/>
            <a:ext cx="304560" cy="304560"/>
          </a:xfrm>
          <a:prstGeom prst="rect">
            <a:avLst/>
          </a:prstGeom>
          <a:noFill/>
          <a:ln>
            <a:noFill/>
          </a:ln>
        </p:spPr>
        <p:style>
          <a:lnRef idx="0"/>
          <a:fillRef idx="0"/>
          <a:effectRef idx="0"/>
          <a:fontRef idx="minor"/>
        </p:style>
      </p:sp>
      <p:sp>
        <p:nvSpPr>
          <p:cNvPr id="485" name="CustomShape 3"/>
          <p:cNvSpPr/>
          <p:nvPr/>
        </p:nvSpPr>
        <p:spPr>
          <a:xfrm>
            <a:off x="152280" y="768960"/>
            <a:ext cx="8762760" cy="1525320"/>
          </a:xfrm>
          <a:prstGeom prst="rect">
            <a:avLst/>
          </a:prstGeom>
          <a:solidFill>
            <a:srgbClr val="ffffff"/>
          </a:solidFill>
          <a:ln w="9360">
            <a:noFill/>
          </a:ln>
        </p:spPr>
        <p:style>
          <a:lnRef idx="0"/>
          <a:fillRef idx="0"/>
          <a:effectRef idx="0"/>
          <a:fontRef idx="minor"/>
        </p:style>
        <p:txBody>
          <a:bodyPr tIns="0" bIns="0" anchor="ctr"/>
          <a:p>
            <a:pPr>
              <a:lnSpc>
                <a:spcPct val="100000"/>
              </a:lnSpc>
            </a:pPr>
            <a:r>
              <a:rPr b="0" lang="en-IN" sz="2000" spc="-1" strike="noStrike">
                <a:solidFill>
                  <a:srgbClr val="c00000"/>
                </a:solidFill>
                <a:latin typeface="Arial"/>
                <a:ea typeface="Times New Roman"/>
              </a:rPr>
              <a:t>Features of conceptual data model include:</a:t>
            </a:r>
            <a:endParaRPr b="0" lang="en-IN" sz="2000" spc="-1" strike="noStrike">
              <a:latin typeface="Arial"/>
            </a:endParaRPr>
          </a:p>
          <a:p>
            <a:pPr>
              <a:lnSpc>
                <a:spcPct val="100000"/>
              </a:lnSpc>
            </a:pPr>
            <a:endParaRPr b="0" lang="en-IN" sz="2000" spc="-1" strike="noStrike">
              <a:latin typeface="Arial"/>
            </a:endParaRPr>
          </a:p>
          <a:p>
            <a:pPr>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Includes the important entities and the relationships among them.</a:t>
            </a:r>
            <a:endParaRPr b="0" lang="en-IN" sz="2000" spc="-1" strike="noStrike">
              <a:latin typeface="Arial"/>
            </a:endParaRPr>
          </a:p>
          <a:p>
            <a:pPr>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No attribute is specified.</a:t>
            </a:r>
            <a:endParaRPr b="0" lang="en-IN" sz="2000" spc="-1" strike="noStrike">
              <a:latin typeface="Arial"/>
            </a:endParaRPr>
          </a:p>
          <a:p>
            <a:pPr>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No primary key is specified.</a:t>
            </a:r>
            <a:endParaRPr b="0" lang="en-IN" sz="2000" spc="-1" strike="noStrike">
              <a:latin typeface="Arial"/>
            </a:endParaRPr>
          </a:p>
        </p:txBody>
      </p:sp>
      <p:pic>
        <p:nvPicPr>
          <p:cNvPr id="486" name="Picture 2" descr=""/>
          <p:cNvPicPr/>
          <p:nvPr/>
        </p:nvPicPr>
        <p:blipFill>
          <a:blip r:embed="rId1"/>
          <a:stretch/>
        </p:blipFill>
        <p:spPr>
          <a:xfrm>
            <a:off x="3429000" y="2133720"/>
            <a:ext cx="5632920" cy="4038120"/>
          </a:xfrm>
          <a:prstGeom prst="rect">
            <a:avLst/>
          </a:prstGeom>
          <a:ln w="9360">
            <a:noFill/>
          </a:ln>
        </p:spPr>
      </p:pic>
      <p:sp>
        <p:nvSpPr>
          <p:cNvPr id="487"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Conceptual Model Design</a:t>
            </a:r>
            <a:endParaRPr b="0" lang="en-IN" sz="4000" spc="-1" strike="noStrike">
              <a:latin typeface="Arial"/>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152280" y="2362320"/>
            <a:ext cx="8838720" cy="914040"/>
          </a:xfrm>
          <a:prstGeom prst="rect">
            <a:avLst/>
          </a:prstGeom>
          <a:noFill/>
          <a:ln>
            <a:noFill/>
          </a:ln>
        </p:spPr>
        <p:style>
          <a:lnRef idx="0"/>
          <a:fillRef idx="0"/>
          <a:effectRef idx="0"/>
          <a:fontRef idx="minor"/>
        </p:style>
      </p:sp>
      <p:sp>
        <p:nvSpPr>
          <p:cNvPr id="489" name="CustomShape 2"/>
          <p:cNvSpPr/>
          <p:nvPr/>
        </p:nvSpPr>
        <p:spPr>
          <a:xfrm>
            <a:off x="155520" y="-144360"/>
            <a:ext cx="304560" cy="304560"/>
          </a:xfrm>
          <a:prstGeom prst="rect">
            <a:avLst/>
          </a:prstGeom>
          <a:noFill/>
          <a:ln>
            <a:noFill/>
          </a:ln>
        </p:spPr>
        <p:style>
          <a:lnRef idx="0"/>
          <a:fillRef idx="0"/>
          <a:effectRef idx="0"/>
          <a:fontRef idx="minor"/>
        </p:style>
      </p:sp>
      <p:sp>
        <p:nvSpPr>
          <p:cNvPr id="490" name="CustomShape 3"/>
          <p:cNvSpPr/>
          <p:nvPr/>
        </p:nvSpPr>
        <p:spPr>
          <a:xfrm>
            <a:off x="155520" y="-144360"/>
            <a:ext cx="304560" cy="304560"/>
          </a:xfrm>
          <a:prstGeom prst="rect">
            <a:avLst/>
          </a:prstGeom>
          <a:noFill/>
          <a:ln>
            <a:noFill/>
          </a:ln>
        </p:spPr>
        <p:style>
          <a:lnRef idx="0"/>
          <a:fillRef idx="0"/>
          <a:effectRef idx="0"/>
          <a:fontRef idx="minor"/>
        </p:style>
      </p:sp>
      <p:pic>
        <p:nvPicPr>
          <p:cNvPr id="491" name="Picture 2" descr=""/>
          <p:cNvPicPr/>
          <p:nvPr/>
        </p:nvPicPr>
        <p:blipFill>
          <a:blip r:embed="rId1"/>
          <a:stretch/>
        </p:blipFill>
        <p:spPr>
          <a:xfrm>
            <a:off x="1371600" y="2686320"/>
            <a:ext cx="6629040" cy="3485520"/>
          </a:xfrm>
          <a:prstGeom prst="rect">
            <a:avLst/>
          </a:prstGeom>
          <a:ln w="9360">
            <a:noFill/>
          </a:ln>
        </p:spPr>
      </p:pic>
      <p:sp>
        <p:nvSpPr>
          <p:cNvPr id="492"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Logical Model Design</a:t>
            </a:r>
            <a:endParaRPr b="0" lang="en-IN" sz="4000" spc="-1" strike="noStrike">
              <a:latin typeface="Arial"/>
            </a:endParaRPr>
          </a:p>
        </p:txBody>
      </p:sp>
      <p:sp>
        <p:nvSpPr>
          <p:cNvPr id="493" name="CustomShape 5"/>
          <p:cNvSpPr/>
          <p:nvPr/>
        </p:nvSpPr>
        <p:spPr>
          <a:xfrm>
            <a:off x="152280" y="770040"/>
            <a:ext cx="8762760" cy="1830240"/>
          </a:xfrm>
          <a:prstGeom prst="rect">
            <a:avLst/>
          </a:prstGeom>
          <a:solidFill>
            <a:srgbClr val="ffffff"/>
          </a:solidFill>
          <a:ln w="9360">
            <a:noFill/>
          </a:ln>
        </p:spPr>
        <p:style>
          <a:lnRef idx="0"/>
          <a:fillRef idx="0"/>
          <a:effectRef idx="0"/>
          <a:fontRef idx="minor"/>
        </p:style>
        <p:txBody>
          <a:bodyPr tIns="0" bIns="0" anchor="ctr"/>
          <a:p>
            <a:pPr>
              <a:lnSpc>
                <a:spcPct val="100000"/>
              </a:lnSpc>
            </a:pPr>
            <a:r>
              <a:rPr b="0" lang="en-IN" sz="2000" spc="-1" strike="noStrike">
                <a:solidFill>
                  <a:srgbClr val="c00000"/>
                </a:solidFill>
                <a:latin typeface="Arial"/>
                <a:ea typeface="Times New Roman"/>
              </a:rPr>
              <a:t>Features of logical data model include:</a:t>
            </a:r>
            <a:endParaRPr b="0" lang="en-IN" sz="2000" spc="-1" strike="noStrike">
              <a:latin typeface="Arial"/>
            </a:endParaRPr>
          </a:p>
          <a:p>
            <a:pPr>
              <a:lnSpc>
                <a:spcPct val="100000"/>
              </a:lnSpc>
            </a:pP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Includes all entities and relationships among them.</a:t>
            </a: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All attributes for each entity are specified.</a:t>
            </a: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The primary key for each entity is specified.</a:t>
            </a: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Foreign keys  are specified.</a:t>
            </a:r>
            <a:endParaRPr b="0" lang="en-IN" sz="2000" spc="-1" strike="noStrike">
              <a:latin typeface="Arial"/>
            </a:endParaRPr>
          </a:p>
        </p:txBody>
      </p:sp>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65" name="Table 2"/>
          <p:cNvGraphicFramePr/>
          <p:nvPr/>
        </p:nvGraphicFramePr>
        <p:xfrm>
          <a:off x="152280" y="1071720"/>
          <a:ext cx="8838720" cy="4820400"/>
        </p:xfrm>
        <a:graphic>
          <a:graphicData uri="http://schemas.openxmlformats.org/drawingml/2006/table">
            <a:tbl>
              <a:tblPr/>
              <a:tblGrid>
                <a:gridCol w="8839080"/>
              </a:tblGrid>
              <a:tr h="36612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366120">
                <a:tc>
                  <a:txBody>
                    <a:bodyPr anchor="ctr"/>
                    <a:p>
                      <a:pPr>
                        <a:lnSpc>
                          <a:spcPct val="100000"/>
                        </a:lnSpc>
                      </a:pPr>
                      <a:r>
                        <a:rPr b="1" i="1" lang="en-IN" sz="1200" spc="-1" strike="noStrike">
                          <a:solidFill>
                            <a:srgbClr val="000000"/>
                          </a:solidFill>
                          <a:latin typeface="Arial"/>
                        </a:rPr>
                        <a:t>REPLACE using SET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REPLACE using SELECT</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Single-table UPDATE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Multiple-table UPDATE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Single-Table DELETE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Multiple-table DELETE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Datatypes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JSON Datatype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CREATE TABLE</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CONSTRAINTS</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366120">
                <a:tc>
                  <a:txBody>
                    <a:bodyPr anchor="ctr"/>
                    <a:p>
                      <a:pPr>
                        <a:lnSpc>
                          <a:spcPct val="100000"/>
                        </a:lnSpc>
                      </a:pPr>
                      <a:r>
                        <a:rPr b="1" i="1" lang="en-IN" sz="1200" spc="-1" strike="noStrike">
                          <a:solidFill>
                            <a:srgbClr val="000000"/>
                          </a:solidFill>
                          <a:latin typeface="Arial"/>
                        </a:rPr>
                        <a:t>INFORMATION_SCHEMA</a:t>
                      </a:r>
                      <a:endParaRPr b="0" lang="en-IN" sz="12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155520" y="-144360"/>
            <a:ext cx="304560" cy="304560"/>
          </a:xfrm>
          <a:prstGeom prst="rect">
            <a:avLst/>
          </a:prstGeom>
          <a:noFill/>
          <a:ln>
            <a:noFill/>
          </a:ln>
        </p:spPr>
        <p:style>
          <a:lnRef idx="0"/>
          <a:fillRef idx="0"/>
          <a:effectRef idx="0"/>
          <a:fontRef idx="minor"/>
        </p:style>
      </p:sp>
      <p:sp>
        <p:nvSpPr>
          <p:cNvPr id="495" name="CustomShape 2"/>
          <p:cNvSpPr/>
          <p:nvPr/>
        </p:nvSpPr>
        <p:spPr>
          <a:xfrm>
            <a:off x="155520" y="-144360"/>
            <a:ext cx="304560" cy="304560"/>
          </a:xfrm>
          <a:prstGeom prst="rect">
            <a:avLst/>
          </a:prstGeom>
          <a:noFill/>
          <a:ln>
            <a:noFill/>
          </a:ln>
        </p:spPr>
        <p:style>
          <a:lnRef idx="0"/>
          <a:fillRef idx="0"/>
          <a:effectRef idx="0"/>
          <a:fontRef idx="minor"/>
        </p:style>
      </p:sp>
      <p:pic>
        <p:nvPicPr>
          <p:cNvPr id="496" name="Picture 2" descr=""/>
          <p:cNvPicPr/>
          <p:nvPr/>
        </p:nvPicPr>
        <p:blipFill>
          <a:blip r:embed="rId1"/>
          <a:stretch/>
        </p:blipFill>
        <p:spPr>
          <a:xfrm>
            <a:off x="1447920" y="2590920"/>
            <a:ext cx="6400440" cy="3697200"/>
          </a:xfrm>
          <a:prstGeom prst="rect">
            <a:avLst/>
          </a:prstGeom>
          <a:ln w="9360">
            <a:noFill/>
          </a:ln>
        </p:spPr>
      </p:pic>
      <p:sp>
        <p:nvSpPr>
          <p:cNvPr id="497" name="CustomShape 3"/>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Physical Model Design</a:t>
            </a:r>
            <a:endParaRPr b="0" lang="en-IN" sz="4000" spc="-1" strike="noStrike">
              <a:latin typeface="Arial"/>
            </a:endParaRPr>
          </a:p>
        </p:txBody>
      </p:sp>
      <p:sp>
        <p:nvSpPr>
          <p:cNvPr id="498" name="CustomShape 4"/>
          <p:cNvSpPr/>
          <p:nvPr/>
        </p:nvSpPr>
        <p:spPr>
          <a:xfrm>
            <a:off x="152280" y="768600"/>
            <a:ext cx="8762760" cy="1525320"/>
          </a:xfrm>
          <a:prstGeom prst="rect">
            <a:avLst/>
          </a:prstGeom>
          <a:solidFill>
            <a:srgbClr val="ffffff"/>
          </a:solidFill>
          <a:ln w="9360">
            <a:noFill/>
          </a:ln>
        </p:spPr>
        <p:style>
          <a:lnRef idx="0"/>
          <a:fillRef idx="0"/>
          <a:effectRef idx="0"/>
          <a:fontRef idx="minor"/>
        </p:style>
        <p:txBody>
          <a:bodyPr tIns="0" bIns="0" anchor="ctr"/>
          <a:p>
            <a:pPr>
              <a:lnSpc>
                <a:spcPct val="100000"/>
              </a:lnSpc>
            </a:pPr>
            <a:r>
              <a:rPr b="0" lang="en-IN" sz="2000" spc="-1" strike="noStrike">
                <a:solidFill>
                  <a:srgbClr val="c00000"/>
                </a:solidFill>
                <a:latin typeface="Arial"/>
                <a:ea typeface="Times New Roman"/>
              </a:rPr>
              <a:t>Features of physical data model include:</a:t>
            </a:r>
            <a:endParaRPr b="0" lang="en-IN" sz="2000" spc="-1" strike="noStrike">
              <a:latin typeface="Arial"/>
            </a:endParaRPr>
          </a:p>
          <a:p>
            <a:pPr>
              <a:lnSpc>
                <a:spcPct val="100000"/>
              </a:lnSpc>
            </a:pP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Convert entities into tables.</a:t>
            </a: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Convert relationships into foreign keys.</a:t>
            </a:r>
            <a:endParaRPr b="0" lang="en-IN" sz="2000" spc="-1" strike="noStrike">
              <a:latin typeface="Arial"/>
            </a:endParaRPr>
          </a:p>
          <a:p>
            <a:pPr indent="-216000">
              <a:lnSpc>
                <a:spcPct val="100000"/>
              </a:lnSpc>
              <a:buClr>
                <a:srgbClr val="000000"/>
              </a:buClr>
              <a:buFont typeface="Arial"/>
              <a:buChar char="•"/>
            </a:pPr>
            <a:r>
              <a:rPr b="0" lang="en-IN" sz="2000" spc="-1" strike="noStrike">
                <a:solidFill>
                  <a:srgbClr val="000000"/>
                </a:solidFill>
                <a:latin typeface="Arial"/>
                <a:ea typeface="Times New Roman"/>
              </a:rPr>
              <a:t> </a:t>
            </a:r>
            <a:r>
              <a:rPr b="0" lang="en-IN" sz="2000" spc="-1" strike="noStrike">
                <a:solidFill>
                  <a:srgbClr val="000000"/>
                </a:solidFill>
                <a:latin typeface="Arial"/>
                <a:ea typeface="Times New Roman"/>
              </a:rPr>
              <a:t>Convert attributes into columns.</a:t>
            </a:r>
            <a:endParaRPr b="0" lang="en-IN" sz="2000" spc="-1" strike="noStrike">
              <a:latin typeface="Arial"/>
            </a:endParaRPr>
          </a:p>
        </p:txBody>
      </p:sp>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9" name="CustomShape 1"/>
          <p:cNvSpPr/>
          <p:nvPr/>
        </p:nvSpPr>
        <p:spPr>
          <a:xfrm>
            <a:off x="152280" y="2362320"/>
            <a:ext cx="8838720" cy="914040"/>
          </a:xfrm>
          <a:prstGeom prst="rect">
            <a:avLst/>
          </a:prstGeom>
          <a:noFill/>
          <a:ln>
            <a:noFill/>
          </a:ln>
        </p:spPr>
        <p:style>
          <a:lnRef idx="0"/>
          <a:fillRef idx="0"/>
          <a:effectRef idx="0"/>
          <a:fontRef idx="minor"/>
        </p:style>
      </p:sp>
      <p:sp>
        <p:nvSpPr>
          <p:cNvPr id="500" name="CustomShape 2"/>
          <p:cNvSpPr/>
          <p:nvPr/>
        </p:nvSpPr>
        <p:spPr>
          <a:xfrm>
            <a:off x="155520" y="-144360"/>
            <a:ext cx="304560" cy="304560"/>
          </a:xfrm>
          <a:prstGeom prst="rect">
            <a:avLst/>
          </a:prstGeom>
          <a:noFill/>
          <a:ln>
            <a:noFill/>
          </a:ln>
        </p:spPr>
        <p:style>
          <a:lnRef idx="0"/>
          <a:fillRef idx="0"/>
          <a:effectRef idx="0"/>
          <a:fontRef idx="minor"/>
        </p:style>
      </p:sp>
      <p:sp>
        <p:nvSpPr>
          <p:cNvPr id="501" name="CustomShape 3"/>
          <p:cNvSpPr/>
          <p:nvPr/>
        </p:nvSpPr>
        <p:spPr>
          <a:xfrm>
            <a:off x="155520" y="-144360"/>
            <a:ext cx="304560" cy="304560"/>
          </a:xfrm>
          <a:prstGeom prst="rect">
            <a:avLst/>
          </a:prstGeom>
          <a:noFill/>
          <a:ln>
            <a:noFill/>
          </a:ln>
        </p:spPr>
        <p:style>
          <a:lnRef idx="0"/>
          <a:fillRef idx="0"/>
          <a:effectRef idx="0"/>
          <a:fontRef idx="minor"/>
        </p:style>
      </p:sp>
      <p:graphicFrame>
        <p:nvGraphicFramePr>
          <p:cNvPr id="502" name="Table 4"/>
          <p:cNvGraphicFramePr/>
          <p:nvPr/>
        </p:nvGraphicFramePr>
        <p:xfrm>
          <a:off x="152280" y="990720"/>
          <a:ext cx="8838720" cy="4952520"/>
        </p:xfrm>
        <a:graphic>
          <a:graphicData uri="http://schemas.openxmlformats.org/drawingml/2006/table">
            <a:tbl>
              <a:tblPr/>
              <a:tblGrid>
                <a:gridCol w="3047760"/>
                <a:gridCol w="1904760"/>
                <a:gridCol w="1981080"/>
                <a:gridCol w="1905120"/>
              </a:tblGrid>
              <a:tr h="447840">
                <a:tc>
                  <a:txBody>
                    <a:bodyPr lIns="9000" rIns="9000" tIns="9000" bIns="9000" anchor="ctr"/>
                    <a:p>
                      <a:pPr algn="ctr">
                        <a:lnSpc>
                          <a:spcPct val="100000"/>
                        </a:lnSpc>
                      </a:pPr>
                      <a:r>
                        <a:rPr b="0" lang="en-IN" sz="2400" spc="-1" strike="noStrike">
                          <a:solidFill>
                            <a:srgbClr val="000000"/>
                          </a:solidFill>
                          <a:latin typeface="Gill Sans MT"/>
                        </a:rPr>
                        <a:t>Feature</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400" spc="-1" strike="noStrike">
                          <a:solidFill>
                            <a:srgbClr val="000000"/>
                          </a:solidFill>
                          <a:latin typeface="Gill Sans MT"/>
                        </a:rPr>
                        <a:t>Conceptual</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400" spc="-1" strike="noStrike">
                          <a:solidFill>
                            <a:srgbClr val="000000"/>
                          </a:solidFill>
                          <a:latin typeface="Gill Sans MT"/>
                        </a:rPr>
                        <a:t>Logical</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400" spc="-1" strike="noStrike">
                          <a:solidFill>
                            <a:srgbClr val="000000"/>
                          </a:solidFill>
                          <a:latin typeface="Gill Sans MT"/>
                        </a:rPr>
                        <a:t>Physical</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492840">
                <a:tc>
                  <a:txBody>
                    <a:bodyPr lIns="9000" rIns="9000" tIns="9000" bIns="9000" anchor="ctr"/>
                    <a:p>
                      <a:pPr>
                        <a:lnSpc>
                          <a:spcPct val="100000"/>
                        </a:lnSpc>
                      </a:pPr>
                      <a:r>
                        <a:rPr b="0" lang="en-IN" sz="2400" spc="-1" strike="noStrike">
                          <a:solidFill>
                            <a:srgbClr val="000000"/>
                          </a:solidFill>
                          <a:latin typeface="Gill Sans MT"/>
                        </a:rPr>
                        <a:t>Entity Names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728280">
                <a:tc>
                  <a:txBody>
                    <a:bodyPr lIns="9000" rIns="9000" tIns="9000" bIns="9000" anchor="ctr"/>
                    <a:p>
                      <a:pPr>
                        <a:lnSpc>
                          <a:spcPct val="100000"/>
                        </a:lnSpc>
                      </a:pPr>
                      <a:r>
                        <a:rPr b="0" lang="en-IN" sz="2400" spc="-1" strike="noStrike">
                          <a:solidFill>
                            <a:srgbClr val="000000"/>
                          </a:solidFill>
                          <a:latin typeface="Gill Sans MT"/>
                        </a:rPr>
                        <a:t>Entity Relationships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511200">
                <a:tc>
                  <a:txBody>
                    <a:bodyPr lIns="9000" rIns="9000" tIns="9000" bIns="9000" anchor="ctr"/>
                    <a:p>
                      <a:pPr>
                        <a:lnSpc>
                          <a:spcPct val="100000"/>
                        </a:lnSpc>
                      </a:pPr>
                      <a:r>
                        <a:rPr b="0" lang="en-IN" sz="2400" spc="-1" strike="noStrike">
                          <a:solidFill>
                            <a:srgbClr val="000000"/>
                          </a:solidFill>
                          <a:latin typeface="Gill Sans MT"/>
                        </a:rPr>
                        <a:t>Attributes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511200">
                <a:tc>
                  <a:txBody>
                    <a:bodyPr lIns="9000" rIns="9000" tIns="9000" bIns="9000" anchor="ctr"/>
                    <a:p>
                      <a:pPr>
                        <a:lnSpc>
                          <a:spcPct val="100000"/>
                        </a:lnSpc>
                      </a:pPr>
                      <a:r>
                        <a:rPr b="0" lang="en-IN" sz="2400" spc="-1" strike="noStrike">
                          <a:solidFill>
                            <a:srgbClr val="000000"/>
                          </a:solidFill>
                          <a:latin typeface="Gill Sans MT"/>
                        </a:rPr>
                        <a:t>Primary Keys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511200">
                <a:tc>
                  <a:txBody>
                    <a:bodyPr lIns="9000" rIns="9000" tIns="9000" bIns="9000" anchor="ctr"/>
                    <a:p>
                      <a:pPr>
                        <a:lnSpc>
                          <a:spcPct val="100000"/>
                        </a:lnSpc>
                      </a:pPr>
                      <a:r>
                        <a:rPr b="0" lang="en-IN" sz="2400" spc="-1" strike="noStrike">
                          <a:solidFill>
                            <a:srgbClr val="000000"/>
                          </a:solidFill>
                          <a:latin typeface="Gill Sans MT"/>
                        </a:rPr>
                        <a:t>Foreign Keys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511200">
                <a:tc>
                  <a:txBody>
                    <a:bodyPr lIns="9000" rIns="9000" tIns="9000" bIns="9000" anchor="ctr"/>
                    <a:p>
                      <a:pPr>
                        <a:lnSpc>
                          <a:spcPct val="100000"/>
                        </a:lnSpc>
                      </a:pPr>
                      <a:r>
                        <a:rPr b="0" lang="en-IN" sz="2400" spc="-1" strike="noStrike">
                          <a:solidFill>
                            <a:srgbClr val="000000"/>
                          </a:solidFill>
                          <a:latin typeface="Gill Sans MT"/>
                        </a:rPr>
                        <a:t>Table Names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511200">
                <a:tc>
                  <a:txBody>
                    <a:bodyPr lIns="9000" rIns="9000" tIns="9000" bIns="9000" anchor="ctr"/>
                    <a:p>
                      <a:pPr>
                        <a:lnSpc>
                          <a:spcPct val="100000"/>
                        </a:lnSpc>
                      </a:pPr>
                      <a:r>
                        <a:rPr b="0" lang="en-IN" sz="2400" spc="-1" strike="noStrike">
                          <a:solidFill>
                            <a:srgbClr val="000000"/>
                          </a:solidFill>
                          <a:latin typeface="Gill Sans MT"/>
                        </a:rPr>
                        <a:t>Column Names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r h="728280">
                <a:tc>
                  <a:txBody>
                    <a:bodyPr lIns="9000" rIns="9000" tIns="9000" bIns="9000" anchor="ctr"/>
                    <a:p>
                      <a:pPr>
                        <a:lnSpc>
                          <a:spcPct val="100000"/>
                        </a:lnSpc>
                      </a:pPr>
                      <a:r>
                        <a:rPr b="0" lang="en-IN" sz="2400" spc="-1" strike="noStrike">
                          <a:solidFill>
                            <a:srgbClr val="000000"/>
                          </a:solidFill>
                          <a:latin typeface="Gill Sans MT"/>
                        </a:rPr>
                        <a:t>Column Data Types</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nSpc>
                          <a:spcPct val="100000"/>
                        </a:lnSpc>
                      </a:pPr>
                      <a:r>
                        <a:rPr b="0" lang="en-IN" sz="2400" spc="-1" strike="noStrike">
                          <a:solidFill>
                            <a:srgbClr val="000000"/>
                          </a:solidFill>
                          <a:latin typeface="Gill Sans MT"/>
                        </a:rPr>
                        <a:t> </a:t>
                      </a:r>
                      <a:endParaRPr b="0" lang="en-IN" sz="24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c>
                  <a:txBody>
                    <a:bodyPr lIns="9000" rIns="9000" tIns="9000" bIns="9000" anchor="ctr"/>
                    <a:p>
                      <a:pPr algn="ctr">
                        <a:lnSpc>
                          <a:spcPct val="100000"/>
                        </a:lnSpc>
                      </a:pPr>
                      <a:r>
                        <a:rPr b="0" lang="en-IN" sz="2800" spc="-1" strike="noStrike">
                          <a:solidFill>
                            <a:srgbClr val="000000"/>
                          </a:solidFill>
                          <a:latin typeface="Gill Sans MT"/>
                        </a:rPr>
                        <a:t>✓</a:t>
                      </a:r>
                      <a:endParaRPr b="0" lang="en-IN" sz="2800" spc="-1" strike="noStrike">
                        <a:latin typeface="Arial"/>
                      </a:endParaRPr>
                    </a:p>
                  </a:txBody>
                  <a:tcPr marL="9000" marR="9000">
                    <a:lnL w="12240">
                      <a:solidFill>
                        <a:srgbClr val="9fb8cd"/>
                      </a:solidFill>
                    </a:lnL>
                    <a:lnR w="12240">
                      <a:solidFill>
                        <a:srgbClr val="9fb8cd"/>
                      </a:solidFill>
                    </a:lnR>
                    <a:lnT w="12240">
                      <a:solidFill>
                        <a:srgbClr val="9fb8cd"/>
                      </a:solidFill>
                    </a:lnT>
                    <a:lnB w="12240">
                      <a:solidFill>
                        <a:srgbClr val="9fb8cd"/>
                      </a:solidFill>
                    </a:lnB>
                    <a:noFill/>
                  </a:tcPr>
                </a:tc>
              </a:tr>
            </a:tbl>
          </a:graphicData>
        </a:graphic>
      </p:graphicFrame>
      <p:sp>
        <p:nvSpPr>
          <p:cNvPr id="503" name="CustomShape 5"/>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Data Modeling</a:t>
            </a:r>
            <a:endParaRPr b="0" lang="en-IN" sz="4000" spc="-1" strike="noStrike">
              <a:latin typeface="Arial"/>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4"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Relational Algebra</a:t>
            </a:r>
            <a:endParaRPr b="0" lang="en-IN" sz="4800" spc="-1" strike="noStrike">
              <a:latin typeface="Arial"/>
            </a:endParaRPr>
          </a:p>
        </p:txBody>
      </p:sp>
      <p:sp>
        <p:nvSpPr>
          <p:cNvPr id="505" name="CustomShape 2"/>
          <p:cNvSpPr/>
          <p:nvPr/>
        </p:nvSpPr>
        <p:spPr>
          <a:xfrm>
            <a:off x="2458080" y="3072960"/>
            <a:ext cx="4227120" cy="577800"/>
          </a:xfrm>
          <a:prstGeom prst="rect">
            <a:avLst/>
          </a:prstGeom>
          <a:noFill/>
          <a:ln>
            <a:noFill/>
          </a:ln>
        </p:spPr>
        <p:style>
          <a:lnRef idx="0"/>
          <a:fillRef idx="0"/>
          <a:effectRef idx="0"/>
          <a:fontRef idx="minor"/>
        </p:style>
        <p:txBody>
          <a:bodyPr lIns="90000" rIns="90000" tIns="45000" bIns="45000"/>
          <a:p>
            <a:pPr>
              <a:lnSpc>
                <a:spcPct val="100000"/>
              </a:lnSpc>
            </a:pPr>
            <a:r>
              <a:rPr b="1" lang="en-IN" sz="3200" spc="-1" strike="noStrike">
                <a:solidFill>
                  <a:srgbClr val="ff0000"/>
                </a:solidFill>
                <a:latin typeface="Symbol"/>
                <a:ea typeface="Verdana"/>
              </a:rPr>
              <a:t></a:t>
            </a:r>
            <a:r>
              <a:rPr b="0" lang="en-IN" sz="2400" spc="-1" strike="noStrike">
                <a:solidFill>
                  <a:srgbClr val="ff0000"/>
                </a:solidFill>
                <a:latin typeface="Verdana"/>
                <a:ea typeface="Verdana"/>
              </a:rPr>
              <a:t> </a:t>
            </a:r>
            <a:r>
              <a:rPr b="0" lang="en-IN" sz="2400" spc="-1" strike="noStrike">
                <a:solidFill>
                  <a:srgbClr val="ff0000"/>
                </a:solidFill>
                <a:latin typeface="Verdana"/>
                <a:ea typeface="Verdana"/>
              </a:rPr>
              <a:t>(and), </a:t>
            </a:r>
            <a:r>
              <a:rPr b="1" lang="en-IN" sz="3200" spc="-1" strike="noStrike">
                <a:solidFill>
                  <a:srgbClr val="ff0000"/>
                </a:solidFill>
                <a:latin typeface="Symbol"/>
                <a:ea typeface="Verdana"/>
              </a:rPr>
              <a:t></a:t>
            </a:r>
            <a:r>
              <a:rPr b="0" lang="en-IN" sz="2400" spc="-1" strike="noStrike">
                <a:solidFill>
                  <a:srgbClr val="ff0000"/>
                </a:solidFill>
                <a:latin typeface="Verdana"/>
                <a:ea typeface="Verdana"/>
              </a:rPr>
              <a:t> (or),</a:t>
            </a:r>
            <a:r>
              <a:rPr b="1" lang="en-IN" sz="3200" spc="-1" strike="noStrike">
                <a:solidFill>
                  <a:srgbClr val="ff0000"/>
                </a:solidFill>
                <a:latin typeface="Verdana"/>
                <a:ea typeface="Verdana"/>
              </a:rPr>
              <a:t> </a:t>
            </a:r>
            <a:r>
              <a:rPr b="1" lang="en-IN" sz="3200" spc="-1" strike="noStrike">
                <a:solidFill>
                  <a:srgbClr val="ff0000"/>
                </a:solidFill>
                <a:latin typeface="Symbol"/>
                <a:ea typeface="Verdana"/>
              </a:rPr>
              <a:t></a:t>
            </a:r>
            <a:r>
              <a:rPr b="0" lang="en-IN" sz="2400" spc="-1" strike="noStrike">
                <a:solidFill>
                  <a:srgbClr val="ff0000"/>
                </a:solidFill>
                <a:latin typeface="Verdana"/>
                <a:ea typeface="Verdana"/>
              </a:rPr>
              <a:t> (not)</a:t>
            </a:r>
            <a:endParaRPr b="0" lang="en-IN" sz="2400" spc="-1" strike="noStrike">
              <a:latin typeface="Arial"/>
            </a:endParaRPr>
          </a:p>
        </p:txBody>
      </p:sp>
      <p:sp>
        <p:nvSpPr>
          <p:cNvPr id="506" name="CustomShape 3"/>
          <p:cNvSpPr/>
          <p:nvPr/>
        </p:nvSpPr>
        <p:spPr>
          <a:xfrm>
            <a:off x="133200" y="76320"/>
            <a:ext cx="8857800" cy="2285640"/>
          </a:xfrm>
          <a:prstGeom prst="rect">
            <a:avLst/>
          </a:prstGeom>
          <a:noFill/>
          <a:ln>
            <a:noFill/>
          </a:ln>
        </p:spPr>
        <p:style>
          <a:lnRef idx="0"/>
          <a:fillRef idx="0"/>
          <a:effectRef idx="0"/>
          <a:fontRef idx="minor"/>
        </p:style>
        <p:txBody>
          <a:bodyPr lIns="90000" rIns="90000" tIns="45000" bIns="45000"/>
          <a:p>
            <a:pPr marL="274320" indent="-273960">
              <a:lnSpc>
                <a:spcPct val="100000"/>
              </a:lnSpc>
              <a:spcBef>
                <a:spcPts val="601"/>
              </a:spcBef>
            </a:pPr>
            <a:r>
              <a:rPr b="0" i="1" lang="en-IN" sz="2000" spc="-1" strike="noStrike">
                <a:solidFill>
                  <a:srgbClr val="006c86"/>
                </a:solidFill>
                <a:latin typeface="Open Sans"/>
              </a:rPr>
              <a:t>Branch { branch-ID, branch-name, branch-city, assets }</a:t>
            </a:r>
            <a:endParaRPr b="0" lang="en-IN" sz="2000" spc="-1" strike="noStrike">
              <a:latin typeface="Arial"/>
            </a:endParaRPr>
          </a:p>
          <a:p>
            <a:pPr marL="274320" indent="-273960">
              <a:lnSpc>
                <a:spcPct val="100000"/>
              </a:lnSpc>
              <a:spcBef>
                <a:spcPts val="601"/>
              </a:spcBef>
            </a:pPr>
            <a:r>
              <a:rPr b="0" i="1" lang="en-IN" sz="2000" spc="-1" strike="noStrike">
                <a:solidFill>
                  <a:srgbClr val="006c86"/>
                </a:solidFill>
                <a:latin typeface="Open Sans"/>
              </a:rPr>
              <a:t>Customer { customer-id, customer-name, customer-street, customer-only }</a:t>
            </a:r>
            <a:endParaRPr b="0" lang="en-IN" sz="2000" spc="-1" strike="noStrike">
              <a:latin typeface="Arial"/>
            </a:endParaRPr>
          </a:p>
          <a:p>
            <a:pPr marL="274320" indent="-273960">
              <a:lnSpc>
                <a:spcPct val="100000"/>
              </a:lnSpc>
              <a:spcBef>
                <a:spcPts val="601"/>
              </a:spcBef>
            </a:pPr>
            <a:r>
              <a:rPr b="0" i="1" lang="en-IN" sz="2000" spc="-1" strike="noStrike">
                <a:solidFill>
                  <a:srgbClr val="006c86"/>
                </a:solidFill>
                <a:latin typeface="Open Sans"/>
              </a:rPr>
              <a:t>Account { account-number, branch-ID, balance }</a:t>
            </a:r>
            <a:endParaRPr b="0" lang="en-IN" sz="2000" spc="-1" strike="noStrike">
              <a:latin typeface="Arial"/>
            </a:endParaRPr>
          </a:p>
          <a:p>
            <a:pPr marL="274320" indent="-273960">
              <a:lnSpc>
                <a:spcPct val="100000"/>
              </a:lnSpc>
              <a:spcBef>
                <a:spcPts val="601"/>
              </a:spcBef>
            </a:pPr>
            <a:r>
              <a:rPr b="0" i="1" lang="en-IN" sz="2000" spc="-1" strike="noStrike">
                <a:solidFill>
                  <a:srgbClr val="006c86"/>
                </a:solidFill>
                <a:latin typeface="Open Sans"/>
              </a:rPr>
              <a:t>Loan { loan-number, branch-ID, amount }</a:t>
            </a:r>
            <a:endParaRPr b="0" lang="en-IN" sz="2000" spc="-1" strike="noStrike">
              <a:latin typeface="Arial"/>
            </a:endParaRPr>
          </a:p>
          <a:p>
            <a:pPr marL="274320" indent="-273960">
              <a:lnSpc>
                <a:spcPct val="100000"/>
              </a:lnSpc>
              <a:spcBef>
                <a:spcPts val="601"/>
              </a:spcBef>
            </a:pPr>
            <a:r>
              <a:rPr b="0" i="1" lang="en-IN" sz="2000" spc="-1" strike="noStrike">
                <a:solidFill>
                  <a:srgbClr val="006c86"/>
                </a:solidFill>
                <a:latin typeface="Open Sans"/>
              </a:rPr>
              <a:t>Depositor { customer-id, account-number }</a:t>
            </a:r>
            <a:endParaRPr b="0" lang="en-IN" sz="2000" spc="-1" strike="noStrike">
              <a:latin typeface="Arial"/>
            </a:endParaRPr>
          </a:p>
          <a:p>
            <a:pPr marL="274320" indent="-273960">
              <a:lnSpc>
                <a:spcPct val="100000"/>
              </a:lnSpc>
              <a:spcBef>
                <a:spcPts val="601"/>
              </a:spcBef>
            </a:pPr>
            <a:r>
              <a:rPr b="0" i="1" lang="en-IN" sz="2000" spc="-1" strike="noStrike">
                <a:solidFill>
                  <a:srgbClr val="006c86"/>
                </a:solidFill>
                <a:latin typeface="Open Sans"/>
              </a:rPr>
              <a:t>Borrower { customer-id, loan-number }</a:t>
            </a:r>
            <a:endParaRPr b="0" lang="en-IN" sz="2000" spc="-1" strike="noStrike">
              <a:latin typeface="Arial"/>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7" name="TextShape 1"/>
          <p:cNvSpPr txBox="1"/>
          <p:nvPr/>
        </p:nvSpPr>
        <p:spPr>
          <a:xfrm>
            <a:off x="457200" y="228600"/>
            <a:ext cx="8229240" cy="914040"/>
          </a:xfrm>
          <a:prstGeom prst="rect">
            <a:avLst/>
          </a:prstGeom>
          <a:noFill/>
          <a:ln>
            <a:noFill/>
          </a:ln>
        </p:spPr>
        <p:txBody>
          <a:bodyPr lIns="90000" rIns="90000" tIns="45000" bIns="45000" anchor="b">
            <a:normAutofit/>
          </a:bodyPr>
          <a:p>
            <a:pPr>
              <a:lnSpc>
                <a:spcPct val="100000"/>
              </a:lnSpc>
              <a:spcBef>
                <a:spcPts val="700"/>
              </a:spcBef>
            </a:pPr>
            <a:r>
              <a:rPr b="0" i="1" lang="en-US" sz="3600" spc="-1" strike="noStrike">
                <a:solidFill>
                  <a:srgbClr val="fde139"/>
                </a:solidFill>
                <a:latin typeface="Bookman Old Style"/>
              </a:rPr>
              <a:t>Relational Algebra</a:t>
            </a:r>
            <a:endParaRPr b="0" lang="en-US" sz="3600" spc="-1" strike="noStrike">
              <a:solidFill>
                <a:srgbClr val="000000"/>
              </a:solidFill>
              <a:latin typeface="Gill Sans MT"/>
            </a:endParaRPr>
          </a:p>
        </p:txBody>
      </p:sp>
      <p:grpSp>
        <p:nvGrpSpPr>
          <p:cNvPr id="508" name="Group 2"/>
          <p:cNvGrpSpPr/>
          <p:nvPr/>
        </p:nvGrpSpPr>
        <p:grpSpPr>
          <a:xfrm>
            <a:off x="457200" y="1295280"/>
            <a:ext cx="5562360" cy="4663080"/>
            <a:chOff x="457200" y="1295280"/>
            <a:chExt cx="5562360" cy="4663080"/>
          </a:xfrm>
        </p:grpSpPr>
        <p:sp>
          <p:nvSpPr>
            <p:cNvPr id="509" name="CustomShape 3"/>
            <p:cNvSpPr/>
            <p:nvPr/>
          </p:nvSpPr>
          <p:spPr>
            <a:xfrm>
              <a:off x="457200" y="1295280"/>
              <a:ext cx="5562360" cy="4663080"/>
            </a:xfrm>
            <a:prstGeom prst="rect">
              <a:avLst/>
            </a:prstGeom>
            <a:noFill/>
            <a:ln>
              <a:noFill/>
            </a:ln>
          </p:spPr>
          <p:style>
            <a:lnRef idx="0"/>
            <a:fillRef idx="0"/>
            <a:effectRef idx="0"/>
            <a:fontRef idx="minor"/>
          </p:style>
          <p:txBody>
            <a:bodyPr lIns="90000" rIns="90000" tIns="45000" bIns="45000"/>
            <a:p>
              <a:pPr marL="343080" indent="-342720">
                <a:lnSpc>
                  <a:spcPct val="250000"/>
                </a:lnSpc>
                <a:buClr>
                  <a:srgbClr val="294349"/>
                </a:buClr>
                <a:buFont typeface="Arial"/>
                <a:buChar char="•"/>
              </a:pPr>
              <a:r>
                <a:rPr b="0" lang="en-IN" sz="2000" spc="-1" strike="noStrike">
                  <a:solidFill>
                    <a:srgbClr val="294349"/>
                  </a:solidFill>
                  <a:latin typeface="Gill Sans MT"/>
                </a:rPr>
                <a:t>Select (sigma)</a:t>
              </a:r>
              <a:endParaRPr b="0" lang="en-IN" sz="2000" spc="-1" strike="noStrike">
                <a:latin typeface="Arial"/>
              </a:endParaRPr>
            </a:p>
            <a:p>
              <a:pPr marL="343080" indent="-342720">
                <a:lnSpc>
                  <a:spcPct val="250000"/>
                </a:lnSpc>
                <a:buClr>
                  <a:srgbClr val="294349"/>
                </a:buClr>
                <a:buFont typeface="Arial"/>
                <a:buChar char="•"/>
              </a:pPr>
              <a:r>
                <a:rPr b="0" lang="en-IN" sz="2000" spc="-1" strike="noStrike">
                  <a:solidFill>
                    <a:srgbClr val="294349"/>
                  </a:solidFill>
                  <a:latin typeface="Gill Sans MT"/>
                </a:rPr>
                <a:t>Project (pi)</a:t>
              </a:r>
              <a:endParaRPr b="0" lang="en-IN" sz="2000" spc="-1" strike="noStrike">
                <a:latin typeface="Arial"/>
              </a:endParaRPr>
            </a:p>
            <a:p>
              <a:pPr marL="343080" indent="-342720">
                <a:lnSpc>
                  <a:spcPct val="250000"/>
                </a:lnSpc>
                <a:buClr>
                  <a:srgbClr val="294349"/>
                </a:buClr>
                <a:buFont typeface="Arial"/>
                <a:buChar char="•"/>
              </a:pPr>
              <a:r>
                <a:rPr b="0" lang="en-IN" sz="2000" spc="-1" strike="noStrike">
                  <a:solidFill>
                    <a:srgbClr val="294349"/>
                  </a:solidFill>
                  <a:latin typeface="Gill Sans MT"/>
                </a:rPr>
                <a:t>Union</a:t>
              </a:r>
              <a:endParaRPr b="0" lang="en-IN" sz="2000" spc="-1" strike="noStrike">
                <a:latin typeface="Arial"/>
              </a:endParaRPr>
            </a:p>
            <a:p>
              <a:pPr marL="343080" indent="-342720">
                <a:lnSpc>
                  <a:spcPct val="250000"/>
                </a:lnSpc>
                <a:buClr>
                  <a:srgbClr val="294349"/>
                </a:buClr>
                <a:buFont typeface="Arial"/>
                <a:buChar char="•"/>
              </a:pPr>
              <a:r>
                <a:rPr b="0" lang="en-IN" sz="2000" spc="-1" strike="noStrike">
                  <a:solidFill>
                    <a:srgbClr val="294349"/>
                  </a:solidFill>
                  <a:latin typeface="Gill Sans MT"/>
                </a:rPr>
                <a:t>Set different</a:t>
              </a:r>
              <a:endParaRPr b="0" lang="en-IN" sz="2000" spc="-1" strike="noStrike">
                <a:latin typeface="Arial"/>
              </a:endParaRPr>
            </a:p>
            <a:p>
              <a:pPr marL="343080" indent="-342720">
                <a:lnSpc>
                  <a:spcPct val="250000"/>
                </a:lnSpc>
                <a:buClr>
                  <a:srgbClr val="294349"/>
                </a:buClr>
                <a:buFont typeface="Arial"/>
                <a:buChar char="•"/>
              </a:pPr>
              <a:r>
                <a:rPr b="0" lang="en-IN" sz="2000" spc="-1" strike="noStrike">
                  <a:solidFill>
                    <a:srgbClr val="294349"/>
                  </a:solidFill>
                  <a:latin typeface="Gill Sans MT"/>
                </a:rPr>
                <a:t>Cartesian product</a:t>
              </a:r>
              <a:endParaRPr b="0" lang="en-IN" sz="2000" spc="-1" strike="noStrike">
                <a:latin typeface="Arial"/>
              </a:endParaRPr>
            </a:p>
            <a:p>
              <a:pPr marL="343080" indent="-342720">
                <a:lnSpc>
                  <a:spcPct val="250000"/>
                </a:lnSpc>
                <a:buClr>
                  <a:srgbClr val="294349"/>
                </a:buClr>
                <a:buFont typeface="Arial"/>
                <a:buChar char="•"/>
              </a:pPr>
              <a:r>
                <a:rPr b="0" lang="en-IN" sz="2000" spc="-1" strike="noStrike">
                  <a:solidFill>
                    <a:srgbClr val="294349"/>
                  </a:solidFill>
                  <a:latin typeface="Gill Sans MT"/>
                </a:rPr>
                <a:t>Rename</a:t>
              </a:r>
              <a:endParaRPr b="0" lang="en-IN" sz="2000" spc="-1" strike="noStrike">
                <a:latin typeface="Arial"/>
              </a:endParaRPr>
            </a:p>
          </p:txBody>
        </p:sp>
        <p:sp>
          <p:nvSpPr>
            <p:cNvPr id="510" name="CustomShape 4"/>
            <p:cNvSpPr/>
            <p:nvPr/>
          </p:nvSpPr>
          <p:spPr>
            <a:xfrm>
              <a:off x="3240360" y="1588680"/>
              <a:ext cx="6123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(σ)</a:t>
              </a:r>
              <a:endParaRPr b="0" lang="en-IN" sz="2400" spc="-1" strike="noStrike">
                <a:latin typeface="Arial"/>
              </a:endParaRPr>
            </a:p>
          </p:txBody>
        </p:sp>
        <p:sp>
          <p:nvSpPr>
            <p:cNvPr id="511" name="CustomShape 5"/>
            <p:cNvSpPr/>
            <p:nvPr/>
          </p:nvSpPr>
          <p:spPr>
            <a:xfrm>
              <a:off x="3222000" y="2358000"/>
              <a:ext cx="6490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12" name="CustomShape 6"/>
            <p:cNvSpPr/>
            <p:nvPr/>
          </p:nvSpPr>
          <p:spPr>
            <a:xfrm>
              <a:off x="3225240" y="3132720"/>
              <a:ext cx="6411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13" name="CustomShape 7"/>
            <p:cNvSpPr/>
            <p:nvPr/>
          </p:nvSpPr>
          <p:spPr>
            <a:xfrm>
              <a:off x="3193920" y="3846600"/>
              <a:ext cx="75996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14" name="CustomShape 8"/>
            <p:cNvSpPr/>
            <p:nvPr/>
          </p:nvSpPr>
          <p:spPr>
            <a:xfrm>
              <a:off x="3232080" y="4660920"/>
              <a:ext cx="6274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(Χ)</a:t>
              </a:r>
              <a:endParaRPr b="0" lang="en-IN" sz="2400" spc="-1" strike="noStrike">
                <a:latin typeface="Arial"/>
              </a:endParaRPr>
            </a:p>
          </p:txBody>
        </p:sp>
        <p:sp>
          <p:nvSpPr>
            <p:cNvPr id="515" name="CustomShape 9"/>
            <p:cNvSpPr/>
            <p:nvPr/>
          </p:nvSpPr>
          <p:spPr>
            <a:xfrm>
              <a:off x="3238920" y="5375160"/>
              <a:ext cx="6123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(ρ)</a:t>
              </a:r>
              <a:endParaRPr b="0" lang="en-IN" sz="2400" spc="-1" strike="noStrike">
                <a:latin typeface="Arial"/>
              </a:endParaRPr>
            </a:p>
          </p:txBody>
        </p:sp>
      </p:gr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6"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100000"/>
              </a:lnSpc>
              <a:spcBef>
                <a:spcPts val="700"/>
              </a:spcBef>
            </a:pPr>
            <a:r>
              <a:rPr b="0" lang="en-US" sz="3200" spc="-1" strike="noStrike">
                <a:solidFill>
                  <a:srgbClr val="464653"/>
                </a:solidFill>
                <a:latin typeface="Bookman Old Style"/>
              </a:rPr>
              <a:t>SELECT</a:t>
            </a:r>
            <a:endParaRPr b="0" lang="en-US" sz="3200" spc="-1" strike="noStrike">
              <a:solidFill>
                <a:srgbClr val="000000"/>
              </a:solidFill>
              <a:latin typeface="Gill Sans MT"/>
            </a:endParaRPr>
          </a:p>
        </p:txBody>
      </p:sp>
      <p:grpSp>
        <p:nvGrpSpPr>
          <p:cNvPr id="517" name="Group 2"/>
          <p:cNvGrpSpPr/>
          <p:nvPr/>
        </p:nvGrpSpPr>
        <p:grpSpPr>
          <a:xfrm>
            <a:off x="446400" y="1167480"/>
            <a:ext cx="8240040" cy="553320"/>
            <a:chOff x="446400" y="1167480"/>
            <a:chExt cx="8240040" cy="553320"/>
          </a:xfrm>
        </p:grpSpPr>
        <p:sp>
          <p:nvSpPr>
            <p:cNvPr id="518" name="CustomShape 3"/>
            <p:cNvSpPr/>
            <p:nvPr/>
          </p:nvSpPr>
          <p:spPr>
            <a:xfrm>
              <a:off x="446400" y="1192680"/>
              <a:ext cx="824004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Select</a:t>
              </a:r>
              <a:endParaRPr b="0" lang="en-IN" sz="2400" spc="-1" strike="noStrike">
                <a:latin typeface="Arial"/>
              </a:endParaRPr>
            </a:p>
          </p:txBody>
        </p:sp>
        <p:sp>
          <p:nvSpPr>
            <p:cNvPr id="519" name="CustomShape 4"/>
            <p:cNvSpPr/>
            <p:nvPr/>
          </p:nvSpPr>
          <p:spPr>
            <a:xfrm>
              <a:off x="1470240" y="1167480"/>
              <a:ext cx="6123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ea typeface="Verdana"/>
                </a:rPr>
                <a:t>(σ)</a:t>
              </a:r>
              <a:endParaRPr b="0" lang="en-IN" sz="2400" spc="-1" strike="noStrike">
                <a:latin typeface="Arial"/>
              </a:endParaRPr>
            </a:p>
          </p:txBody>
        </p:sp>
        <p:sp>
          <p:nvSpPr>
            <p:cNvPr id="520" name="CustomShape 5"/>
            <p:cNvSpPr/>
            <p:nvPr/>
          </p:nvSpPr>
          <p:spPr>
            <a:xfrm>
              <a:off x="2177280" y="1215000"/>
              <a:ext cx="260568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ea typeface="Verdana"/>
                </a:rPr>
                <a:t>Notation − σ</a:t>
              </a:r>
              <a:r>
                <a:rPr b="0" i="1" lang="en-IN" sz="2400" spc="-1" strike="noStrike" baseline="-25000">
                  <a:solidFill>
                    <a:srgbClr val="000000"/>
                  </a:solidFill>
                  <a:latin typeface="Verdana"/>
                  <a:ea typeface="Verdana"/>
                </a:rPr>
                <a:t>p</a:t>
              </a:r>
              <a:r>
                <a:rPr b="0" lang="en-IN" sz="2400" spc="-1" strike="noStrike">
                  <a:solidFill>
                    <a:srgbClr val="000000"/>
                  </a:solidFill>
                  <a:latin typeface="Verdana"/>
                  <a:ea typeface="Verdana"/>
                </a:rPr>
                <a:t>(r)</a:t>
              </a:r>
              <a:endParaRPr b="0" lang="en-IN" sz="2400" spc="-1" strike="noStrike">
                <a:latin typeface="Arial"/>
              </a:endParaRPr>
            </a:p>
          </p:txBody>
        </p:sp>
      </p:grpSp>
      <p:sp>
        <p:nvSpPr>
          <p:cNvPr id="521" name="CustomShape 6"/>
          <p:cNvSpPr/>
          <p:nvPr/>
        </p:nvSpPr>
        <p:spPr>
          <a:xfrm>
            <a:off x="228600" y="2181600"/>
            <a:ext cx="8678160" cy="222228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006c86"/>
                </a:solidFill>
                <a:latin typeface="Verdana"/>
                <a:ea typeface="Verdana"/>
              </a:rPr>
              <a:t>σ </a:t>
            </a:r>
            <a:r>
              <a:rPr b="0" lang="en-IN" sz="1800" spc="-1" strike="noStrike">
                <a:solidFill>
                  <a:srgbClr val="006c86"/>
                </a:solidFill>
                <a:latin typeface="Verdana"/>
                <a:ea typeface="Verdana"/>
              </a:rPr>
              <a:t>would represent the SELECT command</a:t>
            </a:r>
            <a:endParaRPr b="0" lang="en-IN" sz="1800" spc="-1" strike="noStrike">
              <a:latin typeface="Arial"/>
            </a:endParaRPr>
          </a:p>
          <a:p>
            <a:pPr>
              <a:lnSpc>
                <a:spcPct val="100000"/>
              </a:lnSpc>
            </a:pPr>
            <a:r>
              <a:rPr b="0" i="1" lang="en-IN" sz="4000" spc="-1" strike="noStrike" baseline="-25000">
                <a:solidFill>
                  <a:srgbClr val="006c86"/>
                </a:solidFill>
                <a:latin typeface="Verdana"/>
                <a:ea typeface="Verdana"/>
              </a:rPr>
              <a:t>p </a:t>
            </a:r>
            <a:r>
              <a:rPr b="0" lang="en-IN" sz="1800" spc="-1" strike="noStrike">
                <a:solidFill>
                  <a:srgbClr val="006c86"/>
                </a:solidFill>
                <a:latin typeface="Verdana"/>
                <a:ea typeface="Verdana"/>
              </a:rPr>
              <a:t>would represent the condition for selection</a:t>
            </a:r>
            <a:r>
              <a:rPr b="0" lang="en-IN" sz="1800" spc="-1" strike="noStrike" baseline="-25000">
                <a:solidFill>
                  <a:srgbClr val="006c86"/>
                </a:solidFill>
                <a:latin typeface="Verdana"/>
                <a:ea typeface="Verdana"/>
              </a:rPr>
              <a: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2800" spc="-1" strike="noStrike">
                <a:solidFill>
                  <a:srgbClr val="006c86"/>
                </a:solidFill>
                <a:latin typeface="Verdana"/>
                <a:ea typeface="Verdana"/>
              </a:rPr>
              <a:t>(r)</a:t>
            </a:r>
            <a:r>
              <a:rPr b="0" lang="en-IN" sz="1800" spc="-1" strike="noStrike">
                <a:solidFill>
                  <a:srgbClr val="006c86"/>
                </a:solidFill>
                <a:latin typeface="Verdana"/>
                <a:ea typeface="Verdana"/>
              </a:rPr>
              <a:t> would represent the Relation or the Table from which we are making     a selection of the tuples.</a:t>
            </a:r>
            <a:endParaRPr b="0" lang="en-IN" sz="1800" spc="-1" strike="noStrike">
              <a:latin typeface="Arial"/>
            </a:endParaRPr>
          </a:p>
        </p:txBody>
      </p:sp>
      <p:sp>
        <p:nvSpPr>
          <p:cNvPr id="522" name="CustomShape 7"/>
          <p:cNvSpPr/>
          <p:nvPr/>
        </p:nvSpPr>
        <p:spPr>
          <a:xfrm>
            <a:off x="457200" y="1595880"/>
            <a:ext cx="61718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σ</a:t>
            </a:r>
            <a:r>
              <a:rPr b="0" i="1" lang="en-IN" sz="3200" spc="-1" strike="noStrike" baseline="-25000">
                <a:solidFill>
                  <a:srgbClr val="ffc000"/>
                </a:solidFill>
                <a:latin typeface="Verdana"/>
                <a:ea typeface="Verdana"/>
              </a:rPr>
              <a:t>condition</a:t>
            </a:r>
            <a:r>
              <a:rPr b="0" lang="en-IN" sz="3200" spc="-1" strike="noStrike">
                <a:solidFill>
                  <a:srgbClr val="ffc000"/>
                </a:solidFill>
                <a:latin typeface="Verdana"/>
                <a:ea typeface="Verdana"/>
              </a:rPr>
              <a:t>(r)</a:t>
            </a:r>
            <a:endParaRPr b="0" lang="en-IN" sz="3200" spc="-1" strike="noStrike">
              <a:latin typeface="Arial"/>
            </a:endParaRPr>
          </a:p>
        </p:txBody>
      </p:sp>
      <p:sp>
        <p:nvSpPr>
          <p:cNvPr id="523" name="CustomShape 8"/>
          <p:cNvSpPr/>
          <p:nvPr/>
        </p:nvSpPr>
        <p:spPr>
          <a:xfrm>
            <a:off x="228600" y="4114800"/>
            <a:ext cx="86781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333333"/>
                </a:solidFill>
                <a:latin typeface="verdana"/>
              </a:rPr>
              <a:t>Select the EMPLOYEE whose employee number is 7, or those whose date of birth is ‘01-Jan-1980’</a:t>
            </a:r>
            <a:endParaRPr b="0" lang="en-IN" sz="1800" spc="-1" strike="noStrike">
              <a:latin typeface="Arial"/>
            </a:endParaRPr>
          </a:p>
        </p:txBody>
      </p:sp>
      <p:sp>
        <p:nvSpPr>
          <p:cNvPr id="524" name="CustomShape 9"/>
          <p:cNvSpPr/>
          <p:nvPr/>
        </p:nvSpPr>
        <p:spPr>
          <a:xfrm>
            <a:off x="236880" y="4800600"/>
            <a:ext cx="8669880" cy="161568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c00000"/>
                </a:solidFill>
                <a:latin typeface="verdana"/>
              </a:rPr>
              <a:t>(r)=σ</a:t>
            </a:r>
            <a:r>
              <a:rPr b="0" lang="en-IN" sz="2800" spc="-1" strike="noStrike" baseline="-25000">
                <a:solidFill>
                  <a:srgbClr val="c00000"/>
                </a:solidFill>
                <a:latin typeface="verdana"/>
              </a:rPr>
              <a:t>empno=7</a:t>
            </a:r>
            <a:r>
              <a:rPr b="0" lang="en-IN" sz="2800" spc="-1" strike="noStrike">
                <a:solidFill>
                  <a:srgbClr val="c00000"/>
                </a:solidFill>
                <a:latin typeface="verdana"/>
              </a:rPr>
              <a:t>(EMPLOYEE)</a:t>
            </a:r>
            <a:endParaRPr b="0" lang="en-IN" sz="2800" spc="-1" strike="noStrike">
              <a:latin typeface="Arial"/>
            </a:endParaRPr>
          </a:p>
          <a:p>
            <a:pPr>
              <a:lnSpc>
                <a:spcPct val="100000"/>
              </a:lnSpc>
            </a:pPr>
            <a:r>
              <a:rPr b="0" lang="en-IN" sz="2800" spc="-1" strike="noStrike">
                <a:solidFill>
                  <a:srgbClr val="c00000"/>
                </a:solidFill>
                <a:latin typeface="verdana"/>
              </a:rPr>
              <a:t>(r)=σ</a:t>
            </a:r>
            <a:r>
              <a:rPr b="0" lang="en-IN" sz="2800" spc="-1" strike="noStrike" baseline="-25000">
                <a:solidFill>
                  <a:srgbClr val="c00000"/>
                </a:solidFill>
                <a:latin typeface="verdana"/>
              </a:rPr>
              <a:t>dob&lt;=’01-Jan-1980′</a:t>
            </a:r>
            <a:r>
              <a:rPr b="0" lang="en-IN" sz="2800" spc="-1" strike="noStrike">
                <a:solidFill>
                  <a:srgbClr val="c00000"/>
                </a:solidFill>
                <a:latin typeface="verdana"/>
              </a:rPr>
              <a:t>(EMPLOYEE)</a:t>
            </a:r>
            <a:endParaRPr b="0" lang="en-IN" sz="2800" spc="-1" strike="noStrike">
              <a:latin typeface="Arial"/>
            </a:endParaRPr>
          </a:p>
          <a:p>
            <a:pPr>
              <a:lnSpc>
                <a:spcPct val="100000"/>
              </a:lnSpc>
            </a:pPr>
            <a:r>
              <a:rPr b="0" lang="en-IN" sz="2800" spc="-1" strike="noStrike">
                <a:solidFill>
                  <a:srgbClr val="c00000"/>
                </a:solidFill>
                <a:latin typeface="verdana"/>
              </a:rPr>
              <a:t>(r)=σ</a:t>
            </a:r>
            <a:r>
              <a:rPr b="0" lang="en-IN" sz="2800" spc="-1" strike="noStrike" baseline="-25000">
                <a:solidFill>
                  <a:srgbClr val="c00000"/>
                </a:solidFill>
                <a:latin typeface="verdana"/>
              </a:rPr>
              <a:t>empno=7 </a:t>
            </a:r>
            <a:r>
              <a:rPr b="1" lang="en-IN" sz="3200" spc="-1" strike="noStrike" baseline="-25000">
                <a:solidFill>
                  <a:srgbClr val="c00000"/>
                </a:solidFill>
                <a:latin typeface="Symbol"/>
              </a:rPr>
              <a:t></a:t>
            </a:r>
            <a:r>
              <a:rPr b="1" lang="en-IN" sz="2800" spc="-1" strike="noStrike" baseline="-25000">
                <a:solidFill>
                  <a:srgbClr val="c00000"/>
                </a:solidFill>
                <a:latin typeface="verdana"/>
              </a:rPr>
              <a:t> </a:t>
            </a:r>
            <a:r>
              <a:rPr b="0" lang="en-IN" sz="2800" spc="-1" strike="noStrike" baseline="-25000">
                <a:solidFill>
                  <a:srgbClr val="c00000"/>
                </a:solidFill>
                <a:latin typeface="verdana"/>
              </a:rPr>
              <a:t>dob=’01-Jan-1980′</a:t>
            </a:r>
            <a:r>
              <a:rPr b="0" lang="en-IN" sz="2800" spc="-1" strike="noStrike">
                <a:solidFill>
                  <a:srgbClr val="c00000"/>
                </a:solidFill>
                <a:latin typeface="verdana"/>
              </a:rPr>
              <a:t>(EMPLOYEE)</a:t>
            </a:r>
            <a:endParaRPr b="0" lang="en-IN" sz="2800" spc="-1" strike="noStrike">
              <a:latin typeface="Arial"/>
            </a:endParaRPr>
          </a:p>
        </p:txBody>
      </p:sp>
      <p:sp>
        <p:nvSpPr>
          <p:cNvPr id="525" name="CustomShape 10"/>
          <p:cNvSpPr/>
          <p:nvPr/>
        </p:nvSpPr>
        <p:spPr>
          <a:xfrm>
            <a:off x="381600" y="6225120"/>
            <a:ext cx="53964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b050"/>
                </a:solidFill>
                <a:latin typeface="Gill Sans MT"/>
              </a:rPr>
              <a:t>Returns the result to new relation.</a:t>
            </a:r>
            <a:endParaRPr b="0" lang="en-IN" sz="2400" spc="-1" strike="noStrike">
              <a:latin typeface="Arial"/>
            </a:endParaRPr>
          </a:p>
        </p:txBody>
      </p:sp>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6"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100000"/>
              </a:lnSpc>
              <a:spcBef>
                <a:spcPts val="700"/>
              </a:spcBef>
            </a:pPr>
            <a:r>
              <a:rPr b="0" lang="en-US" sz="3200" spc="-1" strike="noStrike">
                <a:solidFill>
                  <a:srgbClr val="464653"/>
                </a:solidFill>
                <a:latin typeface="Bookman Old Style"/>
              </a:rPr>
              <a:t>SELECT</a:t>
            </a:r>
            <a:endParaRPr b="0" lang="en-US" sz="3200" spc="-1" strike="noStrike">
              <a:solidFill>
                <a:srgbClr val="000000"/>
              </a:solidFill>
              <a:latin typeface="Gill Sans MT"/>
            </a:endParaRPr>
          </a:p>
        </p:txBody>
      </p:sp>
      <p:grpSp>
        <p:nvGrpSpPr>
          <p:cNvPr id="527" name="Group 2"/>
          <p:cNvGrpSpPr/>
          <p:nvPr/>
        </p:nvGrpSpPr>
        <p:grpSpPr>
          <a:xfrm>
            <a:off x="446400" y="1167480"/>
            <a:ext cx="8240040" cy="553320"/>
            <a:chOff x="446400" y="1167480"/>
            <a:chExt cx="8240040" cy="553320"/>
          </a:xfrm>
        </p:grpSpPr>
        <p:sp>
          <p:nvSpPr>
            <p:cNvPr id="528" name="CustomShape 3"/>
            <p:cNvSpPr/>
            <p:nvPr/>
          </p:nvSpPr>
          <p:spPr>
            <a:xfrm>
              <a:off x="446400" y="1192680"/>
              <a:ext cx="824004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Select</a:t>
              </a:r>
              <a:endParaRPr b="0" lang="en-IN" sz="2400" spc="-1" strike="noStrike">
                <a:latin typeface="Arial"/>
              </a:endParaRPr>
            </a:p>
          </p:txBody>
        </p:sp>
        <p:sp>
          <p:nvSpPr>
            <p:cNvPr id="529" name="CustomShape 4"/>
            <p:cNvSpPr/>
            <p:nvPr/>
          </p:nvSpPr>
          <p:spPr>
            <a:xfrm>
              <a:off x="1470240" y="1167480"/>
              <a:ext cx="6123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ea typeface="Verdana"/>
                </a:rPr>
                <a:t>(σ)</a:t>
              </a:r>
              <a:endParaRPr b="0" lang="en-IN" sz="2400" spc="-1" strike="noStrike">
                <a:latin typeface="Arial"/>
              </a:endParaRPr>
            </a:p>
          </p:txBody>
        </p:sp>
        <p:sp>
          <p:nvSpPr>
            <p:cNvPr id="530" name="CustomShape 5"/>
            <p:cNvSpPr/>
            <p:nvPr/>
          </p:nvSpPr>
          <p:spPr>
            <a:xfrm>
              <a:off x="2177280" y="1215000"/>
              <a:ext cx="260568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ea typeface="Verdana"/>
                </a:rPr>
                <a:t>Notation − σ</a:t>
              </a:r>
              <a:r>
                <a:rPr b="0" i="1" lang="en-IN" sz="2400" spc="-1" strike="noStrike" baseline="-25000">
                  <a:solidFill>
                    <a:srgbClr val="000000"/>
                  </a:solidFill>
                  <a:latin typeface="Verdana"/>
                  <a:ea typeface="Verdana"/>
                </a:rPr>
                <a:t>p</a:t>
              </a:r>
              <a:r>
                <a:rPr b="0" lang="en-IN" sz="2400" spc="-1" strike="noStrike">
                  <a:solidFill>
                    <a:srgbClr val="000000"/>
                  </a:solidFill>
                  <a:latin typeface="Verdana"/>
                  <a:ea typeface="Verdana"/>
                </a:rPr>
                <a:t>(r)</a:t>
              </a:r>
              <a:endParaRPr b="0" lang="en-IN" sz="2400" spc="-1" strike="noStrike">
                <a:latin typeface="Arial"/>
              </a:endParaRPr>
            </a:p>
          </p:txBody>
        </p:sp>
      </p:grpSp>
      <p:sp>
        <p:nvSpPr>
          <p:cNvPr id="531" name="CustomShape 6"/>
          <p:cNvSpPr/>
          <p:nvPr/>
        </p:nvSpPr>
        <p:spPr>
          <a:xfrm>
            <a:off x="457200" y="1595880"/>
            <a:ext cx="61718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σ</a:t>
            </a:r>
            <a:r>
              <a:rPr b="0" i="1" lang="en-IN" sz="3200" spc="-1" strike="noStrike" baseline="-25000">
                <a:solidFill>
                  <a:srgbClr val="ffc000"/>
                </a:solidFill>
                <a:latin typeface="Verdana"/>
                <a:ea typeface="Verdana"/>
              </a:rPr>
              <a:t>condition</a:t>
            </a:r>
            <a:r>
              <a:rPr b="0" lang="en-IN" sz="3200" spc="-1" strike="noStrike">
                <a:solidFill>
                  <a:srgbClr val="ffc000"/>
                </a:solidFill>
                <a:latin typeface="Verdana"/>
                <a:ea typeface="Verdana"/>
              </a:rPr>
              <a:t>(r)</a:t>
            </a:r>
            <a:endParaRPr b="0" lang="en-IN" sz="3200" spc="-1" strike="noStrike">
              <a:latin typeface="Arial"/>
            </a:endParaRPr>
          </a:p>
        </p:txBody>
      </p:sp>
      <p:sp>
        <p:nvSpPr>
          <p:cNvPr id="532" name="CustomShape 7"/>
          <p:cNvSpPr/>
          <p:nvPr/>
        </p:nvSpPr>
        <p:spPr>
          <a:xfrm>
            <a:off x="236880" y="3156480"/>
            <a:ext cx="8669880" cy="1546200"/>
          </a:xfrm>
          <a:prstGeom prst="rect">
            <a:avLst/>
          </a:prstGeom>
          <a:noFill/>
          <a:ln>
            <a:noFill/>
          </a:ln>
        </p:spPr>
        <p:style>
          <a:lnRef idx="0"/>
          <a:fillRef idx="0"/>
          <a:effectRef idx="0"/>
          <a:fontRef idx="minor"/>
        </p:style>
        <p:txBody>
          <a:bodyPr lIns="90000" rIns="90000" tIns="45000" bIns="45000"/>
          <a:p>
            <a:pPr>
              <a:lnSpc>
                <a:spcPct val="150000"/>
              </a:lnSpc>
            </a:pPr>
            <a:r>
              <a:rPr b="0" lang="en-IN" sz="2800" spc="-1" strike="noStrike">
                <a:solidFill>
                  <a:srgbClr val="c00000"/>
                </a:solidFill>
                <a:latin typeface="verdana"/>
              </a:rPr>
              <a:t>(r)=σ</a:t>
            </a:r>
            <a:r>
              <a:rPr b="0" lang="en-IN" sz="2800" spc="-1" strike="noStrike" baseline="-25000">
                <a:solidFill>
                  <a:srgbClr val="c00000"/>
                </a:solidFill>
                <a:latin typeface="verdana"/>
              </a:rPr>
              <a:t>deptno=10 </a:t>
            </a:r>
            <a:r>
              <a:rPr b="0" lang="en-IN" sz="2800" spc="-1" strike="noStrike">
                <a:solidFill>
                  <a:srgbClr val="c00000"/>
                </a:solidFill>
                <a:latin typeface="verdana"/>
              </a:rPr>
              <a:t>[σ</a:t>
            </a:r>
            <a:r>
              <a:rPr b="0" lang="en-IN" sz="2800" spc="-1" strike="noStrike" baseline="-25000">
                <a:solidFill>
                  <a:srgbClr val="c00000"/>
                </a:solidFill>
                <a:latin typeface="verdana"/>
              </a:rPr>
              <a:t>empno&gt;7</a:t>
            </a:r>
            <a:r>
              <a:rPr b="0" lang="en-IN" sz="2800" spc="-1" strike="noStrike">
                <a:solidFill>
                  <a:srgbClr val="c00000"/>
                </a:solidFill>
                <a:latin typeface="verdana"/>
              </a:rPr>
              <a:t>(EMPLOYEE)]</a:t>
            </a:r>
            <a:endParaRPr b="0" lang="en-IN" sz="2800" spc="-1" strike="noStrike">
              <a:latin typeface="Arial"/>
            </a:endParaRPr>
          </a:p>
          <a:p>
            <a:pPr>
              <a:lnSpc>
                <a:spcPct val="150000"/>
              </a:lnSpc>
            </a:pPr>
            <a:r>
              <a:rPr b="0" lang="en-IN" sz="2800" spc="-1" strike="noStrike">
                <a:solidFill>
                  <a:srgbClr val="c00000"/>
                </a:solidFill>
                <a:latin typeface="verdana"/>
              </a:rPr>
              <a:t>(r)=σ</a:t>
            </a:r>
            <a:r>
              <a:rPr b="0" lang="en-IN" sz="2800" spc="-1" strike="noStrike" baseline="-25000">
                <a:solidFill>
                  <a:srgbClr val="c00000"/>
                </a:solidFill>
                <a:latin typeface="verdana"/>
              </a:rPr>
              <a:t>empno&gt;7 </a:t>
            </a:r>
            <a:r>
              <a:rPr b="1" lang="en-IN" sz="2800" spc="-1" strike="noStrike" baseline="-25000">
                <a:solidFill>
                  <a:srgbClr val="c00000"/>
                </a:solidFill>
                <a:latin typeface="verdana"/>
              </a:rPr>
              <a:t>^ </a:t>
            </a:r>
            <a:r>
              <a:rPr b="0" lang="en-IN" sz="2800" spc="-1" strike="noStrike" baseline="-25000">
                <a:solidFill>
                  <a:srgbClr val="c00000"/>
                </a:solidFill>
                <a:latin typeface="verdana"/>
              </a:rPr>
              <a:t>deptno=10</a:t>
            </a:r>
            <a:r>
              <a:rPr b="0" lang="en-IN" sz="2800" spc="-1" strike="noStrike">
                <a:solidFill>
                  <a:srgbClr val="c00000"/>
                </a:solidFill>
                <a:latin typeface="verdana"/>
              </a:rPr>
              <a:t>(EMPLOYEE)</a:t>
            </a:r>
            <a:endParaRPr b="0" lang="en-IN" sz="2800" spc="-1" strike="noStrike">
              <a:latin typeface="Arial"/>
            </a:endParaRPr>
          </a:p>
        </p:txBody>
      </p:sp>
      <p:sp>
        <p:nvSpPr>
          <p:cNvPr id="533" name="CustomShape 8"/>
          <p:cNvSpPr/>
          <p:nvPr/>
        </p:nvSpPr>
        <p:spPr>
          <a:xfrm>
            <a:off x="228600" y="2286000"/>
            <a:ext cx="867816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333333"/>
                </a:solidFill>
                <a:latin typeface="verdana"/>
              </a:rPr>
              <a:t>Select the EMPLOYEE tuples whose employee number is &gt; 7 and department ID is 10</a:t>
            </a:r>
            <a:endParaRPr b="0" lang="en-IN" sz="1800" spc="-1" strike="noStrike">
              <a:latin typeface="Arial"/>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4"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100000"/>
              </a:lnSpc>
              <a:spcBef>
                <a:spcPts val="700"/>
              </a:spcBef>
            </a:pPr>
            <a:r>
              <a:rPr b="0" lang="en-US" sz="3200" spc="-1" strike="noStrike">
                <a:solidFill>
                  <a:srgbClr val="464653"/>
                </a:solidFill>
                <a:latin typeface="Bookman Old Style"/>
              </a:rPr>
              <a:t>PROJECT</a:t>
            </a:r>
            <a:endParaRPr b="0" lang="en-US" sz="3200" spc="-1" strike="noStrike">
              <a:solidFill>
                <a:srgbClr val="000000"/>
              </a:solidFill>
              <a:latin typeface="Gill Sans MT"/>
            </a:endParaRPr>
          </a:p>
        </p:txBody>
      </p:sp>
      <p:grpSp>
        <p:nvGrpSpPr>
          <p:cNvPr id="535" name="Group 2"/>
          <p:cNvGrpSpPr/>
          <p:nvPr/>
        </p:nvGrpSpPr>
        <p:grpSpPr>
          <a:xfrm>
            <a:off x="488160" y="1205280"/>
            <a:ext cx="7817400" cy="522360"/>
            <a:chOff x="488160" y="1205280"/>
            <a:chExt cx="7817400" cy="522360"/>
          </a:xfrm>
        </p:grpSpPr>
        <p:sp>
          <p:nvSpPr>
            <p:cNvPr id="536" name="CustomShape 3"/>
            <p:cNvSpPr/>
            <p:nvPr/>
          </p:nvSpPr>
          <p:spPr>
            <a:xfrm>
              <a:off x="488160" y="1219320"/>
              <a:ext cx="129492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Project</a:t>
              </a:r>
              <a:endParaRPr b="0" lang="en-IN" sz="2400" spc="-1" strike="noStrike">
                <a:latin typeface="Arial"/>
              </a:endParaRPr>
            </a:p>
          </p:txBody>
        </p:sp>
        <p:sp>
          <p:nvSpPr>
            <p:cNvPr id="537" name="CustomShape 4"/>
            <p:cNvSpPr/>
            <p:nvPr/>
          </p:nvSpPr>
          <p:spPr>
            <a:xfrm>
              <a:off x="1631160" y="1219320"/>
              <a:ext cx="86796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38" name="CustomShape 5"/>
            <p:cNvSpPr/>
            <p:nvPr/>
          </p:nvSpPr>
          <p:spPr>
            <a:xfrm>
              <a:off x="2393280" y="1205280"/>
              <a:ext cx="5912280" cy="522360"/>
            </a:xfrm>
            <a:prstGeom prst="rect">
              <a:avLst/>
            </a:prstGeom>
            <a:solidFill>
              <a:srgbClr val="ffffff"/>
            </a:solidFill>
            <a:ln>
              <a:noFill/>
            </a:ln>
          </p:spPr>
          <p:style>
            <a:lnRef idx="0"/>
            <a:fillRef idx="0"/>
            <a:effectRef idx="0"/>
            <a:fontRef idx="minor"/>
          </p:style>
          <p:txBody>
            <a:bodyPr anchor="ctr"/>
            <a:p>
              <a:pPr algn="just">
                <a:lnSpc>
                  <a:spcPct val="100000"/>
                </a:lnSpc>
              </a:pPr>
              <a:r>
                <a:rPr b="0" lang="en-IN" sz="2400" spc="-1" strike="noStrike">
                  <a:solidFill>
                    <a:srgbClr val="000000"/>
                  </a:solidFill>
                  <a:latin typeface="Verdana"/>
                  <a:ea typeface="Verdana"/>
                </a:rPr>
                <a:t>Notation − ∏</a:t>
              </a:r>
              <a:r>
                <a:rPr b="0" lang="en-IN" sz="2400" spc="-1" strike="noStrike" baseline="-30000">
                  <a:solidFill>
                    <a:srgbClr val="000000"/>
                  </a:solidFill>
                  <a:latin typeface="Verdana"/>
                  <a:ea typeface="Verdana"/>
                </a:rPr>
                <a:t>A1, A2, An</a:t>
              </a:r>
              <a:r>
                <a:rPr b="0" lang="en-IN" sz="2400" spc="-1" strike="noStrike">
                  <a:solidFill>
                    <a:srgbClr val="000000"/>
                  </a:solidFill>
                  <a:latin typeface="Verdana"/>
                  <a:ea typeface="Verdana"/>
                </a:rPr>
                <a:t> (r) </a:t>
              </a:r>
              <a:endParaRPr b="0" lang="en-IN" sz="2400" spc="-1" strike="noStrike">
                <a:latin typeface="Arial"/>
              </a:endParaRPr>
            </a:p>
          </p:txBody>
        </p:sp>
      </p:grpSp>
      <p:sp>
        <p:nvSpPr>
          <p:cNvPr id="539" name="CustomShape 6"/>
          <p:cNvSpPr/>
          <p:nvPr/>
        </p:nvSpPr>
        <p:spPr>
          <a:xfrm>
            <a:off x="457200" y="1600200"/>
            <a:ext cx="601956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(r)</a:t>
            </a:r>
            <a:endParaRPr b="0" lang="en-IN" sz="3200" spc="-1" strike="noStrike">
              <a:latin typeface="Arial"/>
            </a:endParaRPr>
          </a:p>
        </p:txBody>
      </p:sp>
      <p:sp>
        <p:nvSpPr>
          <p:cNvPr id="540" name="CustomShape 7"/>
          <p:cNvSpPr/>
          <p:nvPr/>
        </p:nvSpPr>
        <p:spPr>
          <a:xfrm>
            <a:off x="228600" y="2133720"/>
            <a:ext cx="8686440" cy="191880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006c86"/>
                </a:solidFill>
                <a:latin typeface="Verdana"/>
                <a:ea typeface="Verdana"/>
              </a:rPr>
              <a:t>∏ </a:t>
            </a:r>
            <a:r>
              <a:rPr b="0" lang="en-IN" sz="1800" spc="-1" strike="noStrike">
                <a:solidFill>
                  <a:srgbClr val="006c86"/>
                </a:solidFill>
                <a:latin typeface="Verdana"/>
                <a:ea typeface="Verdana"/>
              </a:rPr>
              <a:t>would represent the ROJECT.</a:t>
            </a:r>
            <a:endParaRPr b="0" lang="en-IN" sz="1800" spc="-1" strike="noStrike">
              <a:latin typeface="Arial"/>
            </a:endParaRPr>
          </a:p>
          <a:p>
            <a:pPr>
              <a:lnSpc>
                <a:spcPct val="100000"/>
              </a:lnSpc>
            </a:pPr>
            <a:r>
              <a:rPr b="0" lang="en-IN" sz="2800" spc="-1" strike="noStrike">
                <a:solidFill>
                  <a:srgbClr val="006c86"/>
                </a:solidFill>
                <a:latin typeface="Verdana"/>
                <a:ea typeface="Verdana"/>
              </a:rPr>
              <a:t>&lt;attribute list&gt; </a:t>
            </a:r>
            <a:r>
              <a:rPr b="0" lang="en-IN" sz="1800" spc="-1" strike="noStrike">
                <a:solidFill>
                  <a:srgbClr val="006c86"/>
                </a:solidFill>
                <a:latin typeface="Verdana"/>
                <a:ea typeface="Verdana"/>
              </a:rPr>
              <a:t>would represent the attributes(columns) we want from a relational.</a:t>
            </a:r>
            <a:endParaRPr b="0" lang="en-IN" sz="1800" spc="-1" strike="noStrike">
              <a:latin typeface="Arial"/>
            </a:endParaRPr>
          </a:p>
          <a:p>
            <a:pPr>
              <a:lnSpc>
                <a:spcPct val="100000"/>
              </a:lnSpc>
            </a:pPr>
            <a:r>
              <a:rPr b="0" lang="en-IN" sz="2800" spc="-1" strike="noStrike">
                <a:solidFill>
                  <a:srgbClr val="006c86"/>
                </a:solidFill>
                <a:latin typeface="Verdana"/>
                <a:ea typeface="Verdana"/>
              </a:rPr>
              <a:t>(r)</a:t>
            </a:r>
            <a:r>
              <a:rPr b="0" lang="en-IN" sz="1800" spc="-1" strike="noStrike">
                <a:solidFill>
                  <a:srgbClr val="006c86"/>
                </a:solidFill>
                <a:latin typeface="Verdana"/>
                <a:ea typeface="Verdana"/>
              </a:rPr>
              <a:t> would represent the Relation or the Table from which we are making a selection of the tuples.</a:t>
            </a:r>
            <a:endParaRPr b="0" lang="en-IN" sz="1800" spc="-1" strike="noStrike">
              <a:latin typeface="Arial"/>
            </a:endParaRPr>
          </a:p>
        </p:txBody>
      </p:sp>
      <p:sp>
        <p:nvSpPr>
          <p:cNvPr id="541" name="CustomShape 8"/>
          <p:cNvSpPr/>
          <p:nvPr/>
        </p:nvSpPr>
        <p:spPr>
          <a:xfrm>
            <a:off x="228600" y="4114800"/>
            <a:ext cx="8610120" cy="9133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333333"/>
                </a:solidFill>
                <a:latin typeface="verdana"/>
              </a:rPr>
              <a:t>Select Date of Birth (dob) and Employee Number (empno) from the relation EMPLOYE or Select Date of Birth (dob) and Employee Number (empno) from the relation EMPLOYE whose date of birth is before 1980</a:t>
            </a:r>
            <a:endParaRPr b="0" lang="en-IN" sz="1800" spc="-1" strike="noStrike">
              <a:latin typeface="Arial"/>
            </a:endParaRPr>
          </a:p>
        </p:txBody>
      </p:sp>
      <p:sp>
        <p:nvSpPr>
          <p:cNvPr id="542" name="CustomShape 9"/>
          <p:cNvSpPr/>
          <p:nvPr/>
        </p:nvSpPr>
        <p:spPr>
          <a:xfrm>
            <a:off x="228600" y="5065560"/>
            <a:ext cx="8457840" cy="106092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c00000"/>
                </a:solidFill>
                <a:latin typeface="verdana"/>
              </a:rPr>
              <a:t>(r)=∏</a:t>
            </a:r>
            <a:r>
              <a:rPr b="0" lang="en-IN" sz="2800" spc="-1" strike="noStrike" baseline="-25000">
                <a:solidFill>
                  <a:srgbClr val="c00000"/>
                </a:solidFill>
                <a:latin typeface="verdana"/>
              </a:rPr>
              <a:t>dob, empno</a:t>
            </a:r>
            <a:r>
              <a:rPr b="0" lang="en-IN" sz="2800" spc="-1" strike="noStrike">
                <a:solidFill>
                  <a:srgbClr val="c00000"/>
                </a:solidFill>
                <a:latin typeface="verdana"/>
              </a:rPr>
              <a:t>(EMPLOYEE)</a:t>
            </a:r>
            <a:endParaRPr b="0" lang="en-IN" sz="2800" spc="-1" strike="noStrike">
              <a:latin typeface="Arial"/>
            </a:endParaRPr>
          </a:p>
          <a:p>
            <a:pPr>
              <a:lnSpc>
                <a:spcPct val="100000"/>
              </a:lnSpc>
            </a:pPr>
            <a:r>
              <a:rPr b="0" lang="en-IN" sz="2800" spc="-1" strike="noStrike">
                <a:solidFill>
                  <a:srgbClr val="c00000"/>
                </a:solidFill>
                <a:latin typeface="verdana"/>
              </a:rPr>
              <a:t>(r)=∏</a:t>
            </a:r>
            <a:r>
              <a:rPr b="0" lang="en-IN" sz="2800" spc="-1" strike="noStrike" baseline="-25000">
                <a:solidFill>
                  <a:srgbClr val="c00000"/>
                </a:solidFill>
                <a:latin typeface="verdana"/>
              </a:rPr>
              <a:t>dob, empno </a:t>
            </a:r>
            <a:r>
              <a:rPr b="0" lang="en-IN" sz="2800" spc="-1" strike="noStrike">
                <a:solidFill>
                  <a:srgbClr val="c00000"/>
                </a:solidFill>
                <a:latin typeface="verdana"/>
              </a:rPr>
              <a:t>[σ</a:t>
            </a:r>
            <a:r>
              <a:rPr b="0" lang="en-IN" sz="2800" spc="-1" strike="noStrike" baseline="-25000">
                <a:solidFill>
                  <a:srgbClr val="c00000"/>
                </a:solidFill>
                <a:latin typeface="verdana"/>
              </a:rPr>
              <a:t>dob&lt;’01-Jan-1980′</a:t>
            </a:r>
            <a:r>
              <a:rPr b="0" lang="en-IN" sz="2800" spc="-1" strike="noStrike">
                <a:solidFill>
                  <a:srgbClr val="c00000"/>
                </a:solidFill>
                <a:latin typeface="verdana"/>
              </a:rPr>
              <a:t>(EMPLOYEE)]</a:t>
            </a:r>
            <a:endParaRPr b="0" lang="en-IN" sz="2800" spc="-1" strike="noStrike">
              <a:latin typeface="Arial"/>
            </a:endParaRPr>
          </a:p>
        </p:txBody>
      </p:sp>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3"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100000"/>
              </a:lnSpc>
              <a:spcBef>
                <a:spcPts val="700"/>
              </a:spcBef>
            </a:pPr>
            <a:r>
              <a:rPr b="0" lang="en-US" sz="3200" spc="-1" strike="noStrike">
                <a:solidFill>
                  <a:srgbClr val="464653"/>
                </a:solidFill>
                <a:latin typeface="Bookman Old Style"/>
              </a:rPr>
              <a:t>UNION</a:t>
            </a:r>
            <a:endParaRPr b="0" lang="en-US" sz="3200" spc="-1" strike="noStrike">
              <a:solidFill>
                <a:srgbClr val="000000"/>
              </a:solidFill>
              <a:latin typeface="Gill Sans MT"/>
            </a:endParaRPr>
          </a:p>
        </p:txBody>
      </p:sp>
      <p:grpSp>
        <p:nvGrpSpPr>
          <p:cNvPr id="544" name="Group 2"/>
          <p:cNvGrpSpPr/>
          <p:nvPr/>
        </p:nvGrpSpPr>
        <p:grpSpPr>
          <a:xfrm>
            <a:off x="380880" y="1168560"/>
            <a:ext cx="4652280" cy="502200"/>
            <a:chOff x="380880" y="1168560"/>
            <a:chExt cx="4652280" cy="502200"/>
          </a:xfrm>
        </p:grpSpPr>
        <p:sp>
          <p:nvSpPr>
            <p:cNvPr id="545" name="CustomShape 3"/>
            <p:cNvSpPr/>
            <p:nvPr/>
          </p:nvSpPr>
          <p:spPr>
            <a:xfrm>
              <a:off x="380880" y="1168560"/>
              <a:ext cx="114264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Union</a:t>
              </a:r>
              <a:endParaRPr b="0" lang="en-IN" sz="2400" spc="-1" strike="noStrike">
                <a:latin typeface="Arial"/>
              </a:endParaRPr>
            </a:p>
          </p:txBody>
        </p:sp>
        <p:sp>
          <p:nvSpPr>
            <p:cNvPr id="546" name="CustomShape 4"/>
            <p:cNvSpPr/>
            <p:nvPr/>
          </p:nvSpPr>
          <p:spPr>
            <a:xfrm>
              <a:off x="1463760" y="1168560"/>
              <a:ext cx="6411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47" name="CustomShape 5"/>
            <p:cNvSpPr/>
            <p:nvPr/>
          </p:nvSpPr>
          <p:spPr>
            <a:xfrm>
              <a:off x="2395440" y="1214640"/>
              <a:ext cx="26377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rPr>
                <a:t>Notation − r U s</a:t>
              </a:r>
              <a:endParaRPr b="0" lang="en-IN" sz="2400" spc="-1" strike="noStrike">
                <a:latin typeface="Arial"/>
              </a:endParaRPr>
            </a:p>
          </p:txBody>
        </p:sp>
      </p:grpSp>
      <p:sp>
        <p:nvSpPr>
          <p:cNvPr id="548" name="CustomShape 6"/>
          <p:cNvSpPr/>
          <p:nvPr/>
        </p:nvSpPr>
        <p:spPr>
          <a:xfrm>
            <a:off x="457200" y="2337120"/>
            <a:ext cx="8229240" cy="10051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1" i="1" lang="en-IN" sz="2000" spc="-1" strike="noStrike">
                <a:solidFill>
                  <a:srgbClr val="000000"/>
                </a:solidFill>
                <a:latin typeface="Verdana"/>
                <a:ea typeface="Verdana"/>
              </a:rPr>
              <a:t>r</a:t>
            </a:r>
            <a:r>
              <a:rPr b="0" lang="en-IN" sz="2000" spc="-1" strike="noStrike">
                <a:solidFill>
                  <a:srgbClr val="000000"/>
                </a:solidFill>
                <a:latin typeface="Verdana"/>
                <a:ea typeface="Verdana"/>
              </a:rPr>
              <a:t>, and </a:t>
            </a:r>
            <a:r>
              <a:rPr b="1" i="1" lang="en-IN" sz="2000" spc="-1" strike="noStrike">
                <a:solidFill>
                  <a:srgbClr val="000000"/>
                </a:solidFill>
                <a:latin typeface="Verdana"/>
                <a:ea typeface="Verdana"/>
              </a:rPr>
              <a:t>s</a:t>
            </a:r>
            <a:r>
              <a:rPr b="0" lang="en-IN" sz="2000" spc="-1" strike="noStrike">
                <a:solidFill>
                  <a:srgbClr val="000000"/>
                </a:solidFill>
                <a:latin typeface="Verdana"/>
                <a:ea typeface="Verdana"/>
              </a:rPr>
              <a:t> must have the same number of attributes.</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Attribute domains must be compatible.</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Duplicate tuples are automatically eliminated.</a:t>
            </a:r>
            <a:endParaRPr b="0" lang="en-IN" sz="2000" spc="-1" strike="noStrike">
              <a:latin typeface="Arial"/>
            </a:endParaRPr>
          </a:p>
        </p:txBody>
      </p:sp>
      <p:sp>
        <p:nvSpPr>
          <p:cNvPr id="549" name="CustomShape 7"/>
          <p:cNvSpPr/>
          <p:nvPr/>
        </p:nvSpPr>
        <p:spPr>
          <a:xfrm>
            <a:off x="457200" y="1600200"/>
            <a:ext cx="82292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(r) </a:t>
            </a:r>
            <a:r>
              <a:rPr b="0" lang="en-IN" sz="3200" spc="-1" strike="noStrike">
                <a:solidFill>
                  <a:srgbClr val="ff0000"/>
                </a:solidFill>
                <a:latin typeface="Verdana"/>
                <a:ea typeface="Verdana"/>
              </a:rPr>
              <a:t>U</a:t>
            </a:r>
            <a:r>
              <a:rPr b="0" lang="en-IN" sz="3200" spc="-1" strike="noStrike">
                <a:solidFill>
                  <a:srgbClr val="000000"/>
                </a:solidFill>
                <a:latin typeface="Verdana"/>
                <a:ea typeface="Verdana"/>
              </a:rPr>
              <a:t> </a:t>
            </a: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(S) </a:t>
            </a:r>
            <a:endParaRPr b="0" lang="en-IN" sz="3200" spc="-1" strike="noStrike">
              <a:latin typeface="Arial"/>
            </a:endParaRPr>
          </a:p>
        </p:txBody>
      </p:sp>
      <p:sp>
        <p:nvSpPr>
          <p:cNvPr id="550" name="CustomShape 8"/>
          <p:cNvSpPr/>
          <p:nvPr/>
        </p:nvSpPr>
        <p:spPr>
          <a:xfrm>
            <a:off x="190440" y="4267080"/>
            <a:ext cx="8762760" cy="67680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c00000"/>
                </a:solidFill>
                <a:latin typeface="verdana"/>
              </a:rPr>
              <a:t>(r)=∏ </a:t>
            </a:r>
            <a:r>
              <a:rPr b="0" lang="en-IN" sz="2800" spc="-1" strike="noStrike" baseline="-25000">
                <a:solidFill>
                  <a:srgbClr val="c00000"/>
                </a:solidFill>
                <a:latin typeface="verdana"/>
              </a:rPr>
              <a:t>cName</a:t>
            </a:r>
            <a:r>
              <a:rPr b="0" lang="en-IN" sz="2800" spc="-1" strike="noStrike">
                <a:solidFill>
                  <a:srgbClr val="c00000"/>
                </a:solidFill>
                <a:latin typeface="verdana"/>
              </a:rPr>
              <a:t> (BOOK) </a:t>
            </a:r>
            <a:r>
              <a:rPr b="0" lang="en-IN" sz="3600" spc="-1" strike="noStrike">
                <a:solidFill>
                  <a:srgbClr val="fde139"/>
                </a:solidFill>
                <a:latin typeface="verdana"/>
              </a:rPr>
              <a:t>∪</a:t>
            </a:r>
            <a:r>
              <a:rPr b="0" lang="en-IN" sz="2800" spc="-1" strike="noStrike">
                <a:solidFill>
                  <a:srgbClr val="c00000"/>
                </a:solidFill>
                <a:latin typeface="verdana"/>
              </a:rPr>
              <a:t> ∏ </a:t>
            </a:r>
            <a:r>
              <a:rPr b="0" lang="en-IN" sz="2800" spc="-1" strike="noStrike" baseline="-25000">
                <a:solidFill>
                  <a:srgbClr val="c00000"/>
                </a:solidFill>
                <a:latin typeface="verdana"/>
              </a:rPr>
              <a:t>cName</a:t>
            </a:r>
            <a:r>
              <a:rPr b="0" lang="en-IN" sz="2800" spc="-1" strike="noStrike">
                <a:solidFill>
                  <a:srgbClr val="c00000"/>
                </a:solidFill>
                <a:latin typeface="verdana"/>
              </a:rPr>
              <a:t> (COMPUTER)</a:t>
            </a:r>
            <a:endParaRPr b="0" lang="en-IN" sz="2800" spc="-1" strike="noStrike">
              <a:latin typeface="Arial"/>
            </a:endParaRPr>
          </a:p>
        </p:txBody>
      </p:sp>
      <p:sp>
        <p:nvSpPr>
          <p:cNvPr id="551" name="CustomShape 9"/>
          <p:cNvSpPr/>
          <p:nvPr/>
        </p:nvSpPr>
        <p:spPr>
          <a:xfrm>
            <a:off x="101520" y="3669840"/>
            <a:ext cx="887688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Verdana"/>
                <a:ea typeface="Verdana"/>
              </a:rPr>
              <a:t>Selects the customer name who have either purchased a book or a computer or both.</a:t>
            </a:r>
            <a:endParaRPr b="0" lang="en-IN" sz="1800" spc="-1" strike="noStrike">
              <a:latin typeface="Arial"/>
            </a:endParaRPr>
          </a:p>
        </p:txBody>
      </p:sp>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552" name="Group 1"/>
          <p:cNvGrpSpPr/>
          <p:nvPr/>
        </p:nvGrpSpPr>
        <p:grpSpPr>
          <a:xfrm>
            <a:off x="361800" y="1168560"/>
            <a:ext cx="5624280" cy="456120"/>
            <a:chOff x="361800" y="1168560"/>
            <a:chExt cx="5624280" cy="456120"/>
          </a:xfrm>
        </p:grpSpPr>
        <p:sp>
          <p:nvSpPr>
            <p:cNvPr id="553" name="CustomShape 2"/>
            <p:cNvSpPr/>
            <p:nvPr/>
          </p:nvSpPr>
          <p:spPr>
            <a:xfrm>
              <a:off x="361800" y="1168560"/>
              <a:ext cx="259056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Intersection</a:t>
              </a:r>
              <a:endParaRPr b="0" lang="en-IN" sz="2400" spc="-1" strike="noStrike">
                <a:latin typeface="Arial"/>
              </a:endParaRPr>
            </a:p>
          </p:txBody>
        </p:sp>
        <p:sp>
          <p:nvSpPr>
            <p:cNvPr id="554" name="CustomShape 3"/>
            <p:cNvSpPr/>
            <p:nvPr/>
          </p:nvSpPr>
          <p:spPr>
            <a:xfrm>
              <a:off x="3348360" y="1168560"/>
              <a:ext cx="26377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rPr>
                <a:t>Notation − r </a:t>
              </a:r>
              <a:r>
                <a:rPr b="0" lang="en-IN" sz="2400" spc="-1" strike="noStrike">
                  <a:solidFill>
                    <a:srgbClr val="333333"/>
                  </a:solidFill>
                  <a:latin typeface="verdana"/>
                </a:rPr>
                <a:t>∩</a:t>
              </a:r>
              <a:r>
                <a:rPr b="0" lang="en-IN" sz="2400" spc="-1" strike="noStrike">
                  <a:solidFill>
                    <a:srgbClr val="000000"/>
                  </a:solidFill>
                  <a:latin typeface="Verdana"/>
                </a:rPr>
                <a:t> s</a:t>
              </a:r>
              <a:endParaRPr b="0" lang="en-IN" sz="2400" spc="-1" strike="noStrike">
                <a:latin typeface="Arial"/>
              </a:endParaRPr>
            </a:p>
          </p:txBody>
        </p:sp>
        <p:sp>
          <p:nvSpPr>
            <p:cNvPr id="555" name="CustomShape 4"/>
            <p:cNvSpPr/>
            <p:nvPr/>
          </p:nvSpPr>
          <p:spPr>
            <a:xfrm>
              <a:off x="2440800" y="1168560"/>
              <a:ext cx="6411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333333"/>
                  </a:solidFill>
                  <a:latin typeface="verdana"/>
                </a:rPr>
                <a:t>(∩)</a:t>
              </a:r>
              <a:endParaRPr b="0" lang="en-IN" sz="2400" spc="-1" strike="noStrike">
                <a:latin typeface="Arial"/>
              </a:endParaRPr>
            </a:p>
          </p:txBody>
        </p:sp>
      </p:grpSp>
      <p:sp>
        <p:nvSpPr>
          <p:cNvPr id="556" name="CustomShape 5"/>
          <p:cNvSpPr/>
          <p:nvPr/>
        </p:nvSpPr>
        <p:spPr>
          <a:xfrm>
            <a:off x="457200" y="0"/>
            <a:ext cx="8229240" cy="914040"/>
          </a:xfrm>
          <a:prstGeom prst="rect">
            <a:avLst/>
          </a:prstGeom>
          <a:noFill/>
          <a:ln>
            <a:noFill/>
          </a:ln>
        </p:spPr>
        <p:style>
          <a:lnRef idx="0"/>
          <a:fillRef idx="0"/>
          <a:effectRef idx="0"/>
          <a:fontRef idx="minor"/>
        </p:style>
        <p:txBody>
          <a:bodyPr lIns="90000" rIns="90000" tIns="45000" bIns="45000" anchor="b">
            <a:normAutofit/>
          </a:bodyPr>
          <a:p>
            <a:pPr>
              <a:lnSpc>
                <a:spcPct val="100000"/>
              </a:lnSpc>
              <a:spcBef>
                <a:spcPts val="700"/>
              </a:spcBef>
            </a:pPr>
            <a:r>
              <a:rPr b="0" lang="en-IN" sz="3200" spc="-1" strike="noStrike">
                <a:solidFill>
                  <a:srgbClr val="464653"/>
                </a:solidFill>
                <a:latin typeface="Bookman Old Style"/>
              </a:rPr>
              <a:t>INTERSECTION</a:t>
            </a:r>
            <a:endParaRPr b="0" lang="en-IN" sz="3200" spc="-1" strike="noStrike">
              <a:latin typeface="Arial"/>
            </a:endParaRPr>
          </a:p>
        </p:txBody>
      </p:sp>
      <p:sp>
        <p:nvSpPr>
          <p:cNvPr id="557" name="CustomShape 6"/>
          <p:cNvSpPr/>
          <p:nvPr/>
        </p:nvSpPr>
        <p:spPr>
          <a:xfrm>
            <a:off x="457200" y="2337120"/>
            <a:ext cx="8229240" cy="10051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2000" spc="-1" strike="noStrike">
                <a:solidFill>
                  <a:srgbClr val="000000"/>
                </a:solidFill>
                <a:latin typeface="Verdana"/>
                <a:ea typeface="Verdana"/>
              </a:rPr>
              <a:t>r, and s must have the same number of attributes.</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Attribute domains must be compatible.</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Duplicate tuples are automatically eliminated.</a:t>
            </a:r>
            <a:endParaRPr b="0" lang="en-IN" sz="2000" spc="-1" strike="noStrike">
              <a:latin typeface="Arial"/>
            </a:endParaRPr>
          </a:p>
        </p:txBody>
      </p:sp>
      <p:sp>
        <p:nvSpPr>
          <p:cNvPr id="558" name="CustomShape 7"/>
          <p:cNvSpPr/>
          <p:nvPr/>
        </p:nvSpPr>
        <p:spPr>
          <a:xfrm>
            <a:off x="457200" y="1600200"/>
            <a:ext cx="82292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(r) </a:t>
            </a:r>
            <a:r>
              <a:rPr b="1" lang="en-IN" sz="3200" spc="-1" strike="noStrike">
                <a:solidFill>
                  <a:srgbClr val="ff0000"/>
                </a:solidFill>
                <a:latin typeface="Verdana"/>
                <a:ea typeface="Verdana"/>
              </a:rPr>
              <a:t>∩</a:t>
            </a:r>
            <a:r>
              <a:rPr b="0" lang="en-IN" sz="3200" spc="-1" strike="noStrike">
                <a:solidFill>
                  <a:srgbClr val="000000"/>
                </a:solidFill>
                <a:latin typeface="Verdana"/>
                <a:ea typeface="Verdana"/>
              </a:rPr>
              <a:t> </a:t>
            </a: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(S) </a:t>
            </a:r>
            <a:endParaRPr b="0" lang="en-IN" sz="3200" spc="-1" strike="noStrike">
              <a:latin typeface="Arial"/>
            </a:endParaRPr>
          </a:p>
        </p:txBody>
      </p:sp>
      <p:sp>
        <p:nvSpPr>
          <p:cNvPr id="559" name="CustomShape 8"/>
          <p:cNvSpPr/>
          <p:nvPr/>
        </p:nvSpPr>
        <p:spPr>
          <a:xfrm>
            <a:off x="190440" y="4267080"/>
            <a:ext cx="8762760" cy="67680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c00000"/>
                </a:solidFill>
                <a:latin typeface="verdana"/>
              </a:rPr>
              <a:t>(r)=∏ </a:t>
            </a:r>
            <a:r>
              <a:rPr b="0" lang="en-IN" sz="2800" spc="-1" strike="noStrike" baseline="-25000">
                <a:solidFill>
                  <a:srgbClr val="c00000"/>
                </a:solidFill>
                <a:latin typeface="verdana"/>
              </a:rPr>
              <a:t>cName</a:t>
            </a:r>
            <a:r>
              <a:rPr b="0" lang="en-IN" sz="2800" spc="-1" strike="noStrike">
                <a:solidFill>
                  <a:srgbClr val="c00000"/>
                </a:solidFill>
                <a:latin typeface="verdana"/>
              </a:rPr>
              <a:t> (BOOK) </a:t>
            </a:r>
            <a:r>
              <a:rPr b="0" lang="en-IN" sz="3600" spc="-1" strike="noStrike">
                <a:solidFill>
                  <a:srgbClr val="fde139"/>
                </a:solidFill>
                <a:latin typeface="verdana"/>
              </a:rPr>
              <a:t>∩</a:t>
            </a:r>
            <a:r>
              <a:rPr b="0" lang="en-IN" sz="2800" spc="-1" strike="noStrike">
                <a:solidFill>
                  <a:srgbClr val="c00000"/>
                </a:solidFill>
                <a:latin typeface="verdana"/>
              </a:rPr>
              <a:t> ∏ </a:t>
            </a:r>
            <a:r>
              <a:rPr b="0" lang="en-IN" sz="2800" spc="-1" strike="noStrike" baseline="-25000">
                <a:solidFill>
                  <a:srgbClr val="c00000"/>
                </a:solidFill>
                <a:latin typeface="verdana"/>
              </a:rPr>
              <a:t>cName</a:t>
            </a:r>
            <a:r>
              <a:rPr b="0" lang="en-IN" sz="2800" spc="-1" strike="noStrike">
                <a:solidFill>
                  <a:srgbClr val="c00000"/>
                </a:solidFill>
                <a:latin typeface="verdana"/>
              </a:rPr>
              <a:t> (COMPUTER)</a:t>
            </a:r>
            <a:endParaRPr b="0" lang="en-IN" sz="2800" spc="-1" strike="noStrike">
              <a:latin typeface="Arial"/>
            </a:endParaRPr>
          </a:p>
        </p:txBody>
      </p:sp>
      <p:sp>
        <p:nvSpPr>
          <p:cNvPr id="560" name="CustomShape 9"/>
          <p:cNvSpPr/>
          <p:nvPr/>
        </p:nvSpPr>
        <p:spPr>
          <a:xfrm>
            <a:off x="127080" y="3670200"/>
            <a:ext cx="88261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Verdana"/>
                <a:ea typeface="Verdana"/>
              </a:rPr>
              <a:t>Projects the customer name who have purchased a book and a computer both.</a:t>
            </a:r>
            <a:endParaRPr b="0" lang="en-IN" sz="1800" spc="-1" strike="noStrike">
              <a:latin typeface="Arial"/>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1"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100000"/>
              </a:lnSpc>
              <a:spcBef>
                <a:spcPts val="700"/>
              </a:spcBef>
            </a:pPr>
            <a:r>
              <a:rPr b="0" lang="en-US" sz="3200" spc="-1" strike="noStrike">
                <a:solidFill>
                  <a:srgbClr val="464653"/>
                </a:solidFill>
                <a:latin typeface="Bookman Old Style"/>
              </a:rPr>
              <a:t>MINUS</a:t>
            </a:r>
            <a:endParaRPr b="0" lang="en-US" sz="3200" spc="-1" strike="noStrike">
              <a:solidFill>
                <a:srgbClr val="000000"/>
              </a:solidFill>
              <a:latin typeface="Gill Sans MT"/>
            </a:endParaRPr>
          </a:p>
        </p:txBody>
      </p:sp>
      <p:grpSp>
        <p:nvGrpSpPr>
          <p:cNvPr id="562" name="Group 2"/>
          <p:cNvGrpSpPr/>
          <p:nvPr/>
        </p:nvGrpSpPr>
        <p:grpSpPr>
          <a:xfrm>
            <a:off x="380880" y="1143000"/>
            <a:ext cx="4391280" cy="494280"/>
            <a:chOff x="380880" y="1143000"/>
            <a:chExt cx="4391280" cy="494280"/>
          </a:xfrm>
        </p:grpSpPr>
        <p:sp>
          <p:nvSpPr>
            <p:cNvPr id="563" name="CustomShape 3"/>
            <p:cNvSpPr/>
            <p:nvPr/>
          </p:nvSpPr>
          <p:spPr>
            <a:xfrm>
              <a:off x="380880" y="1168560"/>
              <a:ext cx="129492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Minus</a:t>
              </a:r>
              <a:endParaRPr b="0" lang="en-IN" sz="2400" spc="-1" strike="noStrike">
                <a:latin typeface="Arial"/>
              </a:endParaRPr>
            </a:p>
          </p:txBody>
        </p:sp>
        <p:sp>
          <p:nvSpPr>
            <p:cNvPr id="564" name="CustomShape 4"/>
            <p:cNvSpPr/>
            <p:nvPr/>
          </p:nvSpPr>
          <p:spPr>
            <a:xfrm>
              <a:off x="1408680" y="1143000"/>
              <a:ext cx="5284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a:t>
              </a:r>
              <a:endParaRPr b="0" lang="en-IN" sz="2400" spc="-1" strike="noStrike">
                <a:latin typeface="Arial"/>
              </a:endParaRPr>
            </a:p>
          </p:txBody>
        </p:sp>
        <p:sp>
          <p:nvSpPr>
            <p:cNvPr id="565" name="CustomShape 5"/>
            <p:cNvSpPr/>
            <p:nvPr/>
          </p:nvSpPr>
          <p:spPr>
            <a:xfrm>
              <a:off x="2247120" y="1181160"/>
              <a:ext cx="25250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rPr>
                <a:t>Notation − r - s</a:t>
              </a:r>
              <a:endParaRPr b="0" lang="en-IN" sz="2400" spc="-1" strike="noStrike">
                <a:latin typeface="Arial"/>
              </a:endParaRPr>
            </a:p>
          </p:txBody>
        </p:sp>
      </p:grpSp>
      <p:sp>
        <p:nvSpPr>
          <p:cNvPr id="566" name="CustomShape 6"/>
          <p:cNvSpPr/>
          <p:nvPr/>
        </p:nvSpPr>
        <p:spPr>
          <a:xfrm>
            <a:off x="457200" y="2337120"/>
            <a:ext cx="8229240" cy="10051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2000" spc="-1" strike="noStrike">
                <a:solidFill>
                  <a:srgbClr val="000000"/>
                </a:solidFill>
                <a:latin typeface="Verdana"/>
                <a:ea typeface="Verdana"/>
              </a:rPr>
              <a:t>r, and s must have the same number of attributes.</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Attribute domains must be compatible.</a:t>
            </a:r>
            <a:endParaRPr b="0" lang="en-IN" sz="2000" spc="-1" strike="noStrike">
              <a:latin typeface="Arial"/>
            </a:endParaRPr>
          </a:p>
          <a:p>
            <a:pPr marL="285840" indent="-285480">
              <a:lnSpc>
                <a:spcPct val="100000"/>
              </a:lnSpc>
              <a:buClr>
                <a:srgbClr val="000000"/>
              </a:buClr>
              <a:buFont typeface="Arial"/>
              <a:buChar char="•"/>
            </a:pPr>
            <a:r>
              <a:rPr b="0" lang="en-IN" sz="2000" spc="-1" strike="noStrike">
                <a:solidFill>
                  <a:srgbClr val="000000"/>
                </a:solidFill>
                <a:latin typeface="Verdana"/>
                <a:ea typeface="Verdana"/>
              </a:rPr>
              <a:t>Duplicate tuples are automatically eliminated.</a:t>
            </a:r>
            <a:endParaRPr b="0" lang="en-IN" sz="2000" spc="-1" strike="noStrike">
              <a:latin typeface="Arial"/>
            </a:endParaRPr>
          </a:p>
        </p:txBody>
      </p:sp>
      <p:sp>
        <p:nvSpPr>
          <p:cNvPr id="567" name="CustomShape 7"/>
          <p:cNvSpPr/>
          <p:nvPr/>
        </p:nvSpPr>
        <p:spPr>
          <a:xfrm>
            <a:off x="457200" y="1600200"/>
            <a:ext cx="82292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(r) </a:t>
            </a:r>
            <a:r>
              <a:rPr b="1" lang="en-IN" sz="3200" spc="-1" strike="noStrike">
                <a:solidFill>
                  <a:srgbClr val="ff0000"/>
                </a:solidFill>
                <a:latin typeface="Verdana"/>
                <a:ea typeface="Verdana"/>
              </a:rPr>
              <a:t>-</a:t>
            </a:r>
            <a:r>
              <a:rPr b="0" lang="en-IN" sz="3200" spc="-1" strike="noStrike">
                <a:solidFill>
                  <a:srgbClr val="000000"/>
                </a:solidFill>
                <a:latin typeface="Verdana"/>
                <a:ea typeface="Verdana"/>
              </a:rPr>
              <a:t> </a:t>
            </a: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(S) </a:t>
            </a:r>
            <a:endParaRPr b="0" lang="en-IN" sz="3200" spc="-1" strike="noStrike">
              <a:latin typeface="Arial"/>
            </a:endParaRPr>
          </a:p>
        </p:txBody>
      </p:sp>
      <p:sp>
        <p:nvSpPr>
          <p:cNvPr id="568" name="CustomShape 8"/>
          <p:cNvSpPr/>
          <p:nvPr/>
        </p:nvSpPr>
        <p:spPr>
          <a:xfrm>
            <a:off x="190440" y="4743360"/>
            <a:ext cx="8762760" cy="1263960"/>
          </a:xfrm>
          <a:prstGeom prst="rect">
            <a:avLst/>
          </a:prstGeom>
          <a:noFill/>
          <a:ln>
            <a:noFill/>
          </a:ln>
        </p:spPr>
        <p:style>
          <a:lnRef idx="0"/>
          <a:fillRef idx="0"/>
          <a:effectRef idx="0"/>
          <a:fontRef idx="minor"/>
        </p:style>
        <p:txBody>
          <a:bodyPr lIns="90000" rIns="90000" tIns="45000" bIns="45000"/>
          <a:p>
            <a:pPr>
              <a:lnSpc>
                <a:spcPct val="100000"/>
              </a:lnSpc>
            </a:pPr>
            <a:r>
              <a:rPr b="0" lang="en-IN" sz="2800" spc="-1" strike="noStrike">
                <a:solidFill>
                  <a:srgbClr val="c00000"/>
                </a:solidFill>
                <a:latin typeface="verdana"/>
              </a:rPr>
              <a:t>(r)=∏ </a:t>
            </a:r>
            <a:r>
              <a:rPr b="0" lang="en-IN" sz="2800" spc="-1" strike="noStrike" baseline="-25000">
                <a:solidFill>
                  <a:srgbClr val="c00000"/>
                </a:solidFill>
                <a:latin typeface="verdana"/>
              </a:rPr>
              <a:t>cName</a:t>
            </a:r>
            <a:r>
              <a:rPr b="0" lang="en-IN" sz="2800" spc="-1" strike="noStrike">
                <a:solidFill>
                  <a:srgbClr val="c00000"/>
                </a:solidFill>
                <a:latin typeface="verdana"/>
              </a:rPr>
              <a:t> (BOOK) </a:t>
            </a:r>
            <a:r>
              <a:rPr b="0" lang="en-IN" sz="3600" spc="-1" strike="noStrike">
                <a:solidFill>
                  <a:srgbClr val="fde139"/>
                </a:solidFill>
                <a:latin typeface="verdana"/>
              </a:rPr>
              <a:t>-</a:t>
            </a:r>
            <a:r>
              <a:rPr b="0" lang="en-IN" sz="2800" spc="-1" strike="noStrike">
                <a:solidFill>
                  <a:srgbClr val="c00000"/>
                </a:solidFill>
                <a:latin typeface="verdana"/>
              </a:rPr>
              <a:t> ∏ </a:t>
            </a:r>
            <a:r>
              <a:rPr b="0" lang="en-IN" sz="2800" spc="-1" strike="noStrike" baseline="-25000">
                <a:solidFill>
                  <a:srgbClr val="c00000"/>
                </a:solidFill>
                <a:latin typeface="verdana"/>
              </a:rPr>
              <a:t>cName</a:t>
            </a:r>
            <a:r>
              <a:rPr b="0" lang="en-IN" sz="2800" spc="-1" strike="noStrike">
                <a:solidFill>
                  <a:srgbClr val="c00000"/>
                </a:solidFill>
                <a:latin typeface="verdana"/>
              </a:rPr>
              <a:t> (COMPUTER)</a:t>
            </a:r>
            <a:endParaRPr b="0" lang="en-IN" sz="2800" spc="-1" strike="noStrike">
              <a:latin typeface="Arial"/>
            </a:endParaRPr>
          </a:p>
          <a:p>
            <a:pPr>
              <a:lnSpc>
                <a:spcPct val="100000"/>
              </a:lnSpc>
            </a:pPr>
            <a:r>
              <a:rPr b="0" lang="en-IN" sz="2800" spc="-1" strike="noStrike">
                <a:solidFill>
                  <a:srgbClr val="c00000"/>
                </a:solidFill>
                <a:latin typeface="verdana"/>
              </a:rPr>
              <a:t>(r)=∏ </a:t>
            </a:r>
            <a:r>
              <a:rPr b="0" lang="en-IN" sz="2800" spc="-1" strike="noStrike" baseline="-25000">
                <a:solidFill>
                  <a:srgbClr val="c00000"/>
                </a:solidFill>
                <a:latin typeface="verdana"/>
              </a:rPr>
              <a:t>cName</a:t>
            </a:r>
            <a:r>
              <a:rPr b="0" lang="en-IN" sz="2800" spc="-1" strike="noStrike">
                <a:solidFill>
                  <a:srgbClr val="c00000"/>
                </a:solidFill>
                <a:latin typeface="verdana"/>
              </a:rPr>
              <a:t> (COMPUTER) </a:t>
            </a:r>
            <a:r>
              <a:rPr b="0" lang="en-IN" sz="3600" spc="-1" strike="noStrike">
                <a:solidFill>
                  <a:srgbClr val="fde139"/>
                </a:solidFill>
                <a:latin typeface="verdana"/>
              </a:rPr>
              <a:t>-</a:t>
            </a:r>
            <a:r>
              <a:rPr b="0" lang="en-IN" sz="2800" spc="-1" strike="noStrike">
                <a:solidFill>
                  <a:srgbClr val="c00000"/>
                </a:solidFill>
                <a:latin typeface="verdana"/>
              </a:rPr>
              <a:t> ∏ </a:t>
            </a:r>
            <a:r>
              <a:rPr b="0" lang="en-IN" sz="2800" spc="-1" strike="noStrike" baseline="-25000">
                <a:solidFill>
                  <a:srgbClr val="c00000"/>
                </a:solidFill>
                <a:latin typeface="verdana"/>
              </a:rPr>
              <a:t>cName</a:t>
            </a:r>
            <a:r>
              <a:rPr b="0" lang="en-IN" sz="2800" spc="-1" strike="noStrike">
                <a:solidFill>
                  <a:srgbClr val="c00000"/>
                </a:solidFill>
                <a:latin typeface="verdana"/>
              </a:rPr>
              <a:t> (BOOK)</a:t>
            </a:r>
            <a:endParaRPr b="0" lang="en-IN" sz="2800" spc="-1" strike="noStrike">
              <a:latin typeface="Arial"/>
            </a:endParaRPr>
          </a:p>
        </p:txBody>
      </p:sp>
      <p:sp>
        <p:nvSpPr>
          <p:cNvPr id="569" name="CustomShape 9"/>
          <p:cNvSpPr/>
          <p:nvPr/>
        </p:nvSpPr>
        <p:spPr>
          <a:xfrm>
            <a:off x="127080" y="3650760"/>
            <a:ext cx="8826120" cy="1187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IN" sz="1800" spc="-1" strike="noStrike">
                <a:solidFill>
                  <a:srgbClr val="000000"/>
                </a:solidFill>
                <a:latin typeface="Verdana"/>
                <a:ea typeface="Verdana"/>
              </a:rPr>
              <a:t>Projects the customer name who have purchased a BOOK but not a COMPUTER.</a:t>
            </a: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Verdana"/>
                <a:ea typeface="Verdana"/>
              </a:rPr>
              <a:t>Projects the customer name who have purchased a COMPUTER but not a BOOK.</a:t>
            </a:r>
            <a:endParaRPr b="0" lang="en-IN" sz="1800" spc="-1" strike="noStrike">
              <a:latin typeface="Arial"/>
            </a:endParaRPr>
          </a:p>
        </p:txBody>
      </p:sp>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152280" y="228600"/>
            <a:ext cx="88387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Index</a:t>
            </a:r>
            <a:endParaRPr b="0" lang="en-IN" sz="3600" spc="-1" strike="noStrike">
              <a:latin typeface="Arial"/>
            </a:endParaRPr>
          </a:p>
        </p:txBody>
      </p:sp>
      <p:graphicFrame>
        <p:nvGraphicFramePr>
          <p:cNvPr id="167" name="Table 2"/>
          <p:cNvGraphicFramePr/>
          <p:nvPr/>
        </p:nvGraphicFramePr>
        <p:xfrm>
          <a:off x="152280" y="1071720"/>
          <a:ext cx="8838720" cy="4820400"/>
        </p:xfrm>
        <a:graphic>
          <a:graphicData uri="http://schemas.openxmlformats.org/drawingml/2006/table">
            <a:tbl>
              <a:tblPr/>
              <a:tblGrid>
                <a:gridCol w="8839080"/>
              </a:tblGrid>
              <a:tr h="317520">
                <a:tc>
                  <a:txBody>
                    <a:bodyPr/>
                    <a:p>
                      <a:pPr>
                        <a:lnSpc>
                          <a:spcPct val="100000"/>
                        </a:lnSpc>
                      </a:pPr>
                      <a:r>
                        <a:rPr b="1" lang="en-IN" sz="1600" spc="-1" strike="noStrike">
                          <a:solidFill>
                            <a:srgbClr val="ffffff"/>
                          </a:solidFill>
                          <a:latin typeface="Arial"/>
                        </a:rPr>
                        <a:t>Topic</a:t>
                      </a:r>
                      <a:endParaRPr b="0" lang="en-IN" sz="1600" spc="-1" strike="noStrike">
                        <a:latin typeface="Arial"/>
                      </a:endParaRPr>
                    </a:p>
                  </a:txBody>
                  <a:tcPr marL="91440" marR="91440">
                    <a:lnL w="9360">
                      <a:solidFill>
                        <a:srgbClr val="000000"/>
                      </a:solidFill>
                    </a:lnL>
                    <a:lnR w="9360">
                      <a:solidFill>
                        <a:srgbClr val="000000"/>
                      </a:solidFill>
                    </a:lnR>
                    <a:lnT w="9360">
                      <a:solidFill>
                        <a:srgbClr val="000000"/>
                      </a:solidFill>
                    </a:lnT>
                    <a:lnB w="9360">
                      <a:solidFill>
                        <a:srgbClr val="000000"/>
                      </a:solidFill>
                    </a:lnB>
                    <a:solidFill>
                      <a:srgbClr val="000000"/>
                    </a:solid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r h="428760">
                <a:tc>
                  <a:tcPr marL="91440" marR="91440">
                    <a:lnL w="9360">
                      <a:solidFill>
                        <a:srgbClr val="000000"/>
                      </a:solidFill>
                    </a:lnL>
                    <a:lnR w="9360">
                      <a:solidFill>
                        <a:srgbClr val="000000"/>
                      </a:solidFill>
                    </a:lnR>
                    <a:lnT w="9360">
                      <a:solidFill>
                        <a:srgbClr val="000000"/>
                      </a:solidFill>
                    </a:lnT>
                    <a:lnB w="9360">
                      <a:solidFill>
                        <a:srgbClr val="000000"/>
                      </a:solidFill>
                    </a:lnB>
                    <a:noFill/>
                  </a:tcPr>
                </a:tc>
              </a:tr>
            </a:tbl>
          </a:graphicData>
        </a:graphic>
      </p:graphicFrame>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0"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250000"/>
              </a:lnSpc>
            </a:pPr>
            <a:r>
              <a:rPr b="0" lang="en-US" sz="3200" spc="-1" strike="noStrike">
                <a:solidFill>
                  <a:srgbClr val="294349"/>
                </a:solidFill>
                <a:latin typeface="Bookman Old Style"/>
              </a:rPr>
              <a:t>CARTESIAN PRODUCT</a:t>
            </a:r>
            <a:endParaRPr b="0" lang="en-US" sz="3200" spc="-1" strike="noStrike">
              <a:solidFill>
                <a:srgbClr val="000000"/>
              </a:solidFill>
              <a:latin typeface="Gill Sans MT"/>
            </a:endParaRPr>
          </a:p>
        </p:txBody>
      </p:sp>
      <p:grpSp>
        <p:nvGrpSpPr>
          <p:cNvPr id="571" name="Group 2"/>
          <p:cNvGrpSpPr/>
          <p:nvPr/>
        </p:nvGrpSpPr>
        <p:grpSpPr>
          <a:xfrm>
            <a:off x="457200" y="1143000"/>
            <a:ext cx="6519960" cy="456120"/>
            <a:chOff x="457200" y="1143000"/>
            <a:chExt cx="6519960" cy="456120"/>
          </a:xfrm>
        </p:grpSpPr>
        <p:sp>
          <p:nvSpPr>
            <p:cNvPr id="572" name="CustomShape 3"/>
            <p:cNvSpPr/>
            <p:nvPr/>
          </p:nvSpPr>
          <p:spPr>
            <a:xfrm>
              <a:off x="457200" y="1143000"/>
              <a:ext cx="2971440" cy="456120"/>
            </a:xfrm>
            <a:prstGeom prst="rect">
              <a:avLst/>
            </a:prstGeom>
            <a:noFill/>
            <a:ln>
              <a:noFill/>
            </a:ln>
          </p:spPr>
          <p:style>
            <a:lnRef idx="0"/>
            <a:fillRef idx="0"/>
            <a:effectRef idx="0"/>
            <a:fontRef idx="minor"/>
          </p:style>
          <p:txBody>
            <a:bodyPr lIns="90000" rIns="90000" tIns="45000" bIns="45000"/>
            <a:p>
              <a:pPr>
                <a:lnSpc>
                  <a:spcPct val="100000"/>
                </a:lnSpc>
              </a:pPr>
              <a:r>
                <a:rPr b="0" lang="en-IN" sz="2400" spc="-1" strike="noStrike">
                  <a:solidFill>
                    <a:srgbClr val="294349"/>
                  </a:solidFill>
                  <a:latin typeface="Verdana"/>
                  <a:ea typeface="Verdana"/>
                </a:rPr>
                <a:t>Cartesian product</a:t>
              </a:r>
              <a:endParaRPr b="0" lang="en-IN" sz="2400" spc="-1" strike="noStrike">
                <a:latin typeface="Arial"/>
              </a:endParaRPr>
            </a:p>
          </p:txBody>
        </p:sp>
        <p:sp>
          <p:nvSpPr>
            <p:cNvPr id="573" name="CustomShape 4"/>
            <p:cNvSpPr/>
            <p:nvPr/>
          </p:nvSpPr>
          <p:spPr>
            <a:xfrm>
              <a:off x="3420000" y="1143000"/>
              <a:ext cx="6274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121214"/>
                  </a:solidFill>
                  <a:latin typeface="Verdana"/>
                </a:rPr>
                <a:t>(Χ)</a:t>
              </a:r>
              <a:endParaRPr b="0" lang="en-IN" sz="2400" spc="-1" strike="noStrike">
                <a:latin typeface="Arial"/>
              </a:endParaRPr>
            </a:p>
          </p:txBody>
        </p:sp>
        <p:sp>
          <p:nvSpPr>
            <p:cNvPr id="574" name="CustomShape 5"/>
            <p:cNvSpPr/>
            <p:nvPr/>
          </p:nvSpPr>
          <p:spPr>
            <a:xfrm>
              <a:off x="4353120" y="1143000"/>
              <a:ext cx="26240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400" spc="-1" strike="noStrike">
                  <a:solidFill>
                    <a:srgbClr val="000000"/>
                  </a:solidFill>
                  <a:latin typeface="Verdana"/>
                </a:rPr>
                <a:t>Notation − r Χ s</a:t>
              </a:r>
              <a:endParaRPr b="0" lang="en-IN" sz="2400" spc="-1" strike="noStrike">
                <a:latin typeface="Arial"/>
              </a:endParaRPr>
            </a:p>
          </p:txBody>
        </p:sp>
      </p:grpSp>
      <p:sp>
        <p:nvSpPr>
          <p:cNvPr id="575" name="CustomShape 6"/>
          <p:cNvSpPr/>
          <p:nvPr/>
        </p:nvSpPr>
        <p:spPr>
          <a:xfrm>
            <a:off x="457200" y="1600200"/>
            <a:ext cx="8229240" cy="6444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(r) </a:t>
            </a:r>
            <a:r>
              <a:rPr b="0" lang="en-IN" sz="3200" spc="-1" strike="noStrike">
                <a:solidFill>
                  <a:srgbClr val="ff0000"/>
                </a:solidFill>
                <a:latin typeface="Verdana"/>
                <a:ea typeface="Verdana"/>
              </a:rPr>
              <a:t>X</a:t>
            </a:r>
            <a:r>
              <a:rPr b="0" lang="en-IN" sz="3200" spc="-1" strike="noStrike">
                <a:solidFill>
                  <a:srgbClr val="000000"/>
                </a:solidFill>
                <a:latin typeface="Verdana"/>
                <a:ea typeface="Verdana"/>
              </a:rPr>
              <a:t> </a:t>
            </a:r>
            <a:r>
              <a:rPr b="0" lang="en-IN" sz="3200" spc="-1" strike="noStrike">
                <a:solidFill>
                  <a:srgbClr val="ffc000"/>
                </a:solidFill>
                <a:latin typeface="Verdana"/>
                <a:ea typeface="Verdana"/>
              </a:rPr>
              <a:t>∏</a:t>
            </a:r>
            <a:r>
              <a:rPr b="0" lang="en-IN" sz="3200" spc="-1" strike="noStrike" baseline="-25000">
                <a:solidFill>
                  <a:srgbClr val="ffc000"/>
                </a:solidFill>
                <a:latin typeface="Verdana"/>
                <a:ea typeface="Verdana"/>
              </a:rPr>
              <a:t>&lt;attribute-list&gt;</a:t>
            </a:r>
            <a:r>
              <a:rPr b="0" lang="en-IN" sz="3200" spc="-1" strike="noStrike">
                <a:solidFill>
                  <a:srgbClr val="ffc000"/>
                </a:solidFill>
                <a:latin typeface="Verdana"/>
                <a:ea typeface="Verdana"/>
              </a:rPr>
              <a:t>(S) </a:t>
            </a:r>
            <a:endParaRPr b="0" lang="en-IN" sz="3200" spc="-1" strike="noStrike">
              <a:latin typeface="Arial"/>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6"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250000"/>
              </a:lnSpc>
            </a:pPr>
            <a:r>
              <a:rPr b="0" lang="en-US" sz="3200" spc="-1" strike="noStrike">
                <a:solidFill>
                  <a:srgbClr val="294349"/>
                </a:solidFill>
                <a:latin typeface="Bookman Old Style"/>
              </a:rPr>
              <a:t>Examples Queries</a:t>
            </a:r>
            <a:endParaRPr b="0" lang="en-US" sz="3200" spc="-1" strike="noStrike">
              <a:solidFill>
                <a:srgbClr val="000000"/>
              </a:solidFill>
              <a:latin typeface="Gill Sans MT"/>
            </a:endParaRPr>
          </a:p>
        </p:txBody>
      </p:sp>
      <p:sp>
        <p:nvSpPr>
          <p:cNvPr id="577" name="CustomShape 2"/>
          <p:cNvSpPr/>
          <p:nvPr/>
        </p:nvSpPr>
        <p:spPr>
          <a:xfrm>
            <a:off x="457200" y="1479600"/>
            <a:ext cx="8229240" cy="425160"/>
          </a:xfrm>
          <a:prstGeom prst="rect">
            <a:avLst/>
          </a:prstGeom>
          <a:noFill/>
          <a:ln>
            <a:noFill/>
          </a:ln>
        </p:spPr>
        <p:style>
          <a:lnRef idx="0"/>
          <a:fillRef idx="0"/>
          <a:effectRef idx="0"/>
          <a:fontRef idx="minor"/>
        </p:style>
        <p:txBody>
          <a:bodyPr lIns="90000" rIns="90000" tIns="45000" bIns="45000"/>
          <a:p>
            <a:pPr>
              <a:lnSpc>
                <a:spcPct val="90000"/>
              </a:lnSpc>
              <a:spcBef>
                <a:spcPts val="601"/>
              </a:spcBef>
            </a:pPr>
            <a:r>
              <a:rPr b="0" lang="en-IN" sz="2200" spc="-1" strike="noStrike">
                <a:solidFill>
                  <a:srgbClr val="000000"/>
                </a:solidFill>
                <a:latin typeface="Gill Sans MT"/>
              </a:rPr>
              <a:t>Find all loans of over $1200            </a:t>
            </a:r>
            <a:endParaRPr b="0" lang="en-IN" sz="2200" spc="-1" strike="noStrike">
              <a:latin typeface="Arial"/>
            </a:endParaRPr>
          </a:p>
        </p:txBody>
      </p:sp>
      <p:sp>
        <p:nvSpPr>
          <p:cNvPr id="578" name="CustomShape 3"/>
          <p:cNvSpPr/>
          <p:nvPr/>
        </p:nvSpPr>
        <p:spPr>
          <a:xfrm>
            <a:off x="457200" y="3409920"/>
            <a:ext cx="8229240" cy="760680"/>
          </a:xfrm>
          <a:prstGeom prst="rect">
            <a:avLst/>
          </a:prstGeom>
          <a:noFill/>
          <a:ln>
            <a:noFill/>
          </a:ln>
        </p:spPr>
        <p:style>
          <a:lnRef idx="0"/>
          <a:fillRef idx="0"/>
          <a:effectRef idx="0"/>
          <a:fontRef idx="minor"/>
        </p:style>
        <p:txBody>
          <a:bodyPr lIns="90000" rIns="90000" tIns="45000" bIns="45000"/>
          <a:p>
            <a:pPr>
              <a:lnSpc>
                <a:spcPct val="100000"/>
              </a:lnSpc>
              <a:spcBef>
                <a:spcPts val="771"/>
              </a:spcBef>
            </a:pPr>
            <a:r>
              <a:rPr b="0" lang="en-IN" sz="2200" spc="-1" strike="noStrike">
                <a:solidFill>
                  <a:srgbClr val="000000"/>
                </a:solidFill>
                <a:latin typeface="Gill Sans MT (Body)"/>
              </a:rPr>
              <a:t>Find the loan number for each loan of an amount greater than $120                     </a:t>
            </a:r>
            <a:endParaRPr b="0" lang="en-IN" sz="2200" spc="-1" strike="noStrike">
              <a:latin typeface="Arial"/>
            </a:endParaRPr>
          </a:p>
        </p:txBody>
      </p:sp>
      <p:sp>
        <p:nvSpPr>
          <p:cNvPr id="579" name="CustomShape 4"/>
          <p:cNvSpPr/>
          <p:nvPr/>
        </p:nvSpPr>
        <p:spPr>
          <a:xfrm>
            <a:off x="627480" y="1899720"/>
            <a:ext cx="4698720" cy="783000"/>
          </a:xfrm>
          <a:prstGeom prst="rect">
            <a:avLst/>
          </a:prstGeom>
          <a:noFill/>
          <a:ln>
            <a:noFill/>
          </a:ln>
        </p:spPr>
        <p:style>
          <a:lnRef idx="0"/>
          <a:fillRef idx="0"/>
          <a:effectRef idx="0"/>
          <a:fontRef idx="minor"/>
        </p:style>
        <p:txBody>
          <a:bodyPr wrap="none" lIns="90000" rIns="90000" tIns="45000" bIns="45000"/>
          <a:p>
            <a:pPr algn="ctr">
              <a:lnSpc>
                <a:spcPct val="100000"/>
              </a:lnSpc>
              <a:spcBef>
                <a:spcPts val="1400"/>
              </a:spcBef>
            </a:pPr>
            <a:r>
              <a:rPr b="0" lang="en-IN" sz="4000" spc="-1" strike="noStrike">
                <a:solidFill>
                  <a:srgbClr val="006c86"/>
                </a:solidFill>
                <a:latin typeface="Arial"/>
              </a:rPr>
              <a:t>(r)=</a:t>
            </a:r>
            <a:r>
              <a:rPr b="0" lang="en-IN" sz="4000" spc="-1" strike="noStrike">
                <a:solidFill>
                  <a:srgbClr val="006c86"/>
                </a:solidFill>
                <a:latin typeface="Symbol"/>
              </a:rPr>
              <a:t></a:t>
            </a:r>
            <a:r>
              <a:rPr b="0" i="1" lang="en-IN" sz="4000" spc="-1" strike="noStrike" baseline="-25000">
                <a:solidFill>
                  <a:srgbClr val="006c86"/>
                </a:solidFill>
                <a:latin typeface="Arial"/>
              </a:rPr>
              <a:t>amount </a:t>
            </a:r>
            <a:r>
              <a:rPr b="0" lang="en-IN" sz="4000" spc="-1" strike="noStrike" baseline="-25000">
                <a:solidFill>
                  <a:srgbClr val="006c86"/>
                </a:solidFill>
                <a:latin typeface="Arial"/>
              </a:rPr>
              <a:t>&gt; 1200</a:t>
            </a:r>
            <a:r>
              <a:rPr b="0" lang="en-IN" sz="4000" spc="-1" strike="noStrike">
                <a:solidFill>
                  <a:srgbClr val="006c86"/>
                </a:solidFill>
                <a:latin typeface="Arial"/>
              </a:rPr>
              <a:t> (</a:t>
            </a:r>
            <a:r>
              <a:rPr b="0" i="1" lang="en-IN" sz="4000" spc="-1" strike="noStrike">
                <a:solidFill>
                  <a:srgbClr val="006c86"/>
                </a:solidFill>
                <a:latin typeface="Arial"/>
              </a:rPr>
              <a:t>loan</a:t>
            </a:r>
            <a:r>
              <a:rPr b="0" lang="en-IN" sz="4000" spc="-1" strike="noStrike">
                <a:solidFill>
                  <a:srgbClr val="006c86"/>
                </a:solidFill>
                <a:latin typeface="Arial"/>
              </a:rPr>
              <a:t>)</a:t>
            </a:r>
            <a:endParaRPr b="0" lang="en-IN" sz="4000" spc="-1" strike="noStrike">
              <a:latin typeface="Arial"/>
            </a:endParaRPr>
          </a:p>
        </p:txBody>
      </p:sp>
      <p:sp>
        <p:nvSpPr>
          <p:cNvPr id="580" name="CustomShape 5"/>
          <p:cNvSpPr/>
          <p:nvPr/>
        </p:nvSpPr>
        <p:spPr>
          <a:xfrm>
            <a:off x="750600" y="4240440"/>
            <a:ext cx="7332120" cy="783000"/>
          </a:xfrm>
          <a:prstGeom prst="rect">
            <a:avLst/>
          </a:prstGeom>
          <a:noFill/>
          <a:ln>
            <a:noFill/>
          </a:ln>
        </p:spPr>
        <p:style>
          <a:lnRef idx="0"/>
          <a:fillRef idx="0"/>
          <a:effectRef idx="0"/>
          <a:fontRef idx="minor"/>
        </p:style>
        <p:txBody>
          <a:bodyPr wrap="none" lIns="90000" rIns="90000" tIns="45000" bIns="45000"/>
          <a:p>
            <a:pPr algn="ctr">
              <a:lnSpc>
                <a:spcPct val="100000"/>
              </a:lnSpc>
              <a:spcBef>
                <a:spcPts val="1400"/>
              </a:spcBef>
            </a:pPr>
            <a:r>
              <a:rPr b="0" lang="en-IN" sz="4000" spc="-1" strike="noStrike">
                <a:solidFill>
                  <a:srgbClr val="006c86"/>
                </a:solidFill>
                <a:latin typeface="Arial"/>
              </a:rPr>
              <a:t>(r)=</a:t>
            </a:r>
            <a:r>
              <a:rPr b="0" lang="en-IN" sz="4000" spc="-1" strike="noStrike">
                <a:solidFill>
                  <a:srgbClr val="006c86"/>
                </a:solidFill>
                <a:latin typeface="Symbol"/>
              </a:rPr>
              <a:t></a:t>
            </a:r>
            <a:r>
              <a:rPr b="0" i="1" lang="en-IN" sz="4000" spc="-1" strike="noStrike" baseline="-25000">
                <a:solidFill>
                  <a:srgbClr val="006c86"/>
                </a:solidFill>
                <a:latin typeface="Arial"/>
              </a:rPr>
              <a:t>loan-number</a:t>
            </a:r>
            <a:r>
              <a:rPr b="0" lang="en-IN" sz="4000" spc="-1" strike="noStrike">
                <a:solidFill>
                  <a:srgbClr val="006c86"/>
                </a:solidFill>
                <a:latin typeface="Arial"/>
              </a:rPr>
              <a:t> (</a:t>
            </a:r>
            <a:r>
              <a:rPr b="0" lang="en-IN" sz="4000" spc="-1" strike="noStrike">
                <a:solidFill>
                  <a:srgbClr val="006c86"/>
                </a:solidFill>
                <a:latin typeface="Symbol"/>
              </a:rPr>
              <a:t></a:t>
            </a:r>
            <a:r>
              <a:rPr b="0" i="1" lang="en-IN" sz="4000" spc="-1" strike="noStrike" baseline="-25000">
                <a:solidFill>
                  <a:srgbClr val="006c86"/>
                </a:solidFill>
                <a:latin typeface="Arial"/>
              </a:rPr>
              <a:t>amount</a:t>
            </a:r>
            <a:r>
              <a:rPr b="0" i="1" lang="en-IN" sz="4000" spc="-1" strike="noStrike">
                <a:solidFill>
                  <a:srgbClr val="006c86"/>
                </a:solidFill>
                <a:latin typeface="Arial"/>
              </a:rPr>
              <a:t> </a:t>
            </a:r>
            <a:r>
              <a:rPr b="0" lang="en-IN" sz="4000" spc="-1" strike="noStrike" baseline="-25000">
                <a:solidFill>
                  <a:srgbClr val="006c86"/>
                </a:solidFill>
                <a:latin typeface="Arial"/>
              </a:rPr>
              <a:t>&gt; 1200</a:t>
            </a:r>
            <a:r>
              <a:rPr b="0" lang="en-IN" sz="4000" spc="-1" strike="noStrike">
                <a:solidFill>
                  <a:srgbClr val="006c86"/>
                </a:solidFill>
                <a:latin typeface="Arial"/>
              </a:rPr>
              <a:t> (</a:t>
            </a:r>
            <a:r>
              <a:rPr b="0" i="1" lang="en-IN" sz="4000" spc="-1" strike="noStrike">
                <a:solidFill>
                  <a:srgbClr val="006c86"/>
                </a:solidFill>
                <a:latin typeface="Arial"/>
              </a:rPr>
              <a:t>loan</a:t>
            </a:r>
            <a:r>
              <a:rPr b="0" lang="en-IN" sz="4000" spc="-1" strike="noStrike">
                <a:solidFill>
                  <a:srgbClr val="006c86"/>
                </a:solidFill>
                <a:latin typeface="Arial"/>
              </a:rPr>
              <a:t>))</a:t>
            </a:r>
            <a:endParaRPr b="0" lang="en-IN" sz="4000" spc="-1" strike="noStrike">
              <a:latin typeface="Arial"/>
            </a:endParaRPr>
          </a:p>
        </p:txBody>
      </p:sp>
    </p:spTree>
  </p:cSld>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499"/>
                                          </p:stCondLst>
                                        </p:cTn>
                                        <p:tgtEl>
                                          <p:spTgt spid="57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499"/>
                                          </p:stCondLst>
                                        </p:cTn>
                                        <p:tgtEl>
                                          <p:spTgt spid="58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1"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250000"/>
              </a:lnSpc>
            </a:pPr>
            <a:r>
              <a:rPr b="0" lang="en-US" sz="3200" spc="-1" strike="noStrike">
                <a:solidFill>
                  <a:srgbClr val="294349"/>
                </a:solidFill>
                <a:latin typeface="Bookman Old Style"/>
              </a:rPr>
              <a:t>Examples Queries</a:t>
            </a:r>
            <a:endParaRPr b="0" lang="en-US" sz="3200" spc="-1" strike="noStrike">
              <a:solidFill>
                <a:srgbClr val="000000"/>
              </a:solidFill>
              <a:latin typeface="Gill Sans MT"/>
            </a:endParaRPr>
          </a:p>
        </p:txBody>
      </p:sp>
      <p:sp>
        <p:nvSpPr>
          <p:cNvPr id="582" name="CustomShape 2"/>
          <p:cNvSpPr/>
          <p:nvPr/>
        </p:nvSpPr>
        <p:spPr>
          <a:xfrm>
            <a:off x="457200" y="1447920"/>
            <a:ext cx="8229240" cy="786960"/>
          </a:xfrm>
          <a:prstGeom prst="rect">
            <a:avLst/>
          </a:prstGeom>
          <a:noFill/>
          <a:ln>
            <a:noFill/>
          </a:ln>
        </p:spPr>
        <p:style>
          <a:lnRef idx="0"/>
          <a:fillRef idx="0"/>
          <a:effectRef idx="0"/>
          <a:fontRef idx="minor"/>
        </p:style>
        <p:txBody>
          <a:bodyPr lIns="90000" rIns="90000" tIns="45000" bIns="45000"/>
          <a:p>
            <a:pPr>
              <a:lnSpc>
                <a:spcPct val="90000"/>
              </a:lnSpc>
              <a:spcBef>
                <a:spcPts val="601"/>
              </a:spcBef>
            </a:pPr>
            <a:r>
              <a:rPr b="0" lang="en-IN" sz="2200" spc="-1" strike="noStrike">
                <a:solidFill>
                  <a:srgbClr val="000000"/>
                </a:solidFill>
                <a:latin typeface="Georgia"/>
              </a:rPr>
              <a:t>Find the names of all customers who have a loan, an account, or both, from the bank</a:t>
            </a:r>
            <a:endParaRPr b="0" lang="en-IN" sz="2200" spc="-1" strike="noStrike">
              <a:latin typeface="Arial"/>
            </a:endParaRPr>
          </a:p>
        </p:txBody>
      </p:sp>
      <p:sp>
        <p:nvSpPr>
          <p:cNvPr id="583" name="CustomShape 3"/>
          <p:cNvSpPr/>
          <p:nvPr/>
        </p:nvSpPr>
        <p:spPr>
          <a:xfrm>
            <a:off x="457200" y="3945600"/>
            <a:ext cx="8229240" cy="778320"/>
          </a:xfrm>
          <a:prstGeom prst="rect">
            <a:avLst/>
          </a:prstGeom>
          <a:noFill/>
          <a:ln>
            <a:noFill/>
          </a:ln>
        </p:spPr>
        <p:style>
          <a:lnRef idx="0"/>
          <a:fillRef idx="0"/>
          <a:effectRef idx="0"/>
          <a:fontRef idx="minor"/>
        </p:style>
        <p:txBody>
          <a:bodyPr lIns="90000" rIns="90000" tIns="45000" bIns="45000"/>
          <a:p>
            <a:pPr>
              <a:lnSpc>
                <a:spcPct val="90000"/>
              </a:lnSpc>
              <a:spcBef>
                <a:spcPts val="601"/>
              </a:spcBef>
            </a:pPr>
            <a:r>
              <a:rPr b="0" lang="en-IN" sz="2200" spc="-1" strike="noStrike">
                <a:solidFill>
                  <a:srgbClr val="000000"/>
                </a:solidFill>
                <a:latin typeface="Georgia"/>
              </a:rPr>
              <a:t>Find the names of all customers who have a loan and an </a:t>
            </a:r>
            <a:endParaRPr b="0" lang="en-IN" sz="2200" spc="-1" strike="noStrike">
              <a:latin typeface="Arial"/>
            </a:endParaRPr>
          </a:p>
          <a:p>
            <a:pPr>
              <a:lnSpc>
                <a:spcPct val="90000"/>
              </a:lnSpc>
              <a:spcBef>
                <a:spcPts val="601"/>
              </a:spcBef>
            </a:pPr>
            <a:r>
              <a:rPr b="0" lang="en-IN" sz="2200" spc="-1" strike="noStrike">
                <a:solidFill>
                  <a:srgbClr val="000000"/>
                </a:solidFill>
                <a:latin typeface="Georgia"/>
              </a:rPr>
              <a:t>   </a:t>
            </a:r>
            <a:r>
              <a:rPr b="0" lang="en-IN" sz="2200" spc="-1" strike="noStrike">
                <a:solidFill>
                  <a:srgbClr val="000000"/>
                </a:solidFill>
                <a:latin typeface="Georgia"/>
              </a:rPr>
              <a:t>account at bank.</a:t>
            </a:r>
            <a:endParaRPr b="0" lang="en-IN" sz="2200" spc="-1" strike="noStrike">
              <a:latin typeface="Arial"/>
            </a:endParaRPr>
          </a:p>
        </p:txBody>
      </p:sp>
      <p:sp>
        <p:nvSpPr>
          <p:cNvPr id="584" name="CustomShape 4"/>
          <p:cNvSpPr/>
          <p:nvPr/>
        </p:nvSpPr>
        <p:spPr>
          <a:xfrm>
            <a:off x="32760" y="2286000"/>
            <a:ext cx="8152920" cy="1131840"/>
          </a:xfrm>
          <a:prstGeom prst="rect">
            <a:avLst/>
          </a:prstGeom>
          <a:noFill/>
          <a:ln>
            <a:noFill/>
          </a:ln>
        </p:spPr>
        <p:style>
          <a:lnRef idx="0"/>
          <a:fillRef idx="0"/>
          <a:effectRef idx="0"/>
          <a:fontRef idx="minor"/>
        </p:style>
        <p:txBody>
          <a:bodyPr lIns="90000" rIns="90000" tIns="45000" bIns="45000"/>
          <a:p>
            <a:pPr marL="457200">
              <a:lnSpc>
                <a:spcPct val="100000"/>
              </a:lnSpc>
              <a:spcBef>
                <a:spcPts val="1120"/>
              </a:spcBef>
            </a:pPr>
            <a:r>
              <a:rPr b="0" lang="en-IN" sz="3200" spc="-1" strike="noStrike">
                <a:solidFill>
                  <a:srgbClr val="006c86"/>
                </a:solidFill>
                <a:latin typeface="Symbol"/>
              </a:rPr>
              <a:t></a:t>
            </a:r>
            <a:r>
              <a:rPr b="0" i="1" lang="en-IN" sz="3200" spc="-1" strike="noStrike" baseline="-25000">
                <a:solidFill>
                  <a:srgbClr val="006c86"/>
                </a:solidFill>
                <a:latin typeface="Arial"/>
              </a:rPr>
              <a:t>customer-name</a:t>
            </a:r>
            <a:r>
              <a:rPr b="0" lang="en-IN" sz="3200" spc="-1" strike="noStrike">
                <a:solidFill>
                  <a:srgbClr val="006c86"/>
                </a:solidFill>
                <a:latin typeface="Arial"/>
              </a:rPr>
              <a:t> (</a:t>
            </a:r>
            <a:r>
              <a:rPr b="0" i="1" lang="en-IN" sz="3200" spc="-1" strike="noStrike">
                <a:solidFill>
                  <a:srgbClr val="006c86"/>
                </a:solidFill>
                <a:latin typeface="Arial"/>
              </a:rPr>
              <a:t>borrower</a:t>
            </a:r>
            <a:r>
              <a:rPr b="0" lang="en-IN" sz="3200" spc="-1" strike="noStrike">
                <a:solidFill>
                  <a:srgbClr val="006c86"/>
                </a:solidFill>
                <a:latin typeface="Arial"/>
              </a:rPr>
              <a:t>) </a:t>
            </a:r>
            <a:r>
              <a:rPr b="0" lang="en-IN" sz="3200" spc="-1" strike="noStrike">
                <a:solidFill>
                  <a:srgbClr val="006c86"/>
                </a:solidFill>
                <a:latin typeface="Symbol"/>
              </a:rPr>
              <a:t></a:t>
            </a:r>
            <a:r>
              <a:rPr b="0" lang="en-IN" sz="3200" spc="-1" strike="noStrike">
                <a:solidFill>
                  <a:srgbClr val="006c86"/>
                </a:solidFill>
                <a:latin typeface="Arial"/>
              </a:rPr>
              <a:t> </a:t>
            </a:r>
            <a:r>
              <a:rPr b="0" lang="en-IN" sz="3200" spc="-1" strike="noStrike">
                <a:solidFill>
                  <a:srgbClr val="006c86"/>
                </a:solidFill>
                <a:latin typeface="Symbol"/>
              </a:rPr>
              <a:t></a:t>
            </a:r>
            <a:r>
              <a:rPr b="0" i="1" lang="en-IN" sz="3200" spc="-1" strike="noStrike" baseline="-25000">
                <a:solidFill>
                  <a:srgbClr val="006c86"/>
                </a:solidFill>
                <a:latin typeface="Arial"/>
              </a:rPr>
              <a:t>customer-name</a:t>
            </a:r>
            <a:r>
              <a:rPr b="0" lang="en-IN" sz="3200" spc="-1" strike="noStrike">
                <a:solidFill>
                  <a:srgbClr val="006c86"/>
                </a:solidFill>
                <a:latin typeface="Arial"/>
              </a:rPr>
              <a:t> (</a:t>
            </a:r>
            <a:r>
              <a:rPr b="0" i="1" lang="en-IN" sz="3200" spc="-1" strike="noStrike">
                <a:solidFill>
                  <a:srgbClr val="006c86"/>
                </a:solidFill>
                <a:latin typeface="Arial"/>
              </a:rPr>
              <a:t>depositor</a:t>
            </a:r>
            <a:r>
              <a:rPr b="0" lang="en-IN" sz="3200" spc="-1" strike="noStrike">
                <a:solidFill>
                  <a:srgbClr val="006c86"/>
                </a:solidFill>
                <a:latin typeface="Arial"/>
              </a:rPr>
              <a:t>)</a:t>
            </a:r>
            <a:endParaRPr b="0" lang="en-IN" sz="3200" spc="-1" strike="noStrike">
              <a:latin typeface="Arial"/>
            </a:endParaRPr>
          </a:p>
        </p:txBody>
      </p:sp>
      <p:sp>
        <p:nvSpPr>
          <p:cNvPr id="585" name="CustomShape 5"/>
          <p:cNvSpPr/>
          <p:nvPr/>
        </p:nvSpPr>
        <p:spPr>
          <a:xfrm>
            <a:off x="0" y="4876920"/>
            <a:ext cx="7627320" cy="1131840"/>
          </a:xfrm>
          <a:prstGeom prst="rect">
            <a:avLst/>
          </a:prstGeom>
          <a:noFill/>
          <a:ln>
            <a:noFill/>
          </a:ln>
        </p:spPr>
        <p:style>
          <a:lnRef idx="0"/>
          <a:fillRef idx="0"/>
          <a:effectRef idx="0"/>
          <a:fontRef idx="minor"/>
        </p:style>
        <p:txBody>
          <a:bodyPr lIns="90000" rIns="90000" tIns="45000" bIns="45000"/>
          <a:p>
            <a:pPr marL="457200">
              <a:lnSpc>
                <a:spcPct val="100000"/>
              </a:lnSpc>
              <a:spcBef>
                <a:spcPts val="1120"/>
              </a:spcBef>
            </a:pPr>
            <a:r>
              <a:rPr b="0" lang="en-IN" sz="3200" spc="-1" strike="noStrike">
                <a:solidFill>
                  <a:srgbClr val="006c86"/>
                </a:solidFill>
                <a:latin typeface="Symbol"/>
              </a:rPr>
              <a:t></a:t>
            </a:r>
            <a:r>
              <a:rPr b="0" i="1" lang="en-IN" sz="3200" spc="-1" strike="noStrike" baseline="-25000">
                <a:solidFill>
                  <a:srgbClr val="006c86"/>
                </a:solidFill>
                <a:latin typeface="Arial"/>
              </a:rPr>
              <a:t>customer-name</a:t>
            </a:r>
            <a:r>
              <a:rPr b="0" lang="en-IN" sz="3200" spc="-1" strike="noStrike">
                <a:solidFill>
                  <a:srgbClr val="006c86"/>
                </a:solidFill>
                <a:latin typeface="Arial"/>
              </a:rPr>
              <a:t> (</a:t>
            </a:r>
            <a:r>
              <a:rPr b="0" i="1" lang="en-IN" sz="3200" spc="-1" strike="noStrike">
                <a:solidFill>
                  <a:srgbClr val="006c86"/>
                </a:solidFill>
                <a:latin typeface="Arial"/>
              </a:rPr>
              <a:t>borrower</a:t>
            </a:r>
            <a:r>
              <a:rPr b="0" lang="en-IN" sz="3200" spc="-1" strike="noStrike">
                <a:solidFill>
                  <a:srgbClr val="006c86"/>
                </a:solidFill>
                <a:latin typeface="Arial"/>
              </a:rPr>
              <a:t>) </a:t>
            </a:r>
            <a:r>
              <a:rPr b="0" lang="en-IN" sz="3200" spc="-1" strike="noStrike">
                <a:solidFill>
                  <a:srgbClr val="006c86"/>
                </a:solidFill>
                <a:latin typeface="Symbol"/>
              </a:rPr>
              <a:t></a:t>
            </a:r>
            <a:r>
              <a:rPr b="0" lang="en-IN" sz="3200" spc="-1" strike="noStrike">
                <a:solidFill>
                  <a:srgbClr val="006c86"/>
                </a:solidFill>
                <a:latin typeface="Arial"/>
              </a:rPr>
              <a:t> </a:t>
            </a:r>
            <a:r>
              <a:rPr b="0" lang="en-IN" sz="3200" spc="-1" strike="noStrike">
                <a:solidFill>
                  <a:srgbClr val="006c86"/>
                </a:solidFill>
                <a:latin typeface="Symbol"/>
              </a:rPr>
              <a:t></a:t>
            </a:r>
            <a:r>
              <a:rPr b="0" i="1" lang="en-IN" sz="3200" spc="-1" strike="noStrike" baseline="-25000">
                <a:solidFill>
                  <a:srgbClr val="006c86"/>
                </a:solidFill>
                <a:latin typeface="Arial"/>
              </a:rPr>
              <a:t>customer-name</a:t>
            </a:r>
            <a:r>
              <a:rPr b="0" lang="en-IN" sz="3200" spc="-1" strike="noStrike">
                <a:solidFill>
                  <a:srgbClr val="006c86"/>
                </a:solidFill>
                <a:latin typeface="Arial"/>
              </a:rPr>
              <a:t> (</a:t>
            </a:r>
            <a:r>
              <a:rPr b="0" i="1" lang="en-IN" sz="3200" spc="-1" strike="noStrike">
                <a:solidFill>
                  <a:srgbClr val="006c86"/>
                </a:solidFill>
                <a:latin typeface="Arial"/>
              </a:rPr>
              <a:t>depositor</a:t>
            </a:r>
            <a:r>
              <a:rPr b="0" lang="en-IN" sz="3200" spc="-1" strike="noStrike">
                <a:solidFill>
                  <a:srgbClr val="006c86"/>
                </a:solidFill>
                <a:latin typeface="Arial"/>
              </a:rPr>
              <a:t>)</a:t>
            </a:r>
            <a:endParaRPr b="0" lang="en-IN" sz="3200" spc="-1" strike="noStrike">
              <a:latin typeface="Arial"/>
            </a:endParaRPr>
          </a:p>
        </p:txBody>
      </p:sp>
    </p:spTree>
  </p:cSld>
  <p:timing>
    <p:tnLst>
      <p:par>
        <p:cTn id="175" dur="indefinite" restart="never" nodeType="tmRoot">
          <p:childTnLst>
            <p:seq>
              <p:cTn id="176" dur="indefinite" nodeType="mainSeq">
                <p:childTnLst>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499"/>
                                          </p:stCondLst>
                                        </p:cTn>
                                        <p:tgtEl>
                                          <p:spTgt spid="584"/>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499"/>
                                          </p:stCondLst>
                                        </p:cTn>
                                        <p:tgtEl>
                                          <p:spTgt spid="5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6"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Closure of Attributes</a:t>
            </a:r>
            <a:endParaRPr b="0" lang="en-IN" sz="4800" spc="-1" strike="noStrike">
              <a:latin typeface="Arial"/>
            </a:endParaRPr>
          </a:p>
        </p:txBody>
      </p:sp>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7" name="TextShape 1"/>
          <p:cNvSpPr txBox="1"/>
          <p:nvPr/>
        </p:nvSpPr>
        <p:spPr>
          <a:xfrm>
            <a:off x="457200" y="0"/>
            <a:ext cx="8229240" cy="914040"/>
          </a:xfrm>
          <a:prstGeom prst="rect">
            <a:avLst/>
          </a:prstGeom>
          <a:noFill/>
          <a:ln>
            <a:noFill/>
          </a:ln>
        </p:spPr>
        <p:txBody>
          <a:bodyPr lIns="90000" rIns="90000" tIns="45000" bIns="45000" anchor="b">
            <a:normAutofit/>
          </a:bodyPr>
          <a:p>
            <a:pPr>
              <a:lnSpc>
                <a:spcPct val="250000"/>
              </a:lnSpc>
            </a:pPr>
            <a:r>
              <a:rPr b="0" lang="en-US" sz="3200" spc="-1" strike="noStrike">
                <a:solidFill>
                  <a:srgbClr val="294349"/>
                </a:solidFill>
                <a:latin typeface="Bookman Old Style"/>
              </a:rPr>
              <a:t>Closure of attributes</a:t>
            </a:r>
            <a:endParaRPr b="0" lang="en-US" sz="3200" spc="-1" strike="noStrike">
              <a:solidFill>
                <a:srgbClr val="000000"/>
              </a:solidFill>
              <a:latin typeface="Gill Sans MT"/>
            </a:endParaRPr>
          </a:p>
        </p:txBody>
      </p:sp>
      <p:sp>
        <p:nvSpPr>
          <p:cNvPr id="588" name="CustomShape 2"/>
          <p:cNvSpPr/>
          <p:nvPr/>
        </p:nvSpPr>
        <p:spPr>
          <a:xfrm>
            <a:off x="407520" y="1219320"/>
            <a:ext cx="281628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800" spc="-1" strike="noStrike">
                <a:solidFill>
                  <a:srgbClr val="000000"/>
                </a:solidFill>
                <a:latin typeface="Gill Sans MT"/>
              </a:rPr>
              <a:t>R (A B C D E F)</a:t>
            </a:r>
            <a:endParaRPr b="0" lang="en-IN" sz="2800" spc="-1" strike="noStrike">
              <a:latin typeface="Arial"/>
            </a:endParaRPr>
          </a:p>
        </p:txBody>
      </p:sp>
      <p:sp>
        <p:nvSpPr>
          <p:cNvPr id="589" name="CustomShape 3"/>
          <p:cNvSpPr/>
          <p:nvPr/>
        </p:nvSpPr>
        <p:spPr>
          <a:xfrm flipH="1" rot="16200000">
            <a:off x="571680" y="1790640"/>
            <a:ext cx="914040" cy="685440"/>
          </a:xfrm>
          <a:prstGeom prst="bentConnector3">
            <a:avLst>
              <a:gd name="adj1" fmla="val 50000"/>
            </a:avLst>
          </a:prstGeom>
          <a:noFill/>
          <a:ln w="2844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590" name="CustomShape 4"/>
          <p:cNvSpPr/>
          <p:nvPr/>
        </p:nvSpPr>
        <p:spPr>
          <a:xfrm>
            <a:off x="773640" y="2590920"/>
            <a:ext cx="12142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Gill Sans MT"/>
              </a:rPr>
              <a:t>Relation</a:t>
            </a:r>
            <a:endParaRPr b="0" lang="en-IN" sz="2000" spc="-1" strike="noStrike">
              <a:latin typeface="Arial"/>
            </a:endParaRPr>
          </a:p>
        </p:txBody>
      </p:sp>
      <p:sp>
        <p:nvSpPr>
          <p:cNvPr id="591" name="CustomShape 5"/>
          <p:cNvSpPr/>
          <p:nvPr/>
        </p:nvSpPr>
        <p:spPr>
          <a:xfrm>
            <a:off x="3066120" y="2590920"/>
            <a:ext cx="14338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000000"/>
                </a:solidFill>
                <a:latin typeface="Gill Sans MT"/>
              </a:rPr>
              <a:t>Attributes</a:t>
            </a:r>
            <a:endParaRPr b="0" lang="en-IN" sz="2000" spc="-1" strike="noStrike">
              <a:latin typeface="Arial"/>
            </a:endParaRPr>
          </a:p>
        </p:txBody>
      </p:sp>
      <p:sp>
        <p:nvSpPr>
          <p:cNvPr id="592" name="CustomShape 6"/>
          <p:cNvSpPr/>
          <p:nvPr/>
        </p:nvSpPr>
        <p:spPr>
          <a:xfrm flipH="1" rot="16200000">
            <a:off x="2427840" y="1305720"/>
            <a:ext cx="914040" cy="1655640"/>
          </a:xfrm>
          <a:prstGeom prst="bentConnector3">
            <a:avLst>
              <a:gd name="adj1" fmla="val 50000"/>
            </a:avLst>
          </a:prstGeom>
          <a:noFill/>
          <a:ln w="28440">
            <a:solidFill>
              <a:srgbClr val="ff0000"/>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3" name="CustomShape 1"/>
          <p:cNvSpPr/>
          <p:nvPr/>
        </p:nvSpPr>
        <p:spPr>
          <a:xfrm>
            <a:off x="152280" y="2362320"/>
            <a:ext cx="8838720" cy="914040"/>
          </a:xfrm>
          <a:prstGeom prst="rect">
            <a:avLst/>
          </a:prstGeom>
          <a:noFill/>
          <a:ln>
            <a:noFill/>
          </a:ln>
        </p:spPr>
        <p:style>
          <a:lnRef idx="0"/>
          <a:fillRef idx="0"/>
          <a:effectRef idx="0"/>
          <a:fontRef idx="minor"/>
        </p:style>
        <p:txBody>
          <a:bodyPr lIns="90000" rIns="90000" tIns="45000" bIns="45000">
            <a:normAutofit/>
          </a:bodyPr>
          <a:p>
            <a:pPr algn="ctr">
              <a:lnSpc>
                <a:spcPct val="100000"/>
              </a:lnSpc>
            </a:pPr>
            <a:r>
              <a:rPr b="0" lang="en-IN" sz="4800" spc="-1" strike="noStrike">
                <a:solidFill>
                  <a:srgbClr val="dc525c"/>
                </a:solidFill>
                <a:latin typeface="Segoe UI Light"/>
              </a:rPr>
              <a:t>Anomalies in DBMS</a:t>
            </a:r>
            <a:endParaRPr b="0" lang="en-IN" sz="4800" spc="-1" strike="noStrike">
              <a:latin typeface="Arial"/>
            </a:endParaRPr>
          </a:p>
        </p:txBody>
      </p:sp>
      <p:sp>
        <p:nvSpPr>
          <p:cNvPr id="594" name="CustomShape 2"/>
          <p:cNvSpPr/>
          <p:nvPr/>
        </p:nvSpPr>
        <p:spPr>
          <a:xfrm>
            <a:off x="304920" y="3276720"/>
            <a:ext cx="8610120" cy="1004400"/>
          </a:xfrm>
          <a:prstGeom prst="rect">
            <a:avLst/>
          </a:prstGeom>
          <a:solidFill>
            <a:srgbClr val="e8f97f"/>
          </a:solid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There are three types of anomalies that occur when the database is not normalized. These are – </a:t>
            </a:r>
            <a:r>
              <a:rPr b="1" i="1" lang="en-IN" sz="2000" spc="-1" strike="noStrike">
                <a:solidFill>
                  <a:srgbClr val="000000"/>
                </a:solidFill>
                <a:latin typeface="Segoe UI Light"/>
              </a:rPr>
              <a:t>Insertion</a:t>
            </a:r>
            <a:r>
              <a:rPr b="1" lang="en-IN" sz="2000" spc="-1" strike="noStrike">
                <a:solidFill>
                  <a:srgbClr val="000000"/>
                </a:solidFill>
                <a:latin typeface="Segoe UI Light"/>
              </a:rPr>
              <a:t>, </a:t>
            </a:r>
            <a:r>
              <a:rPr b="1" i="1" lang="en-IN" sz="2000" spc="-1" strike="noStrike">
                <a:solidFill>
                  <a:srgbClr val="000000"/>
                </a:solidFill>
                <a:latin typeface="Segoe UI Light"/>
              </a:rPr>
              <a:t>update</a:t>
            </a:r>
            <a:r>
              <a:rPr b="1" lang="en-IN" sz="2000" spc="-1" strike="noStrike">
                <a:solidFill>
                  <a:srgbClr val="000000"/>
                </a:solidFill>
                <a:latin typeface="Segoe UI Light"/>
              </a:rPr>
              <a:t> </a:t>
            </a:r>
            <a:r>
              <a:rPr b="0" lang="en-IN" sz="2000" spc="-1" strike="noStrike">
                <a:solidFill>
                  <a:srgbClr val="000000"/>
                </a:solidFill>
                <a:latin typeface="Segoe UI Light"/>
              </a:rPr>
              <a:t>and</a:t>
            </a:r>
            <a:r>
              <a:rPr b="1" lang="en-IN" sz="2000" spc="-1" strike="noStrike">
                <a:solidFill>
                  <a:srgbClr val="000000"/>
                </a:solidFill>
                <a:latin typeface="Segoe UI Light"/>
              </a:rPr>
              <a:t> </a:t>
            </a:r>
            <a:r>
              <a:rPr b="1" i="1" lang="en-IN" sz="2000" spc="-1" strike="noStrike">
                <a:solidFill>
                  <a:srgbClr val="000000"/>
                </a:solidFill>
                <a:latin typeface="Segoe UI Light"/>
              </a:rPr>
              <a:t>deletion</a:t>
            </a:r>
            <a:r>
              <a:rPr b="1" lang="en-IN" sz="2000" spc="-1" strike="noStrike">
                <a:solidFill>
                  <a:srgbClr val="000000"/>
                </a:solidFill>
                <a:latin typeface="Segoe UI Light"/>
              </a:rPr>
              <a:t> </a:t>
            </a:r>
            <a:r>
              <a:rPr b="0" lang="en-IN" sz="2000" spc="-1" strike="noStrike">
                <a:solidFill>
                  <a:srgbClr val="000000"/>
                </a:solidFill>
                <a:latin typeface="Segoe UI Light"/>
              </a:rPr>
              <a:t>anomaly.</a:t>
            </a:r>
            <a:endParaRPr b="0" lang="en-IN" sz="2000" spc="-1" strike="noStrike">
              <a:latin typeface="Arial"/>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5"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Anomalies in DBMS - Example</a:t>
            </a:r>
            <a:endParaRPr b="0" lang="en-IN" sz="3200" spc="-1" strike="noStrike">
              <a:latin typeface="Arial"/>
            </a:endParaRPr>
          </a:p>
        </p:txBody>
      </p:sp>
      <p:sp>
        <p:nvSpPr>
          <p:cNvPr id="596" name="CustomShape 2"/>
          <p:cNvSpPr/>
          <p:nvPr/>
        </p:nvSpPr>
        <p:spPr>
          <a:xfrm>
            <a:off x="152280" y="838080"/>
            <a:ext cx="8838720" cy="456120"/>
          </a:xfrm>
          <a:prstGeom prst="rect">
            <a:avLst/>
          </a:prstGeom>
          <a:noFill/>
          <a:ln>
            <a:noFill/>
          </a:ln>
        </p:spPr>
        <p:style>
          <a:lnRef idx="0"/>
          <a:fillRef idx="0"/>
          <a:effectRef idx="0"/>
          <a:fontRef idx="minor"/>
        </p:style>
        <p:txBody>
          <a:bodyPr lIns="90000" rIns="90000" tIns="45000" bIns="45000"/>
          <a:p>
            <a:pPr>
              <a:lnSpc>
                <a:spcPct val="100000"/>
              </a:lnSpc>
            </a:pPr>
            <a:r>
              <a:rPr b="1" lang="en-IN" sz="2400" spc="-1" strike="noStrike">
                <a:solidFill>
                  <a:srgbClr val="000000"/>
                </a:solidFill>
                <a:latin typeface="Gill Sans MT"/>
              </a:rPr>
              <a:t>Student</a:t>
            </a:r>
            <a:r>
              <a:rPr b="0" lang="en-IN" sz="2400" spc="-1" strike="noStrike">
                <a:solidFill>
                  <a:srgbClr val="000000"/>
                </a:solidFill>
                <a:latin typeface="Gill Sans MT"/>
              </a:rPr>
              <a:t> table.</a:t>
            </a:r>
            <a:endParaRPr b="0" lang="en-IN" sz="2400" spc="-1" strike="noStrike">
              <a:latin typeface="Arial"/>
            </a:endParaRPr>
          </a:p>
        </p:txBody>
      </p:sp>
      <p:graphicFrame>
        <p:nvGraphicFramePr>
          <p:cNvPr id="597" name="Table 3"/>
          <p:cNvGraphicFramePr/>
          <p:nvPr/>
        </p:nvGraphicFramePr>
        <p:xfrm>
          <a:off x="231480" y="1571760"/>
          <a:ext cx="8680320" cy="2785680"/>
        </p:xfrm>
        <a:graphic>
          <a:graphicData uri="http://schemas.openxmlformats.org/drawingml/2006/table">
            <a:tbl>
              <a:tblPr/>
              <a:tblGrid>
                <a:gridCol w="1735920"/>
                <a:gridCol w="1735920"/>
                <a:gridCol w="1735920"/>
                <a:gridCol w="1735920"/>
                <a:gridCol w="1736640"/>
              </a:tblGrid>
              <a:tr h="556920">
                <a:tc>
                  <a:txBody>
                    <a:bodyPr lIns="56880" rIns="56880" tIns="75960" bIns="75960"/>
                    <a:p>
                      <a:pPr algn="ctr">
                        <a:lnSpc>
                          <a:spcPct val="100000"/>
                        </a:lnSpc>
                      </a:pPr>
                      <a:r>
                        <a:rPr b="1" lang="en-IN" sz="1800" spc="-1" strike="noStrike">
                          <a:solidFill>
                            <a:srgbClr val="34343e"/>
                          </a:solidFill>
                          <a:latin typeface="Gill Sans MT"/>
                        </a:rPr>
                        <a:t>rollno</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gn="ctr">
                        <a:lnSpc>
                          <a:spcPct val="100000"/>
                        </a:lnSpc>
                      </a:pPr>
                      <a:r>
                        <a:rPr b="1" lang="en-IN" sz="1800" spc="-1" strike="noStrike">
                          <a:solidFill>
                            <a:srgbClr val="34343e"/>
                          </a:solidFill>
                          <a:latin typeface="Gill Sans MT"/>
                        </a:rPr>
                        <a:t>name</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gn="ctr">
                        <a:lnSpc>
                          <a:spcPct val="100000"/>
                        </a:lnSpc>
                      </a:pPr>
                      <a:r>
                        <a:rPr b="1" lang="en-IN" sz="1800" spc="-1" strike="noStrike">
                          <a:solidFill>
                            <a:srgbClr val="34343e"/>
                          </a:solidFill>
                          <a:latin typeface="Gill Sans MT"/>
                        </a:rPr>
                        <a:t>branch</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gn="ctr">
                        <a:lnSpc>
                          <a:spcPct val="100000"/>
                        </a:lnSpc>
                      </a:pPr>
                      <a:r>
                        <a:rPr b="1" lang="en-IN" sz="1800" spc="-1" strike="noStrike">
                          <a:solidFill>
                            <a:srgbClr val="34343e"/>
                          </a:solidFill>
                          <a:latin typeface="Gill Sans MT"/>
                        </a:rPr>
                        <a:t>hod</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gn="ctr">
                        <a:lnSpc>
                          <a:spcPct val="100000"/>
                        </a:lnSpc>
                      </a:pPr>
                      <a:r>
                        <a:rPr b="1" lang="en-IN" sz="1800" spc="-1" strike="noStrike">
                          <a:solidFill>
                            <a:srgbClr val="34343e"/>
                          </a:solidFill>
                          <a:latin typeface="Gill Sans MT"/>
                        </a:rPr>
                        <a:t>office_tel</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r>
              <a:tr h="556920">
                <a:tc>
                  <a:txBody>
                    <a:bodyPr lIns="56880" rIns="56880" tIns="75960" bIns="75960"/>
                    <a:p>
                      <a:pPr>
                        <a:lnSpc>
                          <a:spcPct val="100000"/>
                        </a:lnSpc>
                      </a:pPr>
                      <a:r>
                        <a:rPr b="0" lang="en-IN" sz="1800" spc="-1" strike="noStrike">
                          <a:solidFill>
                            <a:srgbClr val="000000"/>
                          </a:solidFill>
                          <a:latin typeface="Gill Sans MT"/>
                        </a:rPr>
                        <a:t>401</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noFill/>
                  </a:tcPr>
                </a:tc>
                <a:tc>
                  <a:txBody>
                    <a:bodyPr lIns="56880" rIns="56880" tIns="75960" bIns="75960"/>
                    <a:p>
                      <a:pPr>
                        <a:lnSpc>
                          <a:spcPct val="100000"/>
                        </a:lnSpc>
                      </a:pPr>
                      <a:r>
                        <a:rPr b="0" lang="en-IN" sz="1800" spc="-1" strike="noStrike">
                          <a:solidFill>
                            <a:srgbClr val="000000"/>
                          </a:solidFill>
                          <a:latin typeface="Gill Sans MT"/>
                        </a:rPr>
                        <a:t>Akon</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noFill/>
                  </a:tcPr>
                </a:tc>
                <a:tc>
                  <a:txBody>
                    <a:bodyPr lIns="56880" rIns="5688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6920">
                <a:tc>
                  <a:txBody>
                    <a:bodyPr lIns="56880" rIns="56880" tIns="75960" bIns="75960"/>
                    <a:p>
                      <a:pPr>
                        <a:lnSpc>
                          <a:spcPct val="100000"/>
                        </a:lnSpc>
                      </a:pPr>
                      <a:r>
                        <a:rPr b="0" lang="en-IN" sz="1800" spc="-1" strike="noStrike">
                          <a:solidFill>
                            <a:srgbClr val="000000"/>
                          </a:solidFill>
                          <a:latin typeface="Gill Sans MT"/>
                        </a:rPr>
                        <a:t>402</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000000"/>
                          </a:solidFill>
                          <a:latin typeface="Gill Sans MT"/>
                        </a:rPr>
                        <a:t>Bkon</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6920">
                <a:tc>
                  <a:txBody>
                    <a:bodyPr lIns="56880" rIns="56880" tIns="75960" bIns="75960"/>
                    <a:p>
                      <a:pPr>
                        <a:lnSpc>
                          <a:spcPct val="100000"/>
                        </a:lnSpc>
                      </a:pPr>
                      <a:r>
                        <a:rPr b="0" lang="en-IN" sz="1800" spc="-1" strike="noStrike">
                          <a:solidFill>
                            <a:srgbClr val="000000"/>
                          </a:solidFill>
                          <a:latin typeface="Gill Sans MT"/>
                        </a:rPr>
                        <a:t>403</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noFill/>
                  </a:tcPr>
                </a:tc>
                <a:tc>
                  <a:txBody>
                    <a:bodyPr lIns="56880" rIns="56880" tIns="75960" bIns="75960"/>
                    <a:p>
                      <a:pPr>
                        <a:lnSpc>
                          <a:spcPct val="100000"/>
                        </a:lnSpc>
                      </a:pPr>
                      <a:r>
                        <a:rPr b="0" lang="en-IN" sz="1800" spc="-1" strike="noStrike">
                          <a:solidFill>
                            <a:srgbClr val="000000"/>
                          </a:solidFill>
                          <a:latin typeface="Gill Sans MT"/>
                        </a:rPr>
                        <a:t>Ckon</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noFill/>
                  </a:tcPr>
                </a:tc>
                <a:tc>
                  <a:txBody>
                    <a:bodyPr lIns="56880" rIns="5688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r h="558000">
                <a:tc>
                  <a:txBody>
                    <a:bodyPr lIns="56880" rIns="56880" tIns="75960" bIns="75960"/>
                    <a:p>
                      <a:pPr>
                        <a:lnSpc>
                          <a:spcPct val="100000"/>
                        </a:lnSpc>
                      </a:pPr>
                      <a:r>
                        <a:rPr b="0" lang="en-IN" sz="1800" spc="-1" strike="noStrike">
                          <a:solidFill>
                            <a:srgbClr val="000000"/>
                          </a:solidFill>
                          <a:latin typeface="Gill Sans MT"/>
                        </a:rPr>
                        <a:t>404</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000000"/>
                          </a:solidFill>
                          <a:latin typeface="Gill Sans MT"/>
                        </a:rPr>
                        <a:t>Dkon</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1" lang="en-IN" sz="1800" spc="-1" strike="noStrike">
                          <a:solidFill>
                            <a:srgbClr val="000000"/>
                          </a:solidFill>
                          <a:latin typeface="Gill Sans MT"/>
                        </a:rPr>
                        <a:t>CSE</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Mr. X</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c>
                  <a:txBody>
                    <a:bodyPr lIns="56880" rIns="56880" tIns="75960" bIns="75960"/>
                    <a:p>
                      <a:pPr>
                        <a:lnSpc>
                          <a:spcPct val="100000"/>
                        </a:lnSpc>
                      </a:pPr>
                      <a:r>
                        <a:rPr b="1" lang="en-IN" sz="1800" spc="-1" strike="noStrike">
                          <a:solidFill>
                            <a:srgbClr val="000000"/>
                          </a:solidFill>
                          <a:latin typeface="Gill Sans MT"/>
                        </a:rPr>
                        <a:t>53337</a:t>
                      </a:r>
                      <a:endParaRPr b="0" lang="en-IN" sz="1800" spc="-1" strike="noStrike">
                        <a:latin typeface="Arial"/>
                      </a:endParaRPr>
                    </a:p>
                  </a:txBody>
                  <a:tcPr marL="56880" marR="56880">
                    <a:lnL w="9360">
                      <a:solidFill>
                        <a:srgbClr val="dddddd"/>
                      </a:solidFill>
                    </a:lnL>
                    <a:lnR w="9360">
                      <a:solidFill>
                        <a:srgbClr val="dddddd"/>
                      </a:solidFill>
                    </a:lnR>
                    <a:lnT w="9360">
                      <a:solidFill>
                        <a:srgbClr val="dddddd"/>
                      </a:solidFill>
                    </a:lnT>
                    <a:lnB w="9360">
                      <a:solidFill>
                        <a:srgbClr val="dddddd"/>
                      </a:solidFill>
                    </a:lnB>
                    <a:solidFill>
                      <a:srgbClr val="f2f2f2"/>
                    </a:solidFill>
                  </a:tcPr>
                </a:tc>
              </a:tr>
            </a:tbl>
          </a:graphicData>
        </a:graphic>
      </p:graphicFrame>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8" name="CustomShape 1"/>
          <p:cNvSpPr/>
          <p:nvPr/>
        </p:nvSpPr>
        <p:spPr>
          <a:xfrm>
            <a:off x="0" y="0"/>
            <a:ext cx="9143640" cy="57780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ffff00"/>
                </a:solidFill>
                <a:latin typeface="Arial"/>
              </a:rPr>
              <a:t>INSERT, UPDATE, and DELETE ANOMALY</a:t>
            </a:r>
            <a:endParaRPr b="0" lang="en-IN" sz="3200" spc="-1" strike="noStrike">
              <a:latin typeface="Arial"/>
            </a:endParaRPr>
          </a:p>
        </p:txBody>
      </p:sp>
      <p:sp>
        <p:nvSpPr>
          <p:cNvPr id="599" name="CustomShape 2"/>
          <p:cNvSpPr/>
          <p:nvPr/>
        </p:nvSpPr>
        <p:spPr>
          <a:xfrm>
            <a:off x="152280" y="869040"/>
            <a:ext cx="8838720" cy="222408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Insert anomaly</a:t>
            </a:r>
            <a:r>
              <a:rPr b="0" lang="en-IN" sz="2000" spc="-1" strike="noStrike">
                <a:solidFill>
                  <a:srgbClr val="000000"/>
                </a:solidFill>
                <a:latin typeface="Arial"/>
              </a:rPr>
              <a:t>: </a:t>
            </a:r>
            <a:r>
              <a:rPr b="0" lang="en-IN" sz="2000" spc="-1" strike="noStrike">
                <a:solidFill>
                  <a:srgbClr val="000000"/>
                </a:solidFill>
                <a:latin typeface="Gill Sans MT"/>
              </a:rPr>
              <a:t>Suppose for a new admission, until and unless a student opts for a branch, data of the student cannot be inserted, or else we will have to set the branch information as </a:t>
            </a:r>
            <a:r>
              <a:rPr b="1" lang="en-IN" sz="2000" spc="-1" strike="noStrike">
                <a:solidFill>
                  <a:srgbClr val="000000"/>
                </a:solidFill>
                <a:latin typeface="Gill Sans MT"/>
              </a:rPr>
              <a:t>NULL</a:t>
            </a:r>
            <a:r>
              <a:rPr b="0" lang="en-IN" sz="2000" spc="-1" strike="noStrike">
                <a:solidFill>
                  <a:srgbClr val="000000"/>
                </a:solidFill>
                <a:latin typeface="Gill Sans MT"/>
              </a:rPr>
              <a:t>.</a:t>
            </a:r>
            <a:endParaRPr b="0" lang="en-IN" sz="2000" spc="-1" strike="noStrike">
              <a:latin typeface="Arial"/>
            </a:endParaRPr>
          </a:p>
          <a:p>
            <a:pPr>
              <a:lnSpc>
                <a:spcPct val="100000"/>
              </a:lnSpc>
            </a:pPr>
            <a:r>
              <a:rPr b="0" lang="en-IN" sz="2000" spc="-1" strike="noStrike">
                <a:solidFill>
                  <a:srgbClr val="000000"/>
                </a:solidFill>
                <a:latin typeface="Gill Sans MT"/>
              </a:rPr>
              <a:t>Also, if we have to insert data of 100 students of same branch, then the branch information will be repeated for all those 100 students.</a:t>
            </a:r>
            <a:endParaRPr b="0" lang="en-IN" sz="2000" spc="-1" strike="noStrike">
              <a:latin typeface="Arial"/>
            </a:endParaRPr>
          </a:p>
          <a:p>
            <a:pPr>
              <a:lnSpc>
                <a:spcPct val="100000"/>
              </a:lnSpc>
            </a:pPr>
            <a:r>
              <a:rPr b="0" lang="en-IN" sz="2000" spc="-1" strike="noStrike">
                <a:solidFill>
                  <a:srgbClr val="000000"/>
                </a:solidFill>
                <a:latin typeface="Gill Sans MT"/>
              </a:rPr>
              <a:t>These scenarios are nothing but </a:t>
            </a:r>
            <a:r>
              <a:rPr b="1" lang="en-IN" sz="2000" spc="-1" strike="noStrike">
                <a:solidFill>
                  <a:srgbClr val="000000"/>
                </a:solidFill>
                <a:latin typeface="Gill Sans MT"/>
              </a:rPr>
              <a:t>Insertion anomalies</a:t>
            </a:r>
            <a:r>
              <a:rPr b="0" lang="en-IN" sz="2000" spc="-1" strike="noStrike">
                <a:solidFill>
                  <a:srgbClr val="000000"/>
                </a:solidFill>
                <a:latin typeface="Gill Sans MT"/>
              </a:rPr>
              <a:t>.</a:t>
            </a:r>
            <a:endParaRPr b="0" lang="en-IN" sz="2000" spc="-1" strike="noStrike">
              <a:latin typeface="Arial"/>
            </a:endParaRPr>
          </a:p>
        </p:txBody>
      </p:sp>
      <p:sp>
        <p:nvSpPr>
          <p:cNvPr id="600" name="CustomShape 3"/>
          <p:cNvSpPr/>
          <p:nvPr/>
        </p:nvSpPr>
        <p:spPr>
          <a:xfrm>
            <a:off x="152280" y="3127680"/>
            <a:ext cx="8838720" cy="161424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Update anomaly</a:t>
            </a:r>
            <a:r>
              <a:rPr b="0" lang="en-IN" sz="2000" spc="-1" strike="noStrike">
                <a:solidFill>
                  <a:srgbClr val="000000"/>
                </a:solidFill>
                <a:latin typeface="Gill Sans MT"/>
              </a:rPr>
              <a:t>What if Mr. X leaves the college? or is no longer the HOD of computer science department? In that case all the student records will have to be updated, and if by mistake we miss any record, it will lead to data inconsistency. This is </a:t>
            </a:r>
            <a:r>
              <a:rPr b="1" lang="en-IN" sz="2000" spc="-1" strike="noStrike">
                <a:solidFill>
                  <a:srgbClr val="000000"/>
                </a:solidFill>
                <a:latin typeface="Gill Sans MT"/>
              </a:rPr>
              <a:t>Updation anomaly</a:t>
            </a:r>
            <a:r>
              <a:rPr b="0" lang="en-IN" sz="2000" spc="-1" strike="noStrike">
                <a:solidFill>
                  <a:srgbClr val="000000"/>
                </a:solidFill>
                <a:latin typeface="Gill Sans MT"/>
              </a:rPr>
              <a:t>.</a:t>
            </a:r>
            <a:endParaRPr b="0" lang="en-IN" sz="2000" spc="-1" strike="noStrike">
              <a:latin typeface="Arial"/>
            </a:endParaRPr>
          </a:p>
        </p:txBody>
      </p:sp>
      <p:sp>
        <p:nvSpPr>
          <p:cNvPr id="601" name="CustomShape 4"/>
          <p:cNvSpPr/>
          <p:nvPr/>
        </p:nvSpPr>
        <p:spPr>
          <a:xfrm>
            <a:off x="152280" y="4770720"/>
            <a:ext cx="8838720" cy="1614240"/>
          </a:xfrm>
          <a:prstGeom prst="rect">
            <a:avLst/>
          </a:prstGeom>
          <a:solidFill>
            <a:schemeClr val="accent3">
              <a:lumMod val="40000"/>
              <a:lumOff val="60000"/>
            </a:schemeClr>
          </a:solid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Arial"/>
              </a:rPr>
              <a:t>Delete anomaly: </a:t>
            </a:r>
            <a:r>
              <a:rPr b="0" lang="en-IN" sz="2000" spc="-1" strike="noStrike">
                <a:solidFill>
                  <a:srgbClr val="000000"/>
                </a:solidFill>
                <a:latin typeface="Gill Sans MT"/>
              </a:rPr>
              <a:t>In our </a:t>
            </a:r>
            <a:r>
              <a:rPr b="1" lang="en-IN" sz="2000" spc="-1" strike="noStrike">
                <a:solidFill>
                  <a:srgbClr val="000000"/>
                </a:solidFill>
                <a:latin typeface="Gill Sans MT"/>
              </a:rPr>
              <a:t>Student</a:t>
            </a:r>
            <a:r>
              <a:rPr b="0" lang="en-IN" sz="2000" spc="-1" strike="noStrike">
                <a:solidFill>
                  <a:srgbClr val="000000"/>
                </a:solidFill>
                <a:latin typeface="Gill Sans MT"/>
              </a:rPr>
              <a:t> table, two different informations are kept together, Student information and Branch information. Hence, at the end of the academic year, if student records are deleted, we will also lose the branch information. This is </a:t>
            </a:r>
            <a:r>
              <a:rPr b="1" lang="en-IN" sz="2000" spc="-1" strike="noStrike">
                <a:solidFill>
                  <a:srgbClr val="000000"/>
                </a:solidFill>
                <a:latin typeface="Gill Sans MT"/>
              </a:rPr>
              <a:t>Deletion anomaly.</a:t>
            </a:r>
            <a:endParaRPr b="0" lang="en-IN" sz="2000" spc="-1" strike="noStrike">
              <a:latin typeface="Arial"/>
            </a:endParaRPr>
          </a:p>
        </p:txBody>
      </p:sp>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CustomShape 1"/>
          <p:cNvSpPr/>
          <p:nvPr/>
        </p:nvSpPr>
        <p:spPr>
          <a:xfrm>
            <a:off x="1257480" y="2362320"/>
            <a:ext cx="662904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Normalization in DBMS</a:t>
            </a:r>
            <a:endParaRPr b="0" lang="en-IN" sz="4800" spc="-1" strike="noStrike">
              <a:latin typeface="Arial"/>
            </a:endParaRPr>
          </a:p>
        </p:txBody>
      </p:sp>
      <p:sp>
        <p:nvSpPr>
          <p:cNvPr id="603" name="CustomShape 2"/>
          <p:cNvSpPr/>
          <p:nvPr/>
        </p:nvSpPr>
        <p:spPr>
          <a:xfrm>
            <a:off x="1000080" y="3276720"/>
            <a:ext cx="7071840" cy="19191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6c86"/>
                </a:solidFill>
                <a:latin typeface="Open sans"/>
              </a:rPr>
              <a:t>Database Normalization is a technique that helps in designing the schema of the database in an optimal manner so as to ensure the above points. The core idea of database normalization is to divide the tables into smaller subtables and store pointers to data rather than replicating it.</a:t>
            </a:r>
            <a:endParaRPr b="0" lang="en-IN" sz="2000" spc="-1" strike="noStrike">
              <a:latin typeface="Arial"/>
            </a:endParaRPr>
          </a:p>
        </p:txBody>
      </p:sp>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1257480" y="2362320"/>
            <a:ext cx="6629040" cy="914040"/>
          </a:xfrm>
          <a:prstGeom prst="rect">
            <a:avLst/>
          </a:prstGeom>
          <a:noFill/>
          <a:ln>
            <a:noFill/>
          </a:ln>
        </p:spPr>
        <p:style>
          <a:lnRef idx="0"/>
          <a:fillRef idx="0"/>
          <a:effectRef idx="0"/>
          <a:fontRef idx="minor"/>
        </p:style>
      </p:sp>
      <p:sp>
        <p:nvSpPr>
          <p:cNvPr id="605" name="CustomShape 2"/>
          <p:cNvSpPr/>
          <p:nvPr/>
        </p:nvSpPr>
        <p:spPr>
          <a:xfrm>
            <a:off x="1259640" y="-144360"/>
            <a:ext cx="228240" cy="304560"/>
          </a:xfrm>
          <a:prstGeom prst="rect">
            <a:avLst/>
          </a:prstGeom>
          <a:noFill/>
          <a:ln>
            <a:noFill/>
          </a:ln>
        </p:spPr>
        <p:style>
          <a:lnRef idx="0"/>
          <a:fillRef idx="0"/>
          <a:effectRef idx="0"/>
          <a:fontRef idx="minor"/>
        </p:style>
      </p:sp>
      <p:sp>
        <p:nvSpPr>
          <p:cNvPr id="606" name="CustomShape 3"/>
          <p:cNvSpPr/>
          <p:nvPr/>
        </p:nvSpPr>
        <p:spPr>
          <a:xfrm>
            <a:off x="1259640" y="-144360"/>
            <a:ext cx="228240" cy="304560"/>
          </a:xfrm>
          <a:prstGeom prst="rect">
            <a:avLst/>
          </a:prstGeom>
          <a:noFill/>
          <a:ln>
            <a:noFill/>
          </a:ln>
        </p:spPr>
        <p:style>
          <a:lnRef idx="0"/>
          <a:fillRef idx="0"/>
          <a:effectRef idx="0"/>
          <a:fontRef idx="minor"/>
        </p:style>
      </p:sp>
      <p:sp>
        <p:nvSpPr>
          <p:cNvPr id="607"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Problem</a:t>
            </a:r>
            <a:endParaRPr b="0" lang="en-IN" sz="3200" spc="-1" strike="noStrike">
              <a:latin typeface="Arial"/>
            </a:endParaRPr>
          </a:p>
        </p:txBody>
      </p:sp>
      <p:sp>
        <p:nvSpPr>
          <p:cNvPr id="608" name="CustomShape 5"/>
          <p:cNvSpPr/>
          <p:nvPr/>
        </p:nvSpPr>
        <p:spPr>
          <a:xfrm>
            <a:off x="357120" y="642960"/>
            <a:ext cx="8143560" cy="100512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To understand normalization in database with example tables, let’s assume that we are supposed to store the details of </a:t>
            </a:r>
            <a:r>
              <a:rPr b="1" lang="en-IN" sz="2000" spc="-1" strike="noStrike">
                <a:solidFill>
                  <a:srgbClr val="000000"/>
                </a:solidFill>
                <a:latin typeface="Segoe UI Light"/>
              </a:rPr>
              <a:t>courses</a:t>
            </a:r>
            <a:r>
              <a:rPr b="0" lang="en-IN" sz="2000" spc="-1" strike="noStrike">
                <a:solidFill>
                  <a:srgbClr val="000000"/>
                </a:solidFill>
                <a:latin typeface="Segoe UI Light"/>
              </a:rPr>
              <a:t> and </a:t>
            </a:r>
            <a:r>
              <a:rPr b="1" lang="en-IN" sz="2000" spc="-1" strike="noStrike">
                <a:solidFill>
                  <a:srgbClr val="000000"/>
                </a:solidFill>
                <a:latin typeface="Segoe UI Light"/>
              </a:rPr>
              <a:t>instructors</a:t>
            </a:r>
            <a:r>
              <a:rPr b="0" lang="en-IN" sz="2000" spc="-1" strike="noStrike">
                <a:solidFill>
                  <a:srgbClr val="000000"/>
                </a:solidFill>
                <a:latin typeface="Segoe UI Light"/>
              </a:rPr>
              <a:t> in a university.</a:t>
            </a:r>
            <a:endParaRPr b="0" lang="en-IN" sz="2000" spc="-1" strike="noStrike">
              <a:latin typeface="Arial"/>
            </a:endParaRPr>
          </a:p>
        </p:txBody>
      </p:sp>
      <p:graphicFrame>
        <p:nvGraphicFramePr>
          <p:cNvPr id="609" name="Table 6"/>
          <p:cNvGraphicFramePr/>
          <p:nvPr/>
        </p:nvGraphicFramePr>
        <p:xfrm>
          <a:off x="357120" y="1928880"/>
          <a:ext cx="8500680" cy="360000"/>
        </p:xfrm>
        <a:graphic>
          <a:graphicData uri="http://schemas.openxmlformats.org/drawingml/2006/table">
            <a:tbl>
              <a:tblPr/>
              <a:tblGrid>
                <a:gridCol w="1685520"/>
                <a:gridCol w="1978560"/>
                <a:gridCol w="1978560"/>
                <a:gridCol w="2858040"/>
              </a:tblGrid>
              <a:tr h="0">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venue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phone number</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Lecture Hall 20</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+1 6514821924</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Lecture Hall 21</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+1 6519272918</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CS Auditorium</a:t>
                      </a:r>
                      <a:endParaRPr b="0" lang="en-IN" sz="1800" spc="-1" strike="noStrike">
                        <a:latin typeface="Arial"/>
                      </a:endParaRPr>
                    </a:p>
                  </a:txBody>
                  <a:tcPr marL="56880" marR="56880">
                    <a:lnT w="9360">
                      <a:solidFill>
                        <a:srgbClr val="dddddd"/>
                      </a:solidFill>
                    </a:lnT>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+1 6514821924</a:t>
                      </a:r>
                      <a:endParaRPr b="0" lang="en-IN" sz="1800" spc="-1" strike="noStrike">
                        <a:latin typeface="Arial"/>
                      </a:endParaRPr>
                    </a:p>
                  </a:txBody>
                  <a:tcPr marL="56880" marR="56880">
                    <a:lnT w="9360">
                      <a:solidFill>
                        <a:srgbClr val="dddddd"/>
                      </a:solidFill>
                    </a:lnT>
                    <a:solidFill>
                      <a:srgbClr val="ffffff"/>
                    </a:solidFill>
                  </a:tcPr>
                </a:tc>
              </a:tr>
            </a:tbl>
          </a:graphicData>
        </a:graphic>
      </p:graphicFrame>
      <p:sp>
        <p:nvSpPr>
          <p:cNvPr id="610" name="CustomShape 7"/>
          <p:cNvSpPr/>
          <p:nvPr/>
        </p:nvSpPr>
        <p:spPr>
          <a:xfrm>
            <a:off x="1257480" y="2423520"/>
            <a:ext cx="183960" cy="640800"/>
          </a:xfrm>
          <a:prstGeom prst="rect">
            <a:avLst/>
          </a:prstGeom>
          <a:noFill/>
          <a:ln>
            <a:noFill/>
          </a:ln>
        </p:spPr>
        <p:style>
          <a:lnRef idx="0"/>
          <a:fillRef idx="0"/>
          <a:effectRef idx="0"/>
          <a:fontRef idx="minor"/>
        </p:style>
        <p:txBody>
          <a:bodyPr wrap="none" anchor="ctr"/>
          <a:p>
            <a:pPr>
              <a:lnSpc>
                <a:spcPct val="100000"/>
              </a:lnSpc>
            </a:pPr>
            <a:br/>
            <a:endParaRPr b="0" lang="en-IN" sz="1800" spc="-1" strike="noStrike">
              <a:latin typeface="Arial"/>
            </a:endParaRPr>
          </a:p>
        </p:txBody>
      </p:sp>
      <p:sp>
        <p:nvSpPr>
          <p:cNvPr id="611" name="CustomShape 8"/>
          <p:cNvSpPr/>
          <p:nvPr/>
        </p:nvSpPr>
        <p:spPr>
          <a:xfrm>
            <a:off x="357120" y="4357800"/>
            <a:ext cx="8500680" cy="173556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333333"/>
                </a:solidFill>
                <a:latin typeface="Open sans"/>
              </a:rPr>
              <a:t>At first, this design seems to be good. However, issues start to develop once we need to modify information. For instance, suppose, </a:t>
            </a:r>
            <a:r>
              <a:rPr b="0" lang="en-IN" sz="1800" spc="-1" strike="noStrike">
                <a:solidFill>
                  <a:srgbClr val="c41a1a"/>
                </a:solidFill>
                <a:latin typeface="Open sans"/>
              </a:rPr>
              <a:t>if Prof. Ronald changed his mobile number. In such a situation, we will have to make edits in 2 places</a:t>
            </a:r>
            <a:r>
              <a:rPr b="1" lang="en-IN" sz="1800" spc="-1" strike="noStrike">
                <a:solidFill>
                  <a:srgbClr val="333333"/>
                </a:solidFill>
                <a:latin typeface="Open sans"/>
              </a:rPr>
              <a:t>. </a:t>
            </a:r>
            <a:r>
              <a:rPr b="0" lang="en-IN" sz="1800" spc="-1" strike="noStrike">
                <a:solidFill>
                  <a:srgbClr val="333333"/>
                </a:solidFill>
                <a:latin typeface="Open sans"/>
              </a:rPr>
              <a:t>What if someone just edited the mobile number against </a:t>
            </a:r>
            <a:r>
              <a:rPr b="1" lang="en-IN" sz="1800" spc="-1" strike="noStrike">
                <a:solidFill>
                  <a:srgbClr val="0070c0"/>
                </a:solidFill>
                <a:latin typeface="Open sans"/>
              </a:rPr>
              <a:t>CS101</a:t>
            </a:r>
            <a:r>
              <a:rPr b="0" lang="en-IN" sz="1800" spc="-1" strike="noStrike">
                <a:solidFill>
                  <a:srgbClr val="333333"/>
                </a:solidFill>
                <a:latin typeface="Open sans"/>
              </a:rPr>
              <a:t>, but forgot to edit it for </a:t>
            </a:r>
            <a:r>
              <a:rPr b="1" lang="en-IN" sz="1800" spc="-1" strike="noStrike">
                <a:solidFill>
                  <a:srgbClr val="0070c0"/>
                </a:solidFill>
                <a:latin typeface="Open sans"/>
              </a:rPr>
              <a:t>CS154</a:t>
            </a:r>
            <a:r>
              <a:rPr b="0" lang="en-IN" sz="1800" spc="-1" strike="noStrike">
                <a:solidFill>
                  <a:srgbClr val="333333"/>
                </a:solidFill>
                <a:latin typeface="Open sans"/>
              </a:rPr>
              <a:t>? This will lead to stale/wrong information in the database.</a:t>
            </a:r>
            <a:endParaRPr b="0" lang="en-IN" sz="1800" spc="-1" strike="noStrike">
              <a:latin typeface="Arial"/>
            </a:endParaRPr>
          </a:p>
        </p:txBody>
      </p:sp>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04920" y="228600"/>
            <a:ext cx="8610120" cy="685440"/>
          </a:xfrm>
          <a:prstGeom prst="rect">
            <a:avLst/>
          </a:prstGeom>
          <a:solidFill>
            <a:srgbClr val="ff0000"/>
          </a:solidFill>
          <a:ln>
            <a:noFill/>
          </a:ln>
        </p:spPr>
        <p:style>
          <a:lnRef idx="0"/>
          <a:fillRef idx="0"/>
          <a:effectRef idx="0"/>
          <a:fontRef idx="minor"/>
        </p:style>
        <p:txBody>
          <a:bodyPr lIns="90000" rIns="90000" tIns="45000" bIns="45000">
            <a:normAutofit/>
          </a:bodyPr>
          <a:p>
            <a:pPr algn="ctr">
              <a:lnSpc>
                <a:spcPct val="100000"/>
              </a:lnSpc>
            </a:pPr>
            <a:r>
              <a:rPr b="1" lang="en-IN" sz="3600" spc="-1" strike="noStrike">
                <a:solidFill>
                  <a:srgbClr val="ffffff"/>
                </a:solidFill>
                <a:latin typeface="Arial"/>
              </a:rPr>
              <a:t>Class Room</a:t>
            </a:r>
            <a:endParaRPr b="0" lang="en-IN" sz="3600" spc="-1" strike="noStrike">
              <a:latin typeface="Arial"/>
            </a:endParaRPr>
          </a:p>
        </p:txBody>
      </p:sp>
      <p:sp>
        <p:nvSpPr>
          <p:cNvPr id="169" name="CustomShape 2"/>
          <p:cNvSpPr/>
          <p:nvPr/>
        </p:nvSpPr>
        <p:spPr>
          <a:xfrm>
            <a:off x="304920" y="1981080"/>
            <a:ext cx="8610120" cy="9140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6600" spc="-1" strike="noStrike">
                <a:solidFill>
                  <a:srgbClr val="000000"/>
                </a:solidFill>
                <a:latin typeface="Arial"/>
              </a:rPr>
              <a:t>Session 1</a:t>
            </a:r>
            <a:endParaRPr b="0" lang="en-IN" sz="66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1257480" y="2286000"/>
            <a:ext cx="6629040" cy="914040"/>
          </a:xfrm>
          <a:prstGeom prst="rect">
            <a:avLst/>
          </a:prstGeom>
          <a:noFill/>
          <a:ln>
            <a:noFill/>
          </a:ln>
        </p:spPr>
        <p:style>
          <a:lnRef idx="0"/>
          <a:fillRef idx="0"/>
          <a:effectRef idx="0"/>
          <a:fontRef idx="minor"/>
        </p:style>
      </p:sp>
      <p:sp>
        <p:nvSpPr>
          <p:cNvPr id="613" name="CustomShape 2"/>
          <p:cNvSpPr/>
          <p:nvPr/>
        </p:nvSpPr>
        <p:spPr>
          <a:xfrm>
            <a:off x="1259640" y="-144360"/>
            <a:ext cx="228240" cy="304560"/>
          </a:xfrm>
          <a:prstGeom prst="rect">
            <a:avLst/>
          </a:prstGeom>
          <a:noFill/>
          <a:ln>
            <a:noFill/>
          </a:ln>
        </p:spPr>
        <p:style>
          <a:lnRef idx="0"/>
          <a:fillRef idx="0"/>
          <a:effectRef idx="0"/>
          <a:fontRef idx="minor"/>
        </p:style>
      </p:sp>
      <p:sp>
        <p:nvSpPr>
          <p:cNvPr id="614" name="CustomShape 3"/>
          <p:cNvSpPr/>
          <p:nvPr/>
        </p:nvSpPr>
        <p:spPr>
          <a:xfrm>
            <a:off x="1259640" y="-144360"/>
            <a:ext cx="228240" cy="304560"/>
          </a:xfrm>
          <a:prstGeom prst="rect">
            <a:avLst/>
          </a:prstGeom>
          <a:noFill/>
          <a:ln>
            <a:noFill/>
          </a:ln>
        </p:spPr>
        <p:style>
          <a:lnRef idx="0"/>
          <a:fillRef idx="0"/>
          <a:effectRef idx="0"/>
          <a:fontRef idx="minor"/>
        </p:style>
      </p:sp>
      <p:sp>
        <p:nvSpPr>
          <p:cNvPr id="615"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Solution</a:t>
            </a:r>
            <a:endParaRPr b="0" lang="en-IN" sz="3200" spc="-1" strike="noStrike">
              <a:latin typeface="Arial"/>
            </a:endParaRPr>
          </a:p>
        </p:txBody>
      </p:sp>
      <p:sp>
        <p:nvSpPr>
          <p:cNvPr id="616" name="CustomShape 5"/>
          <p:cNvSpPr/>
          <p:nvPr/>
        </p:nvSpPr>
        <p:spPr>
          <a:xfrm>
            <a:off x="1257480" y="838080"/>
            <a:ext cx="6629040" cy="7002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This problem, however, can be easily tackled by dividing our table into 2 simpler tables.</a:t>
            </a:r>
            <a:endParaRPr b="0" lang="en-IN" sz="2000" spc="-1" strike="noStrike">
              <a:latin typeface="Arial"/>
            </a:endParaRPr>
          </a:p>
        </p:txBody>
      </p:sp>
      <p:graphicFrame>
        <p:nvGraphicFramePr>
          <p:cNvPr id="617" name="Table 6"/>
          <p:cNvGraphicFramePr/>
          <p:nvPr/>
        </p:nvGraphicFramePr>
        <p:xfrm>
          <a:off x="1152720" y="2309040"/>
          <a:ext cx="6847920" cy="360000"/>
        </p:xfrm>
        <a:graphic>
          <a:graphicData uri="http://schemas.openxmlformats.org/drawingml/2006/table">
            <a:tbl>
              <a:tblPr/>
              <a:tblGrid>
                <a:gridCol w="2282760"/>
                <a:gridCol w="2282760"/>
                <a:gridCol w="2282760"/>
              </a:tblGrid>
              <a:tr h="0">
                <a:tc>
                  <a:txBody>
                    <a:bodyPr lIns="56880" rIns="56880" tIns="75960" bIns="75960" anchor="ctr"/>
                    <a:p>
                      <a:pPr>
                        <a:lnSpc>
                          <a:spcPct val="100000"/>
                        </a:lnSpc>
                      </a:pPr>
                      <a:r>
                        <a:rPr b="1" lang="en-IN" sz="1800" spc="-1" strike="noStrike">
                          <a:solidFill>
                            <a:srgbClr val="222222"/>
                          </a:solidFill>
                          <a:latin typeface="Gill Sans MT"/>
                        </a:rPr>
                        <a:t>Instructor's ID</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number</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+1 6514821924</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+1 6519272918</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graphicFrame>
        <p:nvGraphicFramePr>
          <p:cNvPr id="618" name="Table 7"/>
          <p:cNvGraphicFramePr/>
          <p:nvPr/>
        </p:nvGraphicFramePr>
        <p:xfrm>
          <a:off x="1147320" y="4389120"/>
          <a:ext cx="6857640" cy="197640"/>
        </p:xfrm>
        <a:graphic>
          <a:graphicData uri="http://schemas.openxmlformats.org/drawingml/2006/table">
            <a:tbl>
              <a:tblPr/>
              <a:tblGrid>
                <a:gridCol w="2286000"/>
                <a:gridCol w="2286000"/>
                <a:gridCol w="2286000"/>
              </a:tblGrid>
              <a:tr h="426600">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venue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 ID</a:t>
                      </a:r>
                      <a:endParaRPr b="0" lang="en-IN" sz="1800" spc="-1" strike="noStrike">
                        <a:latin typeface="Arial"/>
                      </a:endParaRPr>
                    </a:p>
                  </a:txBody>
                  <a:tcPr marL="56880" marR="56880">
                    <a:lnB w="9360">
                      <a:solidFill>
                        <a:srgbClr val="dddddd"/>
                      </a:solidFill>
                    </a:lnB>
                    <a:solidFill>
                      <a:srgbClr val="d9edf7"/>
                    </a:solidFill>
                  </a:tcPr>
                </a:tc>
              </a:tr>
              <a:tr h="42660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Lecture Hall 20</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426600">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Lecture Hall 21</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426600">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CS Auditorium</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
        <p:nvSpPr>
          <p:cNvPr id="619" name="CustomShape 8"/>
          <p:cNvSpPr/>
          <p:nvPr/>
        </p:nvSpPr>
        <p:spPr>
          <a:xfrm>
            <a:off x="937800" y="1752480"/>
            <a:ext cx="26683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6c86"/>
                </a:solidFill>
                <a:latin typeface="Open sans"/>
              </a:rPr>
              <a:t>Table 1 (Instructor)</a:t>
            </a:r>
            <a:endParaRPr b="0" lang="en-IN" sz="1800" spc="-1" strike="noStrike">
              <a:latin typeface="Arial"/>
            </a:endParaRPr>
          </a:p>
        </p:txBody>
      </p:sp>
      <p:sp>
        <p:nvSpPr>
          <p:cNvPr id="620" name="CustomShape 9"/>
          <p:cNvSpPr/>
          <p:nvPr/>
        </p:nvSpPr>
        <p:spPr>
          <a:xfrm>
            <a:off x="993240" y="3872880"/>
            <a:ext cx="227520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6c86"/>
                </a:solidFill>
                <a:latin typeface="Open sans"/>
              </a:rPr>
              <a:t>Table 2 (Course)</a:t>
            </a:r>
            <a:endParaRPr b="0" lang="en-IN" sz="1800" spc="-1" strike="noStrike">
              <a:latin typeface="Arial"/>
            </a:endParaRPr>
          </a:p>
        </p:txBody>
      </p:sp>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257480" y="2362320"/>
            <a:ext cx="6629040" cy="914040"/>
          </a:xfrm>
          <a:prstGeom prst="rect">
            <a:avLst/>
          </a:prstGeom>
          <a:noFill/>
          <a:ln>
            <a:noFill/>
          </a:ln>
        </p:spPr>
        <p:style>
          <a:lnRef idx="0"/>
          <a:fillRef idx="0"/>
          <a:effectRef idx="0"/>
          <a:fontRef idx="minor"/>
        </p:style>
      </p:sp>
      <p:sp>
        <p:nvSpPr>
          <p:cNvPr id="622" name="CustomShape 2"/>
          <p:cNvSpPr/>
          <p:nvPr/>
        </p:nvSpPr>
        <p:spPr>
          <a:xfrm>
            <a:off x="1259640" y="-144360"/>
            <a:ext cx="228240" cy="304560"/>
          </a:xfrm>
          <a:prstGeom prst="rect">
            <a:avLst/>
          </a:prstGeom>
          <a:noFill/>
          <a:ln>
            <a:noFill/>
          </a:ln>
        </p:spPr>
        <p:style>
          <a:lnRef idx="0"/>
          <a:fillRef idx="0"/>
          <a:effectRef idx="0"/>
          <a:fontRef idx="minor"/>
        </p:style>
      </p:sp>
      <p:sp>
        <p:nvSpPr>
          <p:cNvPr id="623" name="CustomShape 3"/>
          <p:cNvSpPr/>
          <p:nvPr/>
        </p:nvSpPr>
        <p:spPr>
          <a:xfrm>
            <a:off x="1259640" y="-144360"/>
            <a:ext cx="228240" cy="304560"/>
          </a:xfrm>
          <a:prstGeom prst="rect">
            <a:avLst/>
          </a:prstGeom>
          <a:noFill/>
          <a:ln>
            <a:noFill/>
          </a:ln>
        </p:spPr>
        <p:style>
          <a:lnRef idx="0"/>
          <a:fillRef idx="0"/>
          <a:effectRef idx="0"/>
          <a:fontRef idx="minor"/>
        </p:style>
      </p:sp>
      <p:sp>
        <p:nvSpPr>
          <p:cNvPr id="624"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First Normal Form (1NF)</a:t>
            </a:r>
            <a:endParaRPr b="0" lang="en-IN" sz="3200" spc="-1" strike="noStrike">
              <a:latin typeface="Arial"/>
            </a:endParaRPr>
          </a:p>
        </p:txBody>
      </p:sp>
      <p:sp>
        <p:nvSpPr>
          <p:cNvPr id="625" name="CustomShape 5"/>
          <p:cNvSpPr/>
          <p:nvPr/>
        </p:nvSpPr>
        <p:spPr>
          <a:xfrm>
            <a:off x="1000080" y="714240"/>
            <a:ext cx="6929280" cy="7002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The First normal form simply says that each cell of a table should contain exactly one value.</a:t>
            </a:r>
            <a:endParaRPr b="0" lang="en-IN" sz="2000" spc="-1" strike="noStrike">
              <a:latin typeface="Arial"/>
            </a:endParaRPr>
          </a:p>
        </p:txBody>
      </p:sp>
      <p:graphicFrame>
        <p:nvGraphicFramePr>
          <p:cNvPr id="626" name="Table 6"/>
          <p:cNvGraphicFramePr/>
          <p:nvPr/>
        </p:nvGraphicFramePr>
        <p:xfrm>
          <a:off x="1143000" y="1752480"/>
          <a:ext cx="6857640" cy="1066320"/>
        </p:xfrm>
        <a:graphic>
          <a:graphicData uri="http://schemas.openxmlformats.org/drawingml/2006/table">
            <a:tbl>
              <a:tblPr/>
              <a:tblGrid>
                <a:gridCol w="3429000"/>
                <a:gridCol w="3429000"/>
              </a:tblGrid>
              <a:tr h="426600">
                <a:tc>
                  <a:txBody>
                    <a:bodyPr lIns="56880" rIns="56880" tIns="75960" bIns="75960" anchor="ctr"/>
                    <a:p>
                      <a:pPr>
                        <a:lnSpc>
                          <a:spcPct val="100000"/>
                        </a:lnSpc>
                      </a:pPr>
                      <a:r>
                        <a:rPr b="1" lang="en-IN" sz="1800" spc="-1" strike="noStrike">
                          <a:solidFill>
                            <a:srgbClr val="222222"/>
                          </a:solidFill>
                          <a:latin typeface="Gill Sans MT"/>
                        </a:rPr>
                        <a:t>Instructor's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r>
              <a:tr h="426600">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(CS101, CS154)</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426600">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
        <p:nvSpPr>
          <p:cNvPr id="627" name="CustomShape 7"/>
          <p:cNvSpPr/>
          <p:nvPr/>
        </p:nvSpPr>
        <p:spPr>
          <a:xfrm>
            <a:off x="285840" y="3276720"/>
            <a:ext cx="8572320" cy="11876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333333"/>
                </a:solidFill>
                <a:latin typeface="Open sans"/>
              </a:rPr>
              <a:t>Here, the issue is that in the first row, we are storing 2 courses against Prof. </a:t>
            </a:r>
            <a:r>
              <a:rPr b="0" lang="en-IN" sz="1800" spc="-1" strike="noStrike">
                <a:solidFill>
                  <a:srgbClr val="222222"/>
                </a:solidFill>
                <a:latin typeface="Gill Sans MT"/>
              </a:rPr>
              <a:t>Ronald</a:t>
            </a:r>
            <a:r>
              <a:rPr b="0" lang="en-IN" sz="1800" spc="-1" strike="noStrike">
                <a:solidFill>
                  <a:srgbClr val="333333"/>
                </a:solidFill>
                <a:latin typeface="Open sans"/>
              </a:rPr>
              <a:t>. A better method would be to store the courses separately. This way, if we want to edit some information related to </a:t>
            </a:r>
            <a:r>
              <a:rPr b="1" lang="en-IN" sz="1800" spc="-1" strike="noStrike">
                <a:solidFill>
                  <a:srgbClr val="0070c0"/>
                </a:solidFill>
                <a:latin typeface="Open sans"/>
              </a:rPr>
              <a:t>CS101</a:t>
            </a:r>
            <a:r>
              <a:rPr b="0" lang="en-IN" sz="1800" spc="-1" strike="noStrike">
                <a:solidFill>
                  <a:srgbClr val="333333"/>
                </a:solidFill>
                <a:latin typeface="Open sans"/>
              </a:rPr>
              <a:t>, we do not have to touch the data corresponding to </a:t>
            </a:r>
            <a:r>
              <a:rPr b="1" lang="en-IN" sz="1800" spc="-1" strike="noStrike">
                <a:solidFill>
                  <a:srgbClr val="0070c0"/>
                </a:solidFill>
                <a:latin typeface="Open sans"/>
              </a:rPr>
              <a:t>CS154</a:t>
            </a:r>
            <a:r>
              <a:rPr b="0" lang="en-IN" sz="1800" spc="-1" strike="noStrike">
                <a:solidFill>
                  <a:srgbClr val="333333"/>
                </a:solidFill>
                <a:latin typeface="Open sans"/>
              </a:rPr>
              <a:t>.</a:t>
            </a:r>
            <a:endParaRPr b="0" lang="en-IN" sz="1800" spc="-1" strike="noStrike">
              <a:latin typeface="Arial"/>
            </a:endParaRPr>
          </a:p>
        </p:txBody>
      </p:sp>
      <p:graphicFrame>
        <p:nvGraphicFramePr>
          <p:cNvPr id="628" name="Table 8"/>
          <p:cNvGraphicFramePr/>
          <p:nvPr/>
        </p:nvGraphicFramePr>
        <p:xfrm>
          <a:off x="1143000" y="4572000"/>
          <a:ext cx="6857640" cy="360000"/>
        </p:xfrm>
        <a:graphic>
          <a:graphicData uri="http://schemas.openxmlformats.org/drawingml/2006/table">
            <a:tbl>
              <a:tblPr/>
              <a:tblGrid>
                <a:gridCol w="3429000"/>
                <a:gridCol w="3429000"/>
              </a:tblGrid>
              <a:tr h="0">
                <a:tc>
                  <a:txBody>
                    <a:bodyPr lIns="56880" rIns="56880" tIns="75960" bIns="75960" anchor="ctr"/>
                    <a:p>
                      <a:pPr>
                        <a:lnSpc>
                          <a:spcPct val="100000"/>
                        </a:lnSpc>
                      </a:pPr>
                      <a:r>
                        <a:rPr b="1" lang="en-IN" sz="1800" spc="-1" strike="noStrike">
                          <a:solidFill>
                            <a:srgbClr val="222222"/>
                          </a:solidFill>
                          <a:latin typeface="Gill Sans MT"/>
                        </a:rPr>
                        <a:t>Instructor's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1257480" y="2362320"/>
            <a:ext cx="6629040" cy="914040"/>
          </a:xfrm>
          <a:prstGeom prst="rect">
            <a:avLst/>
          </a:prstGeom>
          <a:noFill/>
          <a:ln>
            <a:noFill/>
          </a:ln>
        </p:spPr>
        <p:style>
          <a:lnRef idx="0"/>
          <a:fillRef idx="0"/>
          <a:effectRef idx="0"/>
          <a:fontRef idx="minor"/>
        </p:style>
      </p:sp>
      <p:sp>
        <p:nvSpPr>
          <p:cNvPr id="630" name="CustomShape 2"/>
          <p:cNvSpPr/>
          <p:nvPr/>
        </p:nvSpPr>
        <p:spPr>
          <a:xfrm>
            <a:off x="1259640" y="-144360"/>
            <a:ext cx="228240" cy="304560"/>
          </a:xfrm>
          <a:prstGeom prst="rect">
            <a:avLst/>
          </a:prstGeom>
          <a:noFill/>
          <a:ln>
            <a:noFill/>
          </a:ln>
        </p:spPr>
        <p:style>
          <a:lnRef idx="0"/>
          <a:fillRef idx="0"/>
          <a:effectRef idx="0"/>
          <a:fontRef idx="minor"/>
        </p:style>
      </p:sp>
      <p:sp>
        <p:nvSpPr>
          <p:cNvPr id="631" name="CustomShape 3"/>
          <p:cNvSpPr/>
          <p:nvPr/>
        </p:nvSpPr>
        <p:spPr>
          <a:xfrm>
            <a:off x="1259640" y="-144360"/>
            <a:ext cx="228240" cy="304560"/>
          </a:xfrm>
          <a:prstGeom prst="rect">
            <a:avLst/>
          </a:prstGeom>
          <a:noFill/>
          <a:ln>
            <a:noFill/>
          </a:ln>
        </p:spPr>
        <p:style>
          <a:lnRef idx="0"/>
          <a:fillRef idx="0"/>
          <a:effectRef idx="0"/>
          <a:fontRef idx="minor"/>
        </p:style>
      </p:sp>
      <p:sp>
        <p:nvSpPr>
          <p:cNvPr id="632"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Second Normal Form (2NF)</a:t>
            </a:r>
            <a:endParaRPr b="0" lang="en-IN" sz="3200" spc="-1" strike="noStrike">
              <a:latin typeface="Arial"/>
            </a:endParaRPr>
          </a:p>
        </p:txBody>
      </p:sp>
      <p:sp>
        <p:nvSpPr>
          <p:cNvPr id="633" name="CustomShape 5"/>
          <p:cNvSpPr/>
          <p:nvPr/>
        </p:nvSpPr>
        <p:spPr>
          <a:xfrm>
            <a:off x="785880" y="838080"/>
            <a:ext cx="7572240" cy="1614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For a table to be in second normal form, the following 2 conditions are to be met:</a:t>
            </a:r>
            <a:endParaRPr b="0" lang="en-IN" sz="2000" spc="-1" strike="noStrike">
              <a:latin typeface="Arial"/>
            </a:endParaRPr>
          </a:p>
          <a:p>
            <a:pPr marL="343080" indent="-342720">
              <a:lnSpc>
                <a:spcPct val="100000"/>
              </a:lnSpc>
              <a:buClr>
                <a:srgbClr val="0070c0"/>
              </a:buClr>
              <a:buFont typeface="Arial"/>
              <a:buChar char="•"/>
            </a:pPr>
            <a:r>
              <a:rPr b="1" lang="en-IN" sz="2000" spc="-1" strike="noStrike">
                <a:solidFill>
                  <a:srgbClr val="0070c0"/>
                </a:solidFill>
                <a:latin typeface="Segoe UI Light"/>
              </a:rPr>
              <a:t>The table should be in the first normal form.</a:t>
            </a:r>
            <a:endParaRPr b="0" lang="en-IN" sz="2000" spc="-1" strike="noStrike">
              <a:latin typeface="Arial"/>
            </a:endParaRPr>
          </a:p>
          <a:p>
            <a:pPr marL="343080" indent="-342720">
              <a:lnSpc>
                <a:spcPct val="100000"/>
              </a:lnSpc>
              <a:buClr>
                <a:srgbClr val="0070c0"/>
              </a:buClr>
              <a:buFont typeface="Arial"/>
              <a:buChar char="•"/>
            </a:pPr>
            <a:r>
              <a:rPr b="1" lang="en-IN" sz="2000" spc="-1" strike="noStrike">
                <a:solidFill>
                  <a:srgbClr val="0070c0"/>
                </a:solidFill>
                <a:latin typeface="Segoe UI Light"/>
              </a:rPr>
              <a:t>The primary key of the table should compose of exactly 1 column</a:t>
            </a:r>
            <a:r>
              <a:rPr b="0" lang="en-IN" sz="2000" spc="-1" strike="noStrike">
                <a:solidFill>
                  <a:srgbClr val="0070c0"/>
                </a:solidFill>
                <a:latin typeface="Segoe UI Light"/>
              </a:rPr>
              <a:t>.</a:t>
            </a:r>
            <a:endParaRPr b="0" lang="en-IN" sz="2000" spc="-1" strike="noStrike">
              <a:latin typeface="Arial"/>
            </a:endParaRPr>
          </a:p>
        </p:txBody>
      </p:sp>
      <p:sp>
        <p:nvSpPr>
          <p:cNvPr id="634" name="CustomShape 6"/>
          <p:cNvSpPr/>
          <p:nvPr/>
        </p:nvSpPr>
        <p:spPr>
          <a:xfrm>
            <a:off x="857160" y="2500200"/>
            <a:ext cx="7286400" cy="146124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1800" spc="-1" strike="noStrike">
                <a:solidFill>
                  <a:srgbClr val="333333"/>
                </a:solidFill>
                <a:latin typeface="Open sans"/>
              </a:rPr>
              <a:t>Let us take another example of storing student enrollment in various courses. Each student may enroll in multiple courses. Similarly, each course may have multiple enrollments.</a:t>
            </a:r>
            <a:endParaRPr b="0" lang="en-IN" sz="1800" spc="-1" strike="noStrike">
              <a:latin typeface="Arial"/>
            </a:endParaRPr>
          </a:p>
          <a:p>
            <a:pPr algn="just">
              <a:lnSpc>
                <a:spcPct val="100000"/>
              </a:lnSpc>
            </a:pPr>
            <a:r>
              <a:rPr b="0" lang="en-IN" sz="1800" spc="-1" strike="noStrike">
                <a:solidFill>
                  <a:srgbClr val="000000"/>
                </a:solidFill>
                <a:latin typeface="Gill Sans MT"/>
              </a:rPr>
              <a:t>A sample table may look like this (</a:t>
            </a:r>
            <a:r>
              <a:rPr b="1" lang="en-IN" sz="1800" spc="-1" strike="noStrike">
                <a:solidFill>
                  <a:srgbClr val="006c86"/>
                </a:solidFill>
                <a:latin typeface="Gill Sans MT"/>
              </a:rPr>
              <a:t>student name and course code</a:t>
            </a:r>
            <a:r>
              <a:rPr b="0" lang="en-IN" sz="1800" spc="-1" strike="noStrike">
                <a:solidFill>
                  <a:srgbClr val="000000"/>
                </a:solidFill>
                <a:latin typeface="Gill Sans MT"/>
              </a:rPr>
              <a:t>)</a:t>
            </a:r>
            <a:endParaRPr b="0" lang="en-IN" sz="1800" spc="-1" strike="noStrike">
              <a:latin typeface="Arial"/>
            </a:endParaRPr>
          </a:p>
        </p:txBody>
      </p:sp>
      <p:graphicFrame>
        <p:nvGraphicFramePr>
          <p:cNvPr id="635" name="Table 7"/>
          <p:cNvGraphicFramePr/>
          <p:nvPr/>
        </p:nvGraphicFramePr>
        <p:xfrm>
          <a:off x="357120" y="4143240"/>
          <a:ext cx="8429400" cy="360000"/>
        </p:xfrm>
        <a:graphic>
          <a:graphicData uri="http://schemas.openxmlformats.org/drawingml/2006/table">
            <a:tbl>
              <a:tblPr/>
              <a:tblGrid>
                <a:gridCol w="4214520"/>
                <a:gridCol w="4214520"/>
              </a:tblGrid>
              <a:tr h="0">
                <a:tc>
                  <a:txBody>
                    <a:bodyPr lIns="56880" rIns="56880" tIns="75960" bIns="75960" anchor="ctr"/>
                    <a:p>
                      <a:pPr>
                        <a:lnSpc>
                          <a:spcPct val="100000"/>
                        </a:lnSpc>
                      </a:pPr>
                      <a:r>
                        <a:rPr b="1" lang="en-IN" sz="1800" spc="-1" strike="noStrike">
                          <a:solidFill>
                            <a:srgbClr val="222222"/>
                          </a:solidFill>
                          <a:latin typeface="Gill Sans MT"/>
                        </a:rPr>
                        <a:t>Student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Rahul</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Rajat</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Rahul</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Raman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CustomShape 1"/>
          <p:cNvSpPr/>
          <p:nvPr/>
        </p:nvSpPr>
        <p:spPr>
          <a:xfrm>
            <a:off x="1257480" y="2362320"/>
            <a:ext cx="6629040" cy="914040"/>
          </a:xfrm>
          <a:prstGeom prst="rect">
            <a:avLst/>
          </a:prstGeom>
          <a:noFill/>
          <a:ln>
            <a:noFill/>
          </a:ln>
        </p:spPr>
        <p:style>
          <a:lnRef idx="0"/>
          <a:fillRef idx="0"/>
          <a:effectRef idx="0"/>
          <a:fontRef idx="minor"/>
        </p:style>
      </p:sp>
      <p:sp>
        <p:nvSpPr>
          <p:cNvPr id="637" name="CustomShape 2"/>
          <p:cNvSpPr/>
          <p:nvPr/>
        </p:nvSpPr>
        <p:spPr>
          <a:xfrm>
            <a:off x="1259640" y="-144360"/>
            <a:ext cx="228240" cy="304560"/>
          </a:xfrm>
          <a:prstGeom prst="rect">
            <a:avLst/>
          </a:prstGeom>
          <a:noFill/>
          <a:ln>
            <a:noFill/>
          </a:ln>
        </p:spPr>
        <p:style>
          <a:lnRef idx="0"/>
          <a:fillRef idx="0"/>
          <a:effectRef idx="0"/>
          <a:fontRef idx="minor"/>
        </p:style>
      </p:sp>
      <p:sp>
        <p:nvSpPr>
          <p:cNvPr id="638" name="CustomShape 3"/>
          <p:cNvSpPr/>
          <p:nvPr/>
        </p:nvSpPr>
        <p:spPr>
          <a:xfrm>
            <a:off x="1259640" y="-144360"/>
            <a:ext cx="228240" cy="304560"/>
          </a:xfrm>
          <a:prstGeom prst="rect">
            <a:avLst/>
          </a:prstGeom>
          <a:noFill/>
          <a:ln>
            <a:noFill/>
          </a:ln>
        </p:spPr>
        <p:style>
          <a:lnRef idx="0"/>
          <a:fillRef idx="0"/>
          <a:effectRef idx="0"/>
          <a:fontRef idx="minor"/>
        </p:style>
      </p:sp>
      <p:sp>
        <p:nvSpPr>
          <p:cNvPr id="639" name="CustomShape 4"/>
          <p:cNvSpPr/>
          <p:nvPr/>
        </p:nvSpPr>
        <p:spPr>
          <a:xfrm>
            <a:off x="606600" y="571320"/>
            <a:ext cx="7608600" cy="100512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As per the second normal form definition, our enrollments table above isn’t in second normal form. To achieve the same (1NF to 2NF), we can rather break it into 2 tables</a:t>
            </a:r>
            <a:endParaRPr b="0" lang="en-IN" sz="2000" spc="-1" strike="noStrike">
              <a:latin typeface="Arial"/>
            </a:endParaRPr>
          </a:p>
        </p:txBody>
      </p:sp>
      <p:sp>
        <p:nvSpPr>
          <p:cNvPr id="640" name="CustomShape 5"/>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Second Normal Form (2NF)</a:t>
            </a:r>
            <a:endParaRPr b="0" lang="en-IN" sz="3200" spc="-1" strike="noStrike">
              <a:latin typeface="Arial"/>
            </a:endParaRPr>
          </a:p>
        </p:txBody>
      </p:sp>
      <p:graphicFrame>
        <p:nvGraphicFramePr>
          <p:cNvPr id="641" name="Table 6"/>
          <p:cNvGraphicFramePr/>
          <p:nvPr/>
        </p:nvGraphicFramePr>
        <p:xfrm>
          <a:off x="571320" y="2288880"/>
          <a:ext cx="7857720" cy="360000"/>
        </p:xfrm>
        <a:graphic>
          <a:graphicData uri="http://schemas.openxmlformats.org/drawingml/2006/table">
            <a:tbl>
              <a:tblPr/>
              <a:tblGrid>
                <a:gridCol w="3929040"/>
                <a:gridCol w="3929040"/>
              </a:tblGrid>
              <a:tr h="0">
                <a:tc>
                  <a:txBody>
                    <a:bodyPr lIns="56880" rIns="56880" tIns="75960" bIns="75960" anchor="ctr"/>
                    <a:p>
                      <a:pPr>
                        <a:lnSpc>
                          <a:spcPct val="100000"/>
                        </a:lnSpc>
                      </a:pPr>
                      <a:r>
                        <a:rPr b="1" lang="en-IN" sz="1800" spc="-1" strike="noStrike">
                          <a:solidFill>
                            <a:srgbClr val="222222"/>
                          </a:solidFill>
                          <a:latin typeface="Gill Sans MT"/>
                        </a:rPr>
                        <a:t>Student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Enrolment number</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Rahul</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Rajat</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Raman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3</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
        <p:nvSpPr>
          <p:cNvPr id="642" name="CustomShape 7"/>
          <p:cNvSpPr/>
          <p:nvPr/>
        </p:nvSpPr>
        <p:spPr>
          <a:xfrm>
            <a:off x="384840" y="1785960"/>
            <a:ext cx="24123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6c86"/>
                </a:solidFill>
                <a:latin typeface="Open sans"/>
              </a:rPr>
              <a:t>Table 1 (Student)</a:t>
            </a:r>
            <a:endParaRPr b="0" lang="en-IN" sz="1800" spc="-1" strike="noStrike">
              <a:latin typeface="Arial"/>
            </a:endParaRPr>
          </a:p>
        </p:txBody>
      </p:sp>
      <p:sp>
        <p:nvSpPr>
          <p:cNvPr id="643" name="CustomShape 8"/>
          <p:cNvSpPr/>
          <p:nvPr/>
        </p:nvSpPr>
        <p:spPr>
          <a:xfrm>
            <a:off x="417600" y="4159800"/>
            <a:ext cx="241092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6c86"/>
                </a:solidFill>
                <a:latin typeface="Open sans"/>
              </a:rPr>
              <a:t>Table 2 (Courses)</a:t>
            </a:r>
            <a:endParaRPr b="0" lang="en-IN" sz="1800" spc="-1" strike="noStrike">
              <a:latin typeface="Arial"/>
            </a:endParaRPr>
          </a:p>
        </p:txBody>
      </p:sp>
      <p:graphicFrame>
        <p:nvGraphicFramePr>
          <p:cNvPr id="644" name="Table 9"/>
          <p:cNvGraphicFramePr/>
          <p:nvPr/>
        </p:nvGraphicFramePr>
        <p:xfrm>
          <a:off x="589320" y="4605480"/>
          <a:ext cx="7839000" cy="360000"/>
        </p:xfrm>
        <a:graphic>
          <a:graphicData uri="http://schemas.openxmlformats.org/drawingml/2006/table">
            <a:tbl>
              <a:tblPr/>
              <a:tblGrid>
                <a:gridCol w="3919680"/>
                <a:gridCol w="3919680"/>
              </a:tblGrid>
              <a:tr h="0">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Enrolment number</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3</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1257480" y="2362320"/>
            <a:ext cx="6629040" cy="914040"/>
          </a:xfrm>
          <a:prstGeom prst="rect">
            <a:avLst/>
          </a:prstGeom>
          <a:noFill/>
          <a:ln>
            <a:noFill/>
          </a:ln>
        </p:spPr>
        <p:style>
          <a:lnRef idx="0"/>
          <a:fillRef idx="0"/>
          <a:effectRef idx="0"/>
          <a:fontRef idx="minor"/>
        </p:style>
      </p:sp>
      <p:sp>
        <p:nvSpPr>
          <p:cNvPr id="646" name="CustomShape 2"/>
          <p:cNvSpPr/>
          <p:nvPr/>
        </p:nvSpPr>
        <p:spPr>
          <a:xfrm>
            <a:off x="1259640" y="-144360"/>
            <a:ext cx="228240" cy="304560"/>
          </a:xfrm>
          <a:prstGeom prst="rect">
            <a:avLst/>
          </a:prstGeom>
          <a:noFill/>
          <a:ln>
            <a:noFill/>
          </a:ln>
        </p:spPr>
        <p:style>
          <a:lnRef idx="0"/>
          <a:fillRef idx="0"/>
          <a:effectRef idx="0"/>
          <a:fontRef idx="minor"/>
        </p:style>
      </p:sp>
      <p:sp>
        <p:nvSpPr>
          <p:cNvPr id="647" name="CustomShape 3"/>
          <p:cNvSpPr/>
          <p:nvPr/>
        </p:nvSpPr>
        <p:spPr>
          <a:xfrm>
            <a:off x="1259640" y="-144360"/>
            <a:ext cx="228240" cy="304560"/>
          </a:xfrm>
          <a:prstGeom prst="rect">
            <a:avLst/>
          </a:prstGeom>
          <a:noFill/>
          <a:ln>
            <a:noFill/>
          </a:ln>
        </p:spPr>
        <p:style>
          <a:lnRef idx="0"/>
          <a:fillRef idx="0"/>
          <a:effectRef idx="0"/>
          <a:fontRef idx="minor"/>
        </p:style>
      </p:sp>
      <p:sp>
        <p:nvSpPr>
          <p:cNvPr id="648"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Third Normal Form (3NF)</a:t>
            </a:r>
            <a:endParaRPr b="0" lang="en-IN" sz="3200" spc="-1" strike="noStrike">
              <a:latin typeface="Arial"/>
            </a:endParaRPr>
          </a:p>
        </p:txBody>
      </p:sp>
      <p:sp>
        <p:nvSpPr>
          <p:cNvPr id="649" name="CustomShape 5"/>
          <p:cNvSpPr/>
          <p:nvPr/>
        </p:nvSpPr>
        <p:spPr>
          <a:xfrm>
            <a:off x="500040" y="838080"/>
            <a:ext cx="8072280" cy="222408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000" spc="-1" strike="noStrike">
                <a:solidFill>
                  <a:srgbClr val="000000"/>
                </a:solidFill>
                <a:latin typeface="Segoe UI Light"/>
              </a:rPr>
              <a:t>Column A is said to be functionally dependent on column B if changing the value of A may require a change in the value of B.</a:t>
            </a:r>
            <a:endParaRPr b="0" lang="en-IN" sz="2000" spc="-1" strike="noStrike">
              <a:latin typeface="Arial"/>
            </a:endParaRPr>
          </a:p>
          <a:p>
            <a:pPr algn="just">
              <a:lnSpc>
                <a:spcPct val="100000"/>
              </a:lnSpc>
            </a:pPr>
            <a:r>
              <a:rPr b="0" lang="en-IN" sz="2000" spc="-1" strike="noStrike">
                <a:solidFill>
                  <a:srgbClr val="000000"/>
                </a:solidFill>
                <a:latin typeface="Segoe UI Light"/>
              </a:rPr>
              <a:t>Here, the department column is dependent on the professor name column. This is because if in a particular row, we change the name of the professor, we will also have to change the department value.</a:t>
            </a:r>
            <a:endParaRPr b="0" lang="en-IN" sz="2000" spc="-1" strike="noStrike">
              <a:latin typeface="Arial"/>
            </a:endParaRPr>
          </a:p>
        </p:txBody>
      </p:sp>
      <p:graphicFrame>
        <p:nvGraphicFramePr>
          <p:cNvPr id="650" name="Table 6"/>
          <p:cNvGraphicFramePr/>
          <p:nvPr/>
        </p:nvGraphicFramePr>
        <p:xfrm>
          <a:off x="0" y="3222360"/>
          <a:ext cx="9143640" cy="360000"/>
        </p:xfrm>
        <a:graphic>
          <a:graphicData uri="http://schemas.openxmlformats.org/drawingml/2006/table">
            <a:tbl>
              <a:tblPr/>
              <a:tblGrid>
                <a:gridCol w="1828800"/>
                <a:gridCol w="2133360"/>
                <a:gridCol w="2133360"/>
                <a:gridCol w="3047760"/>
              </a:tblGrid>
              <a:tr h="0">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venue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Department</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Lecture Hall 18</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Mathematics Department</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Auditorium building</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Electronics Department</a:t>
                      </a:r>
                      <a:endParaRPr b="0" lang="en-IN" sz="1800" spc="-1" strike="noStrike">
                        <a:latin typeface="Arial"/>
                      </a:endParaRPr>
                    </a:p>
                  </a:txBody>
                  <a:tcPr marL="56880" marR="56880">
                    <a:lnT w="9360">
                      <a:solidFill>
                        <a:srgbClr val="dddddd"/>
                      </a:solidFill>
                    </a:lnT>
                    <a:lnB w="9360">
                      <a:solidFill>
                        <a:srgbClr val="dddddd"/>
                      </a:solidFill>
                    </a:lnB>
                    <a:solidFill>
                      <a:srgbClr val="f9f9f9"/>
                    </a:solidFill>
                  </a:tcPr>
                </a:tc>
              </a:tr>
              <a:tr h="0">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Lecture Hall 19</a:t>
                      </a:r>
                      <a:endParaRPr b="0" lang="en-IN" sz="1800" spc="-1" strike="noStrike">
                        <a:latin typeface="Arial"/>
                      </a:endParaRPr>
                    </a:p>
                  </a:txBody>
                  <a:tcPr marL="56880" marR="56880">
                    <a:lnT w="9360">
                      <a:solidFill>
                        <a:srgbClr val="dddddd"/>
                      </a:solidFill>
                    </a:lnT>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solidFill>
                      <a:srgbClr val="f9f9f9"/>
                    </a:solidFill>
                  </a:tcPr>
                </a:tc>
                <a:tc>
                  <a:txBody>
                    <a:bodyPr lIns="56880" rIns="56880" tIns="75960" bIns="75960"/>
                    <a:p>
                      <a:pPr>
                        <a:lnSpc>
                          <a:spcPct val="100000"/>
                        </a:lnSpc>
                      </a:pPr>
                      <a:r>
                        <a:rPr b="0" lang="en-IN" sz="1800" spc="-1" strike="noStrike">
                          <a:solidFill>
                            <a:srgbClr val="222222"/>
                          </a:solidFill>
                          <a:latin typeface="Gill Sans MT"/>
                        </a:rPr>
                        <a:t>Mathematics Department</a:t>
                      </a:r>
                      <a:endParaRPr b="0" lang="en-IN" sz="1800" spc="-1" strike="noStrike">
                        <a:latin typeface="Arial"/>
                      </a:endParaRPr>
                    </a:p>
                  </a:txBody>
                  <a:tcPr marL="56880" marR="56880">
                    <a:lnT w="9360">
                      <a:solidFill>
                        <a:srgbClr val="dddddd"/>
                      </a:solidFill>
                    </a:lnT>
                    <a:solidFill>
                      <a:srgbClr val="f9f9f9"/>
                    </a:solidFill>
                  </a:tcPr>
                </a:tc>
              </a:tr>
            </a:tbl>
          </a:graphicData>
        </a:graphic>
      </p:graphicFrame>
    </p:spTree>
  </p:cSld>
  <p:timing>
    <p:tnLst>
      <p:par>
        <p:cTn id="207" dur="indefinite" restart="never" nodeType="tmRoot">
          <p:childTnLst>
            <p:seq>
              <p:cTn id="208"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259640" y="-144360"/>
            <a:ext cx="228240" cy="304560"/>
          </a:xfrm>
          <a:prstGeom prst="rect">
            <a:avLst/>
          </a:prstGeom>
          <a:noFill/>
          <a:ln>
            <a:noFill/>
          </a:ln>
        </p:spPr>
        <p:style>
          <a:lnRef idx="0"/>
          <a:fillRef idx="0"/>
          <a:effectRef idx="0"/>
          <a:fontRef idx="minor"/>
        </p:style>
      </p:sp>
      <p:sp>
        <p:nvSpPr>
          <p:cNvPr id="652" name="CustomShape 2"/>
          <p:cNvSpPr/>
          <p:nvPr/>
        </p:nvSpPr>
        <p:spPr>
          <a:xfrm>
            <a:off x="1259640" y="-144360"/>
            <a:ext cx="228240" cy="304560"/>
          </a:xfrm>
          <a:prstGeom prst="rect">
            <a:avLst/>
          </a:prstGeom>
          <a:noFill/>
          <a:ln>
            <a:noFill/>
          </a:ln>
        </p:spPr>
        <p:style>
          <a:lnRef idx="0"/>
          <a:fillRef idx="0"/>
          <a:effectRef idx="0"/>
          <a:fontRef idx="minor"/>
        </p:style>
      </p:sp>
      <p:sp>
        <p:nvSpPr>
          <p:cNvPr id="653" name="CustomShape 3"/>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Third Normal Form (3NF)</a:t>
            </a:r>
            <a:endParaRPr b="0" lang="en-IN" sz="3200" spc="-1" strike="noStrike">
              <a:latin typeface="Arial"/>
            </a:endParaRPr>
          </a:p>
        </p:txBody>
      </p:sp>
      <p:sp>
        <p:nvSpPr>
          <p:cNvPr id="654" name="CustomShape 4"/>
          <p:cNvSpPr/>
          <p:nvPr/>
        </p:nvSpPr>
        <p:spPr>
          <a:xfrm>
            <a:off x="142920" y="714240"/>
            <a:ext cx="8786520" cy="161424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Segoe UI Light"/>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b="0" lang="en-IN" sz="2000" spc="-1" strike="noStrike">
              <a:latin typeface="Arial"/>
            </a:endParaRPr>
          </a:p>
        </p:txBody>
      </p:sp>
      <p:sp>
        <p:nvSpPr>
          <p:cNvPr id="655" name="CustomShape 5"/>
          <p:cNvSpPr/>
          <p:nvPr/>
        </p:nvSpPr>
        <p:spPr>
          <a:xfrm>
            <a:off x="500040" y="2067120"/>
            <a:ext cx="785772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c41a1a"/>
                </a:solidFill>
                <a:latin typeface="Arial"/>
              </a:rPr>
              <a:t>Third normal form avoids this by breaking this into separate tables</a:t>
            </a:r>
            <a:endParaRPr b="0" lang="en-IN" sz="1800" spc="-1" strike="noStrike">
              <a:latin typeface="Arial"/>
            </a:endParaRPr>
          </a:p>
        </p:txBody>
      </p:sp>
      <p:graphicFrame>
        <p:nvGraphicFramePr>
          <p:cNvPr id="656" name="Table 6"/>
          <p:cNvGraphicFramePr/>
          <p:nvPr/>
        </p:nvGraphicFramePr>
        <p:xfrm>
          <a:off x="357120" y="2579400"/>
          <a:ext cx="8429400" cy="360000"/>
        </p:xfrm>
        <a:graphic>
          <a:graphicData uri="http://schemas.openxmlformats.org/drawingml/2006/table">
            <a:tbl>
              <a:tblPr/>
              <a:tblGrid>
                <a:gridCol w="2809800"/>
                <a:gridCol w="2809800"/>
                <a:gridCol w="2809800"/>
              </a:tblGrid>
              <a:tr h="0">
                <a:tc>
                  <a:txBody>
                    <a:bodyPr lIns="56880" rIns="56880" tIns="75960" bIns="75960" anchor="ctr"/>
                    <a:p>
                      <a:pPr>
                        <a:lnSpc>
                          <a:spcPct val="100000"/>
                        </a:lnSpc>
                      </a:pPr>
                      <a:r>
                        <a:rPr b="1" lang="en-IN" sz="1800" spc="-1" strike="noStrike">
                          <a:solidFill>
                            <a:srgbClr val="222222"/>
                          </a:solidFill>
                          <a:latin typeface="Gill Sans MT"/>
                        </a:rPr>
                        <a:t>Course code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Course venue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ID</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CS101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Lecture Hall 18</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CS152</a:t>
                      </a:r>
                      <a:endParaRPr b="0" lang="en-IN" sz="1800" spc="-1" strike="noStrike">
                        <a:latin typeface="Arial"/>
                      </a:endParaRPr>
                    </a:p>
                  </a:txBody>
                  <a:tcPr marL="56880" marR="56880">
                    <a:lnT w="9360">
                      <a:solidFill>
                        <a:srgbClr val="dddddd"/>
                      </a:solidFill>
                    </a:lnT>
                    <a:lnB w="9360">
                      <a:solidFill>
                        <a:srgbClr val="dddddd"/>
                      </a:solidFill>
                    </a:lnB>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Auditorium building,</a:t>
                      </a:r>
                      <a:endParaRPr b="0" lang="en-IN" sz="1800" spc="-1" strike="noStrike">
                        <a:latin typeface="Arial"/>
                      </a:endParaRPr>
                    </a:p>
                  </a:txBody>
                  <a:tcPr marL="56880" marR="56880">
                    <a:lnT w="9360">
                      <a:solidFill>
                        <a:srgbClr val="dddddd"/>
                      </a:solidFill>
                    </a:lnT>
                    <a:lnB w="9360">
                      <a:solidFill>
                        <a:srgbClr val="dddddd"/>
                      </a:solidFill>
                    </a:lnB>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lnB w="9360">
                      <a:solidFill>
                        <a:srgbClr val="dddddd"/>
                      </a:solidFill>
                    </a:lnB>
                    <a:solidFill>
                      <a:srgbClr val="f3f3f3"/>
                    </a:solidFill>
                  </a:tcPr>
                </a:tc>
              </a:tr>
              <a:tr h="0">
                <a:tc>
                  <a:txBody>
                    <a:bodyPr lIns="56880" rIns="56880" tIns="75960" bIns="75960"/>
                    <a:p>
                      <a:pPr>
                        <a:lnSpc>
                          <a:spcPct val="100000"/>
                        </a:lnSpc>
                      </a:pPr>
                      <a:r>
                        <a:rPr b="0" lang="en-IN" sz="1800" spc="-1" strike="noStrike">
                          <a:solidFill>
                            <a:srgbClr val="222222"/>
                          </a:solidFill>
                          <a:latin typeface="Gill Sans MT"/>
                        </a:rPr>
                        <a:t>CS154</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Lecture Hall 19</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
        <p:nvSpPr>
          <p:cNvPr id="657" name="CustomShape 7"/>
          <p:cNvSpPr/>
          <p:nvPr/>
        </p:nvSpPr>
        <p:spPr>
          <a:xfrm>
            <a:off x="642960" y="4500720"/>
            <a:ext cx="77864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c41a1a"/>
                </a:solidFill>
                <a:latin typeface="Arial"/>
              </a:rPr>
              <a:t>Here, the third column is the ID of the professor who’s taking the course.</a:t>
            </a:r>
            <a:endParaRPr b="0" lang="en-IN" sz="1800" spc="-1" strike="noStrike">
              <a:latin typeface="Arial"/>
            </a:endParaRPr>
          </a:p>
        </p:txBody>
      </p:sp>
      <p:graphicFrame>
        <p:nvGraphicFramePr>
          <p:cNvPr id="658" name="Table 8"/>
          <p:cNvGraphicFramePr/>
          <p:nvPr/>
        </p:nvGraphicFramePr>
        <p:xfrm>
          <a:off x="285840" y="5000760"/>
          <a:ext cx="8572320" cy="360000"/>
        </p:xfrm>
        <a:graphic>
          <a:graphicData uri="http://schemas.openxmlformats.org/drawingml/2006/table">
            <a:tbl>
              <a:tblPr/>
              <a:tblGrid>
                <a:gridCol w="2857320"/>
                <a:gridCol w="2857320"/>
                <a:gridCol w="2857320"/>
              </a:tblGrid>
              <a:tr h="0">
                <a:tc>
                  <a:txBody>
                    <a:bodyPr lIns="56880" rIns="56880" tIns="75960" bIns="75960" anchor="ctr"/>
                    <a:p>
                      <a:pPr>
                        <a:lnSpc>
                          <a:spcPct val="100000"/>
                        </a:lnSpc>
                      </a:pPr>
                      <a:r>
                        <a:rPr b="1" lang="en-IN" sz="1800" spc="-1" strike="noStrike">
                          <a:solidFill>
                            <a:srgbClr val="222222"/>
                          </a:solidFill>
                          <a:latin typeface="Gill Sans MT"/>
                        </a:rPr>
                        <a:t>Instructor's ID</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Instructor's Name</a:t>
                      </a:r>
                      <a:endParaRPr b="0" lang="en-IN" sz="1800" spc="-1" strike="noStrike">
                        <a:latin typeface="Arial"/>
                      </a:endParaRPr>
                    </a:p>
                  </a:txBody>
                  <a:tcPr marL="56880" marR="56880">
                    <a:lnB w="9360">
                      <a:solidFill>
                        <a:srgbClr val="dddddd"/>
                      </a:solidFill>
                    </a:lnB>
                    <a:solidFill>
                      <a:srgbClr val="d9edf7"/>
                    </a:solidFill>
                  </a:tcPr>
                </a:tc>
                <a:tc>
                  <a:txBody>
                    <a:bodyPr lIns="56880" rIns="56880" tIns="75960" bIns="75960" anchor="ctr"/>
                    <a:p>
                      <a:pPr>
                        <a:lnSpc>
                          <a:spcPct val="100000"/>
                        </a:lnSpc>
                      </a:pPr>
                      <a:r>
                        <a:rPr b="1" lang="en-IN" sz="1800" spc="-1" strike="noStrike">
                          <a:solidFill>
                            <a:srgbClr val="222222"/>
                          </a:solidFill>
                          <a:latin typeface="Gill Sans MT"/>
                        </a:rPr>
                        <a:t>Department</a:t>
                      </a:r>
                      <a:endParaRPr b="0" lang="en-IN" sz="1800" spc="-1" strike="noStrike">
                        <a:latin typeface="Arial"/>
                      </a:endParaRPr>
                    </a:p>
                  </a:txBody>
                  <a:tcPr marL="56880" marR="56880">
                    <a:lnB w="9360">
                      <a:solidFill>
                        <a:srgbClr val="dddddd"/>
                      </a:solidFill>
                    </a:lnB>
                    <a:solidFill>
                      <a:srgbClr val="d9edf7"/>
                    </a:solidFill>
                  </a:tcPr>
                </a:tc>
              </a:tr>
              <a:tr h="0">
                <a:tc>
                  <a:txBody>
                    <a:bodyPr lIns="56880" rIns="56880" tIns="75960" bIns="75960"/>
                    <a:p>
                      <a:pPr>
                        <a:lnSpc>
                          <a:spcPct val="100000"/>
                        </a:lnSpc>
                      </a:pPr>
                      <a:r>
                        <a:rPr b="0" lang="en-IN" sz="1800" spc="-1" strike="noStrike">
                          <a:solidFill>
                            <a:srgbClr val="222222"/>
                          </a:solidFill>
                          <a:latin typeface="Gill Sans MT"/>
                        </a:rPr>
                        <a:t>1</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Prof. Ronald</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c>
                  <a:txBody>
                    <a:bodyPr lIns="56880" rIns="56880" tIns="75960" bIns="75960"/>
                    <a:p>
                      <a:pPr>
                        <a:lnSpc>
                          <a:spcPct val="100000"/>
                        </a:lnSpc>
                      </a:pPr>
                      <a:r>
                        <a:rPr b="0" lang="en-IN" sz="1800" spc="-1" strike="noStrike">
                          <a:solidFill>
                            <a:srgbClr val="222222"/>
                          </a:solidFill>
                          <a:latin typeface="Gill Sans MT"/>
                        </a:rPr>
                        <a:t>Mathematics Department</a:t>
                      </a:r>
                      <a:endParaRPr b="0" lang="en-IN" sz="1800" spc="-1" strike="noStrike">
                        <a:latin typeface="Arial"/>
                      </a:endParaRPr>
                    </a:p>
                  </a:txBody>
                  <a:tcPr marL="56880" marR="56880">
                    <a:lnT w="9360">
                      <a:solidFill>
                        <a:srgbClr val="dddddd"/>
                      </a:solidFill>
                    </a:lnT>
                    <a:lnB w="9360">
                      <a:solidFill>
                        <a:srgbClr val="dddddd"/>
                      </a:solidFill>
                    </a:lnB>
                    <a:solidFill>
                      <a:srgbClr val="ffffff"/>
                    </a:solidFill>
                  </a:tcPr>
                </a:tc>
              </a:tr>
              <a:tr h="0">
                <a:tc>
                  <a:txBody>
                    <a:bodyPr lIns="56880" rIns="56880" tIns="75960" bIns="75960"/>
                    <a:p>
                      <a:pPr>
                        <a:lnSpc>
                          <a:spcPct val="100000"/>
                        </a:lnSpc>
                      </a:pPr>
                      <a:r>
                        <a:rPr b="0" lang="en-IN" sz="1800" spc="-1" strike="noStrike">
                          <a:solidFill>
                            <a:srgbClr val="222222"/>
                          </a:solidFill>
                          <a:latin typeface="Gill Sans MT"/>
                        </a:rPr>
                        <a:t>2</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Prof. John</a:t>
                      </a:r>
                      <a:endParaRPr b="0" lang="en-IN" sz="1800" spc="-1" strike="noStrike">
                        <a:latin typeface="Arial"/>
                      </a:endParaRPr>
                    </a:p>
                  </a:txBody>
                  <a:tcPr marL="56880" marR="56880">
                    <a:lnT w="9360">
                      <a:solidFill>
                        <a:srgbClr val="dddddd"/>
                      </a:solidFill>
                    </a:lnT>
                    <a:solidFill>
                      <a:srgbClr val="f3f3f3"/>
                    </a:solidFill>
                  </a:tcPr>
                </a:tc>
                <a:tc>
                  <a:txBody>
                    <a:bodyPr lIns="56880" rIns="56880" tIns="75960" bIns="75960"/>
                    <a:p>
                      <a:pPr>
                        <a:lnSpc>
                          <a:spcPct val="100000"/>
                        </a:lnSpc>
                      </a:pPr>
                      <a:r>
                        <a:rPr b="0" lang="en-IN" sz="1800" spc="-1" strike="noStrike">
                          <a:solidFill>
                            <a:srgbClr val="222222"/>
                          </a:solidFill>
                          <a:latin typeface="Gill Sans MT"/>
                        </a:rPr>
                        <a:t>Electronics Department</a:t>
                      </a:r>
                      <a:endParaRPr b="0" lang="en-IN" sz="1800" spc="-1" strike="noStrike">
                        <a:latin typeface="Arial"/>
                      </a:endParaRPr>
                    </a:p>
                  </a:txBody>
                  <a:tcPr marL="56880" marR="56880">
                    <a:lnT w="9360">
                      <a:solidFill>
                        <a:srgbClr val="dddddd"/>
                      </a:solidFill>
                    </a:lnT>
                    <a:solidFill>
                      <a:srgbClr val="f3f3f3"/>
                    </a:solidFill>
                  </a:tcPr>
                </a:tc>
              </a:tr>
            </a:tbl>
          </a:graphicData>
        </a:graphic>
      </p:graphicFrame>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CustomShape 1"/>
          <p:cNvSpPr/>
          <p:nvPr/>
        </p:nvSpPr>
        <p:spPr>
          <a:xfrm>
            <a:off x="1257480" y="2362320"/>
            <a:ext cx="6629040" cy="914040"/>
          </a:xfrm>
          <a:prstGeom prst="rect">
            <a:avLst/>
          </a:prstGeom>
          <a:noFill/>
          <a:ln>
            <a:noFill/>
          </a:ln>
        </p:spPr>
        <p:style>
          <a:lnRef idx="0"/>
          <a:fillRef idx="0"/>
          <a:effectRef idx="0"/>
          <a:fontRef idx="minor"/>
        </p:style>
      </p:sp>
      <p:sp>
        <p:nvSpPr>
          <p:cNvPr id="660" name="CustomShape 2"/>
          <p:cNvSpPr/>
          <p:nvPr/>
        </p:nvSpPr>
        <p:spPr>
          <a:xfrm>
            <a:off x="1259640" y="-144360"/>
            <a:ext cx="228240" cy="304560"/>
          </a:xfrm>
          <a:prstGeom prst="rect">
            <a:avLst/>
          </a:prstGeom>
          <a:noFill/>
          <a:ln>
            <a:noFill/>
          </a:ln>
        </p:spPr>
        <p:style>
          <a:lnRef idx="0"/>
          <a:fillRef idx="0"/>
          <a:effectRef idx="0"/>
          <a:fontRef idx="minor"/>
        </p:style>
      </p:sp>
      <p:sp>
        <p:nvSpPr>
          <p:cNvPr id="661" name="CustomShape 3"/>
          <p:cNvSpPr/>
          <p:nvPr/>
        </p:nvSpPr>
        <p:spPr>
          <a:xfrm>
            <a:off x="1259640" y="-144360"/>
            <a:ext cx="228240" cy="304560"/>
          </a:xfrm>
          <a:prstGeom prst="rect">
            <a:avLst/>
          </a:prstGeom>
          <a:noFill/>
          <a:ln>
            <a:noFill/>
          </a:ln>
        </p:spPr>
        <p:style>
          <a:lnRef idx="0"/>
          <a:fillRef idx="0"/>
          <a:effectRef idx="0"/>
          <a:fontRef idx="minor"/>
        </p:style>
      </p:sp>
      <p:sp>
        <p:nvSpPr>
          <p:cNvPr id="662" name="CustomShape 4"/>
          <p:cNvSpPr/>
          <p:nvPr/>
        </p:nvSpPr>
        <p:spPr>
          <a:xfrm>
            <a:off x="1143000" y="0"/>
            <a:ext cx="6857640" cy="577800"/>
          </a:xfrm>
          <a:prstGeom prst="rect">
            <a:avLst/>
          </a:prstGeom>
          <a:solidFill>
            <a:schemeClr val="bg1"/>
          </a:solidFill>
          <a:ln>
            <a:noFill/>
          </a:ln>
        </p:spPr>
        <p:style>
          <a:lnRef idx="0"/>
          <a:fillRef idx="0"/>
          <a:effectRef idx="0"/>
          <a:fontRef idx="minor"/>
        </p:style>
        <p:txBody>
          <a:bodyPr lIns="90000" rIns="90000" tIns="45000" bIns="45000"/>
          <a:p>
            <a:pPr algn="r">
              <a:lnSpc>
                <a:spcPct val="100000"/>
              </a:lnSpc>
            </a:pPr>
            <a:r>
              <a:rPr b="1" i="1" lang="en-IN" sz="3200" spc="-1" strike="noStrike">
                <a:solidFill>
                  <a:srgbClr val="000000"/>
                </a:solidFill>
                <a:latin typeface="Arial"/>
              </a:rPr>
              <a:t>Third Normal Form (3NF)</a:t>
            </a:r>
            <a:endParaRPr b="0" lang="en-IN" sz="3200" spc="-1" strike="noStrike">
              <a:latin typeface="Arial"/>
            </a:endParaRPr>
          </a:p>
        </p:txBody>
      </p:sp>
      <p:sp>
        <p:nvSpPr>
          <p:cNvPr id="663" name="CustomShape 5"/>
          <p:cNvSpPr/>
          <p:nvPr/>
        </p:nvSpPr>
        <p:spPr>
          <a:xfrm>
            <a:off x="1249200" y="1065240"/>
            <a:ext cx="6751440" cy="191952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Arial"/>
              </a:rPr>
              <a:t>Therefore, in the third normal form, the following conditions are required:</a:t>
            </a:r>
            <a:endParaRPr b="0" lang="en-IN" sz="2000" spc="-1" strike="noStrike">
              <a:latin typeface="Arial"/>
            </a:endParaRPr>
          </a:p>
          <a:p>
            <a:pPr>
              <a:lnSpc>
                <a:spcPct val="100000"/>
              </a:lnSpc>
            </a:pPr>
            <a:endParaRPr b="0" lang="en-IN" sz="2000" spc="-1" strike="noStrike">
              <a:latin typeface="Arial"/>
            </a:endParaRPr>
          </a:p>
          <a:p>
            <a:pPr indent="-216000">
              <a:lnSpc>
                <a:spcPct val="150000"/>
              </a:lnSpc>
              <a:buClr>
                <a:srgbClr val="000000"/>
              </a:buClr>
              <a:buFont typeface="Arial"/>
              <a:buChar char="•"/>
            </a:pPr>
            <a:r>
              <a:rPr b="0" lang="en-IN" sz="2000" spc="-1" strike="noStrike">
                <a:solidFill>
                  <a:srgbClr val="000000"/>
                </a:solidFill>
                <a:latin typeface="Arial"/>
              </a:rPr>
              <a:t>The table should be in the second normal form.</a:t>
            </a:r>
            <a:endParaRPr b="0" lang="en-IN" sz="2000" spc="-1" strike="noStrike">
              <a:latin typeface="Arial"/>
            </a:endParaRPr>
          </a:p>
          <a:p>
            <a:pPr indent="-216000">
              <a:lnSpc>
                <a:spcPct val="150000"/>
              </a:lnSpc>
              <a:buClr>
                <a:srgbClr val="000000"/>
              </a:buClr>
              <a:buFont typeface="Arial"/>
              <a:buChar char="•"/>
            </a:pPr>
            <a:r>
              <a:rPr b="0" lang="en-IN" sz="2000" spc="-1" strike="noStrike">
                <a:solidFill>
                  <a:srgbClr val="000000"/>
                </a:solidFill>
                <a:latin typeface="Arial"/>
              </a:rPr>
              <a:t>There should not be any functional dependency.</a:t>
            </a:r>
            <a:endParaRPr b="0" lang="en-IN" sz="2000" spc="-1" strike="noStrike">
              <a:latin typeface="Arial"/>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CustomShape 1"/>
          <p:cNvSpPr/>
          <p:nvPr/>
        </p:nvSpPr>
        <p:spPr>
          <a:xfrm>
            <a:off x="1257480" y="2362320"/>
            <a:ext cx="6629040" cy="914040"/>
          </a:xfrm>
          <a:prstGeom prst="rect">
            <a:avLst/>
          </a:prstGeom>
          <a:noFill/>
          <a:ln>
            <a:noFill/>
          </a:ln>
        </p:spPr>
        <p:style>
          <a:lnRef idx="0"/>
          <a:fillRef idx="0"/>
          <a:effectRef idx="0"/>
          <a:fontRef idx="minor"/>
        </p:style>
      </p:sp>
      <p:sp>
        <p:nvSpPr>
          <p:cNvPr id="665" name="CustomShape 2"/>
          <p:cNvSpPr/>
          <p:nvPr/>
        </p:nvSpPr>
        <p:spPr>
          <a:xfrm>
            <a:off x="1259640" y="-144360"/>
            <a:ext cx="228240" cy="304560"/>
          </a:xfrm>
          <a:prstGeom prst="rect">
            <a:avLst/>
          </a:prstGeom>
          <a:noFill/>
          <a:ln>
            <a:noFill/>
          </a:ln>
        </p:spPr>
        <p:style>
          <a:lnRef idx="0"/>
          <a:fillRef idx="0"/>
          <a:effectRef idx="0"/>
          <a:fontRef idx="minor"/>
        </p:style>
      </p:sp>
      <p:sp>
        <p:nvSpPr>
          <p:cNvPr id="666" name="CustomShape 3"/>
          <p:cNvSpPr/>
          <p:nvPr/>
        </p:nvSpPr>
        <p:spPr>
          <a:xfrm>
            <a:off x="1259640" y="-144360"/>
            <a:ext cx="228240" cy="304560"/>
          </a:xfrm>
          <a:prstGeom prst="rect">
            <a:avLst/>
          </a:prstGeom>
          <a:noFill/>
          <a:ln>
            <a:noFill/>
          </a:ln>
        </p:spPr>
        <p:style>
          <a:lnRef idx="0"/>
          <a:fillRef idx="0"/>
          <a:effectRef idx="0"/>
          <a:fontRef idx="minor"/>
        </p:style>
      </p:sp>
      <p:graphicFrame>
        <p:nvGraphicFramePr>
          <p:cNvPr id="667" name="Table 4"/>
          <p:cNvGraphicFramePr/>
          <p:nvPr/>
        </p:nvGraphicFramePr>
        <p:xfrm>
          <a:off x="0" y="3350880"/>
          <a:ext cx="9143640" cy="2135160"/>
        </p:xfrm>
        <a:graphic>
          <a:graphicData uri="http://schemas.openxmlformats.org/drawingml/2006/table">
            <a:tbl>
              <a:tblPr/>
              <a:tblGrid>
                <a:gridCol w="1744560"/>
                <a:gridCol w="1924920"/>
                <a:gridCol w="1985040"/>
                <a:gridCol w="1967760"/>
                <a:gridCol w="1521360"/>
              </a:tblGrid>
              <a:tr h="600840">
                <a:tc>
                  <a:txBody>
                    <a:bodyPr lIns="6840" rIns="6840" tIns="9360" bIns="0" anchor="ctr"/>
                    <a:p>
                      <a:pPr algn="ctr">
                        <a:lnSpc>
                          <a:spcPct val="100000"/>
                        </a:lnSpc>
                      </a:pPr>
                      <a:r>
                        <a:rPr b="0" lang="en-IN" sz="2000" spc="-1" strike="noStrike">
                          <a:solidFill>
                            <a:srgbClr val="c00000"/>
                          </a:solidFill>
                          <a:latin typeface="Gill Sans MT"/>
                        </a:rPr>
                        <a:t>Salesman Name</a:t>
                      </a:r>
                      <a:endParaRPr b="0" lang="en-IN" sz="2000" spc="-1" strike="noStrike">
                        <a:latin typeface="Arial"/>
                      </a:endParaRPr>
                    </a:p>
                  </a:txBody>
                  <a:tcPr marL="6840" marR="6840">
                    <a:noFill/>
                  </a:tcPr>
                </a:tc>
                <a:tc>
                  <a:txBody>
                    <a:bodyPr lIns="6840" rIns="6840" tIns="9360" bIns="0" anchor="ctr"/>
                    <a:p>
                      <a:pPr algn="ctr">
                        <a:lnSpc>
                          <a:spcPct val="100000"/>
                        </a:lnSpc>
                      </a:pPr>
                      <a:r>
                        <a:rPr b="0" lang="en-IN" sz="2000" spc="-1" strike="noStrike">
                          <a:solidFill>
                            <a:srgbClr val="c00000"/>
                          </a:solidFill>
                          <a:latin typeface="Gill Sans MT"/>
                        </a:rPr>
                        <a:t>Region1</a:t>
                      </a:r>
                      <a:endParaRPr b="0" lang="en-IN" sz="2000" spc="-1" strike="noStrike">
                        <a:latin typeface="Arial"/>
                      </a:endParaRPr>
                    </a:p>
                  </a:txBody>
                  <a:tcPr marL="6840" marR="6840">
                    <a:noFill/>
                  </a:tcPr>
                </a:tc>
                <a:tc>
                  <a:txBody>
                    <a:bodyPr lIns="6840" rIns="6840" tIns="9360" bIns="0" anchor="ctr"/>
                    <a:p>
                      <a:pPr algn="ctr">
                        <a:lnSpc>
                          <a:spcPct val="100000"/>
                        </a:lnSpc>
                      </a:pPr>
                      <a:r>
                        <a:rPr b="0" lang="en-IN" sz="2000" spc="-1" strike="noStrike">
                          <a:solidFill>
                            <a:srgbClr val="c00000"/>
                          </a:solidFill>
                          <a:latin typeface="Gill Sans MT"/>
                        </a:rPr>
                        <a:t>Region2</a:t>
                      </a:r>
                      <a:endParaRPr b="0" lang="en-IN" sz="2000" spc="-1" strike="noStrike">
                        <a:latin typeface="Arial"/>
                      </a:endParaRPr>
                    </a:p>
                  </a:txBody>
                  <a:tcPr marL="6840" marR="6840">
                    <a:noFill/>
                  </a:tcPr>
                </a:tc>
                <a:tc>
                  <a:txBody>
                    <a:bodyPr lIns="6840" rIns="6840" tIns="9360" bIns="0" anchor="ctr"/>
                    <a:p>
                      <a:pPr algn="ctr">
                        <a:lnSpc>
                          <a:spcPct val="100000"/>
                        </a:lnSpc>
                      </a:pPr>
                      <a:r>
                        <a:rPr b="0" lang="en-IN" sz="2000" spc="-1" strike="noStrike">
                          <a:solidFill>
                            <a:srgbClr val="c00000"/>
                          </a:solidFill>
                          <a:latin typeface="Gill Sans MT"/>
                        </a:rPr>
                        <a:t>Region3</a:t>
                      </a:r>
                      <a:endParaRPr b="0" lang="en-IN" sz="2000" spc="-1" strike="noStrike">
                        <a:latin typeface="Arial"/>
                      </a:endParaRPr>
                    </a:p>
                  </a:txBody>
                  <a:tcPr marL="6840" marR="6840">
                    <a:noFill/>
                  </a:tcPr>
                </a:tc>
                <a:tc>
                  <a:txBody>
                    <a:bodyPr lIns="6840" rIns="6840" tIns="9360" bIns="0" anchor="ctr"/>
                    <a:p>
                      <a:pPr algn="ctr">
                        <a:lnSpc>
                          <a:spcPct val="100000"/>
                        </a:lnSpc>
                      </a:pPr>
                      <a:r>
                        <a:rPr b="0" lang="en-IN" sz="2000" spc="-1" strike="noStrike">
                          <a:solidFill>
                            <a:srgbClr val="c00000"/>
                          </a:solidFill>
                          <a:latin typeface="Gill Sans MT"/>
                        </a:rPr>
                        <a:t>Region4</a:t>
                      </a:r>
                      <a:endParaRPr b="0" lang="en-IN" sz="2000" spc="-1" strike="noStrike">
                        <a:latin typeface="Arial"/>
                      </a:endParaRPr>
                    </a:p>
                  </a:txBody>
                  <a:tcPr marL="6840" marR="6840">
                    <a:noFill/>
                  </a:tcPr>
                </a:tc>
              </a:tr>
              <a:tr h="540360">
                <a:tc>
                  <a:txBody>
                    <a:bodyPr lIns="6840" rIns="6840" tIns="9360" bIns="0" anchor="ct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Saleel</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Car, Bus </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Car, Bus, Cycle</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Cycle, Motorcycle</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Arial"/>
                        </a:rPr>
                        <a:t>Car</a:t>
                      </a:r>
                      <a:endParaRPr b="0" lang="en-IN" sz="1800" spc="-1" strike="noStrike">
                        <a:latin typeface="Arial"/>
                      </a:endParaRPr>
                    </a:p>
                  </a:txBody>
                  <a:tcPr marL="6840" marR="6840">
                    <a:noFill/>
                  </a:tcPr>
                </a:tc>
              </a:tr>
              <a:tr h="540360">
                <a:tc>
                  <a:txBody>
                    <a:bodyPr lIns="6840" rIns="6840" tIns="9360" bIns="0" anchor="ct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Rahul</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Shirt, Pant, Gloves</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Gloves, Book, Pencil</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Pencil, Notebook</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Keyboard, Mouse</a:t>
                      </a:r>
                      <a:endParaRPr b="0" lang="en-IN" sz="1800" spc="-1" strike="noStrike">
                        <a:latin typeface="Arial"/>
                      </a:endParaRPr>
                    </a:p>
                  </a:txBody>
                  <a:tcPr marL="6840" marR="6840">
                    <a:noFill/>
                  </a:tcPr>
                </a:tc>
              </a:tr>
              <a:tr h="540360">
                <a:tc>
                  <a:txBody>
                    <a:bodyPr lIns="6840" rIns="6840" tIns="9360" bIns="0" anchor="ct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Omkar</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Keyboard, Mouse</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Pen Drives, CD</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Arial"/>
                        </a:rPr>
                        <a:t>Monitors, Scanners</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Arial"/>
                        </a:rPr>
                        <a:t>Scanner, CD</a:t>
                      </a:r>
                      <a:endParaRPr b="0" lang="en-IN" sz="1800" spc="-1" strike="noStrike">
                        <a:latin typeface="Arial"/>
                      </a:endParaRPr>
                    </a:p>
                  </a:txBody>
                  <a:tcPr marL="6840" marR="6840">
                    <a:noFill/>
                  </a:tcPr>
                </a:tc>
              </a:tr>
              <a:tr h="540360">
                <a:tc>
                  <a:txBody>
                    <a:bodyPr lIns="6840" rIns="6840" tIns="9360" bIns="0" anchor="ctr"/>
                    <a:p>
                      <a:pPr>
                        <a:lnSpc>
                          <a:spcPct val="100000"/>
                        </a:lnSpc>
                      </a:pPr>
                      <a:r>
                        <a:rPr b="0" lang="en-IN" sz="1800" spc="-1" strike="noStrike">
                          <a:solidFill>
                            <a:srgbClr val="000000"/>
                          </a:solidFill>
                          <a:latin typeface="Gill Sans MT"/>
                        </a:rPr>
                        <a:t>  </a:t>
                      </a:r>
                      <a:r>
                        <a:rPr b="0" lang="en-IN" sz="1800" spc="-1" strike="noStrike">
                          <a:solidFill>
                            <a:srgbClr val="000000"/>
                          </a:solidFill>
                          <a:latin typeface="Gill Sans MT"/>
                        </a:rPr>
                        <a:t>Ninad</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Photos, Photo Frames</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Arial"/>
                        </a:rPr>
                        <a:t>Shirt, Pants, Gloves</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Arial"/>
                        </a:rPr>
                        <a:t>Cycle, Motorcycle</a:t>
                      </a:r>
                      <a:endParaRPr b="0" lang="en-IN" sz="1800" spc="-1" strike="noStrike">
                        <a:latin typeface="Arial"/>
                      </a:endParaRPr>
                    </a:p>
                  </a:txBody>
                  <a:tcPr marL="6840" marR="6840">
                    <a:noFill/>
                  </a:tcPr>
                </a:tc>
                <a:tc>
                  <a:txBody>
                    <a:bodyPr lIns="6840" rIns="6840" tIns="9360" bIns="0" anchor="ctr"/>
                    <a:p>
                      <a:pPr>
                        <a:lnSpc>
                          <a:spcPct val="100000"/>
                        </a:lnSpc>
                      </a:pPr>
                      <a:r>
                        <a:rPr b="0" lang="en-IN" sz="1800" spc="-1" strike="noStrike">
                          <a:solidFill>
                            <a:srgbClr val="000000"/>
                          </a:solidFill>
                          <a:latin typeface="Gill Sans MT"/>
                        </a:rPr>
                        <a:t>Bus, Cycle, Car</a:t>
                      </a:r>
                      <a:endParaRPr b="0" lang="en-IN" sz="1800" spc="-1" strike="noStrike">
                        <a:latin typeface="Arial"/>
                      </a:endParaRPr>
                    </a:p>
                  </a:txBody>
                  <a:tcPr marL="6840" marR="6840">
                    <a:noFill/>
                  </a:tcPr>
                </a:tc>
              </a:tr>
            </a:tbl>
          </a:graphicData>
        </a:graphic>
      </p:graphicFrame>
      <p:sp>
        <p:nvSpPr>
          <p:cNvPr id="668" name="CustomShape 5"/>
          <p:cNvSpPr/>
          <p:nvPr/>
        </p:nvSpPr>
        <p:spPr>
          <a:xfrm>
            <a:off x="-124920" y="160200"/>
            <a:ext cx="5074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2000" spc="-1" strike="noStrike">
                <a:solidFill>
                  <a:srgbClr val="c41a1a"/>
                </a:solidFill>
                <a:latin typeface="Gill Sans MT"/>
              </a:rPr>
              <a:t>If this is the data the convert in in 3NF</a:t>
            </a:r>
            <a:endParaRPr b="0" lang="en-IN" sz="2000" spc="-1" strike="noStrike">
              <a:latin typeface="Arial"/>
            </a:endParaRPr>
          </a:p>
        </p:txBody>
      </p:sp>
      <p:sp>
        <p:nvSpPr>
          <p:cNvPr id="669" name="CustomShape 6"/>
          <p:cNvSpPr/>
          <p:nvPr/>
        </p:nvSpPr>
        <p:spPr>
          <a:xfrm>
            <a:off x="171360" y="802800"/>
            <a:ext cx="8743680" cy="2071800"/>
          </a:xfrm>
          <a:prstGeom prst="rect">
            <a:avLst/>
          </a:prstGeom>
          <a:noFill/>
          <a:ln>
            <a:noFill/>
          </a:ln>
        </p:spPr>
        <p:style>
          <a:lnRef idx="0"/>
          <a:fillRef idx="0"/>
          <a:effectRef idx="0"/>
          <a:fontRef idx="minor"/>
        </p:style>
        <p:txBody>
          <a:bodyPr lIns="90000" rIns="90000" tIns="45000" bIns="45000"/>
          <a:p>
            <a:pPr>
              <a:lnSpc>
                <a:spcPct val="100000"/>
              </a:lnSpc>
            </a:pPr>
            <a:r>
              <a:rPr b="0" lang="en-IN" sz="2000" spc="-1" strike="noStrike">
                <a:solidFill>
                  <a:srgbClr val="000000"/>
                </a:solidFill>
                <a:latin typeface="Gill Sans MT"/>
              </a:rPr>
              <a:t>Business Rules.</a:t>
            </a:r>
            <a:endParaRPr b="0" lang="en-IN" sz="2000" spc="-1" strike="noStrike">
              <a:latin typeface="Arial"/>
            </a:endParaRPr>
          </a:p>
          <a:p>
            <a:pPr>
              <a:lnSpc>
                <a:spcPct val="100000"/>
              </a:lnSpc>
            </a:pPr>
            <a:endParaRPr b="0" lang="en-IN" sz="2000" spc="-1" strike="noStrike">
              <a:latin typeface="Arial"/>
            </a:endParaRPr>
          </a:p>
          <a:p>
            <a:pPr marL="457200" indent="-456840">
              <a:lnSpc>
                <a:spcPct val="150000"/>
              </a:lnSpc>
              <a:buClr>
                <a:srgbClr val="000000"/>
              </a:buClr>
              <a:buFont typeface="Bookman Old Style"/>
              <a:buAutoNum type="arabicPeriod"/>
            </a:pPr>
            <a:r>
              <a:rPr b="0" lang="en-IN" sz="2000" spc="-1" strike="noStrike">
                <a:solidFill>
                  <a:srgbClr val="000000"/>
                </a:solidFill>
                <a:latin typeface="Gill Sans MT"/>
              </a:rPr>
              <a:t>A salesman can sale one or many products.</a:t>
            </a:r>
            <a:endParaRPr b="0" lang="en-IN" sz="2000" spc="-1" strike="noStrike">
              <a:latin typeface="Arial"/>
            </a:endParaRPr>
          </a:p>
          <a:p>
            <a:pPr marL="457200" indent="-456840">
              <a:lnSpc>
                <a:spcPct val="150000"/>
              </a:lnSpc>
              <a:buClr>
                <a:srgbClr val="000000"/>
              </a:buClr>
              <a:buFont typeface="Bookman Old Style"/>
              <a:buAutoNum type="arabicPeriod"/>
            </a:pPr>
            <a:r>
              <a:rPr b="0" lang="en-IN" sz="2000" spc="-1" strike="noStrike">
                <a:solidFill>
                  <a:srgbClr val="000000"/>
                </a:solidFill>
                <a:latin typeface="Gill Sans MT"/>
              </a:rPr>
              <a:t>A salesman can sale a product in one or many regions.</a:t>
            </a:r>
            <a:endParaRPr b="0" lang="en-IN" sz="2000" spc="-1" strike="noStrike">
              <a:latin typeface="Arial"/>
            </a:endParaRPr>
          </a:p>
          <a:p>
            <a:pPr marL="457200" indent="-456840">
              <a:lnSpc>
                <a:spcPct val="150000"/>
              </a:lnSpc>
              <a:buClr>
                <a:srgbClr val="000000"/>
              </a:buClr>
              <a:buFont typeface="Bookman Old Style"/>
              <a:buAutoNum type="arabicPeriod"/>
            </a:pPr>
            <a:r>
              <a:rPr b="0" lang="en-IN" sz="2000" spc="-1" strike="noStrike">
                <a:solidFill>
                  <a:srgbClr val="000000"/>
                </a:solidFill>
                <a:latin typeface="Gill Sans MT"/>
              </a:rPr>
              <a:t>A product can be sold in one or may regions.</a:t>
            </a:r>
            <a:endParaRPr b="0" lang="en-IN" sz="2000" spc="-1" strike="noStrike">
              <a:latin typeface="Arial"/>
            </a:endParaRPr>
          </a:p>
        </p:txBody>
      </p:sp>
    </p:spTree>
  </p:cSld>
  <p:timing>
    <p:tnLst>
      <p:par>
        <p:cTn id="213" dur="indefinite" restart="never" nodeType="tmRoot">
          <p:childTnLst>
            <p:seq>
              <p:cTn id="214"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CustomShape 1"/>
          <p:cNvSpPr/>
          <p:nvPr/>
        </p:nvSpPr>
        <p:spPr>
          <a:xfrm>
            <a:off x="152280" y="2014560"/>
            <a:ext cx="8838720" cy="9140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4800" spc="-1" strike="noStrike">
                <a:solidFill>
                  <a:srgbClr val="dc525c"/>
                </a:solidFill>
                <a:latin typeface="Segoe UI Light"/>
              </a:rPr>
              <a:t>SQL Structured Query Language</a:t>
            </a:r>
            <a:endParaRPr b="0" lang="en-IN" sz="4800" spc="-1" strike="noStrike">
              <a:latin typeface="Arial"/>
            </a:endParaRPr>
          </a:p>
        </p:txBody>
      </p:sp>
      <p:sp>
        <p:nvSpPr>
          <p:cNvPr id="671" name="CustomShape 2"/>
          <p:cNvSpPr/>
          <p:nvPr/>
        </p:nvSpPr>
        <p:spPr>
          <a:xfrm>
            <a:off x="152280" y="159480"/>
            <a:ext cx="8838720" cy="1186920"/>
          </a:xfrm>
          <a:prstGeom prst="rect">
            <a:avLst/>
          </a:prstGeom>
          <a:noFill/>
          <a:ln>
            <a:noFill/>
          </a:ln>
        </p:spPr>
        <p:style>
          <a:lnRef idx="0"/>
          <a:fillRef idx="0"/>
          <a:effectRef idx="0"/>
          <a:fontRef idx="minor"/>
        </p:style>
        <p:txBody>
          <a:bodyPr lIns="90000" rIns="90000" tIns="45000" bIns="45000"/>
          <a:p>
            <a:pPr>
              <a:lnSpc>
                <a:spcPct val="100000"/>
              </a:lnSpc>
            </a:pPr>
            <a:r>
              <a:rPr b="0" i="1" lang="en-IN" sz="2400" spc="-1" strike="noStrike">
                <a:solidFill>
                  <a:srgbClr val="006c86"/>
                </a:solidFill>
                <a:latin typeface="Segoe UI Light"/>
              </a:rPr>
              <a:t>A NULL value is not treated as a blank or 0.</a:t>
            </a:r>
            <a:endParaRPr b="0" lang="en-IN" sz="2400" spc="-1" strike="noStrike">
              <a:latin typeface="Arial"/>
            </a:endParaRPr>
          </a:p>
          <a:p>
            <a:pPr>
              <a:lnSpc>
                <a:spcPct val="100000"/>
              </a:lnSpc>
            </a:pPr>
            <a:r>
              <a:rPr b="0" i="1" lang="en-IN" sz="2400" spc="-1" strike="noStrike">
                <a:solidFill>
                  <a:srgbClr val="006c86"/>
                </a:solidFill>
                <a:latin typeface="Segoe UI Light"/>
              </a:rPr>
              <a:t>The number of attributes in relation is called as its </a:t>
            </a:r>
            <a:r>
              <a:rPr b="1" i="1" lang="en-IN" sz="2400" spc="-1" strike="noStrike">
                <a:solidFill>
                  <a:srgbClr val="006c86"/>
                </a:solidFill>
                <a:latin typeface="Segoe UI Light"/>
              </a:rPr>
              <a:t>Degree.</a:t>
            </a:r>
            <a:endParaRPr b="0" lang="en-IN" sz="2400" spc="-1" strike="noStrike">
              <a:latin typeface="Arial"/>
            </a:endParaRPr>
          </a:p>
        </p:txBody>
      </p:sp>
      <p:sp>
        <p:nvSpPr>
          <p:cNvPr id="672" name="CustomShape 3"/>
          <p:cNvSpPr/>
          <p:nvPr/>
        </p:nvSpPr>
        <p:spPr>
          <a:xfrm>
            <a:off x="214200" y="1071720"/>
            <a:ext cx="8786520" cy="1186920"/>
          </a:xfrm>
          <a:prstGeom prst="rect">
            <a:avLst/>
          </a:prstGeom>
          <a:noFill/>
          <a:ln>
            <a:noFill/>
          </a:ln>
        </p:spPr>
        <p:style>
          <a:lnRef idx="0"/>
          <a:fillRef idx="0"/>
          <a:effectRef idx="0"/>
          <a:fontRef idx="minor"/>
        </p:style>
        <p:txBody>
          <a:bodyPr lIns="90000" rIns="90000" tIns="45000" bIns="45000"/>
          <a:p>
            <a:pPr>
              <a:lnSpc>
                <a:spcPct val="100000"/>
              </a:lnSpc>
            </a:pPr>
            <a:r>
              <a:rPr b="0" i="1" lang="en-IN" sz="2400" spc="-1" strike="noStrike">
                <a:solidFill>
                  <a:srgbClr val="006c86"/>
                </a:solidFill>
                <a:latin typeface="Segoe UI Light"/>
              </a:rPr>
              <a:t>Structured Query Language is a standard Database language which is used to </a:t>
            </a:r>
            <a:r>
              <a:rPr b="1" i="1" lang="en-IN" sz="2400" spc="-1" strike="noStrike">
                <a:solidFill>
                  <a:srgbClr val="006c86"/>
                </a:solidFill>
                <a:latin typeface="Segoe UI Light"/>
              </a:rPr>
              <a:t>create</a:t>
            </a:r>
            <a:r>
              <a:rPr b="0" i="1" lang="en-IN" sz="2400" spc="-1" strike="noStrike">
                <a:solidFill>
                  <a:srgbClr val="006c86"/>
                </a:solidFill>
                <a:latin typeface="Segoe UI Light"/>
              </a:rPr>
              <a:t>, </a:t>
            </a:r>
            <a:r>
              <a:rPr b="1" i="1" lang="en-IN" sz="2400" spc="-1" strike="noStrike">
                <a:solidFill>
                  <a:srgbClr val="006c86"/>
                </a:solidFill>
                <a:latin typeface="Segoe UI Light"/>
              </a:rPr>
              <a:t>maintain</a:t>
            </a:r>
            <a:r>
              <a:rPr b="0" i="1" lang="en-IN" sz="2400" spc="-1" strike="noStrike">
                <a:solidFill>
                  <a:srgbClr val="006c86"/>
                </a:solidFill>
                <a:latin typeface="Segoe UI Light"/>
              </a:rPr>
              <a:t> and </a:t>
            </a:r>
            <a:r>
              <a:rPr b="1" i="1" lang="en-IN" sz="2400" spc="-1" strike="noStrike">
                <a:solidFill>
                  <a:srgbClr val="006c86"/>
                </a:solidFill>
                <a:latin typeface="Segoe UI Light"/>
              </a:rPr>
              <a:t>retrieve</a:t>
            </a:r>
            <a:r>
              <a:rPr b="0" i="1" lang="en-IN" sz="2400" spc="-1" strike="noStrike">
                <a:solidFill>
                  <a:srgbClr val="006c86"/>
                </a:solidFill>
                <a:latin typeface="Segoe UI Light"/>
              </a:rPr>
              <a:t> the relational database.</a:t>
            </a:r>
            <a:endParaRPr b="0" lang="en-IN" sz="2400" spc="-1" strike="noStrike">
              <a:latin typeface="Arial"/>
            </a:endParaRPr>
          </a:p>
        </p:txBody>
      </p:sp>
      <p:pic>
        <p:nvPicPr>
          <p:cNvPr id="673" name="Picture 2" descr=""/>
          <p:cNvPicPr/>
          <p:nvPr/>
        </p:nvPicPr>
        <p:blipFill>
          <a:blip r:embed="rId1"/>
          <a:stretch/>
        </p:blipFill>
        <p:spPr>
          <a:xfrm>
            <a:off x="0" y="2714760"/>
            <a:ext cx="9143640" cy="4142880"/>
          </a:xfrm>
          <a:prstGeom prst="rect">
            <a:avLst/>
          </a:prstGeom>
          <a:ln>
            <a:noFill/>
          </a:ln>
        </p:spPr>
      </p:pic>
    </p:spTree>
  </p:cSld>
  <p:timing>
    <p:tnLst>
      <p:par>
        <p:cTn id="215" dur="indefinite" restart="never" nodeType="tmRoot">
          <p:childTnLst>
            <p:seq>
              <p:cTn id="216"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CustomShape 1"/>
          <p:cNvSpPr/>
          <p:nvPr/>
        </p:nvSpPr>
        <p:spPr>
          <a:xfrm>
            <a:off x="152280" y="2362320"/>
            <a:ext cx="8838720" cy="914040"/>
          </a:xfrm>
          <a:prstGeom prst="rect">
            <a:avLst/>
          </a:prstGeom>
          <a:noFill/>
          <a:ln>
            <a:noFill/>
          </a:ln>
        </p:spPr>
        <p:style>
          <a:lnRef idx="0"/>
          <a:fillRef idx="0"/>
          <a:effectRef idx="0"/>
          <a:fontRef idx="minor"/>
        </p:style>
      </p:sp>
      <p:sp>
        <p:nvSpPr>
          <p:cNvPr id="675" name="CustomShape 2"/>
          <p:cNvSpPr/>
          <p:nvPr/>
        </p:nvSpPr>
        <p:spPr>
          <a:xfrm>
            <a:off x="155520" y="-144360"/>
            <a:ext cx="304560" cy="304560"/>
          </a:xfrm>
          <a:prstGeom prst="rect">
            <a:avLst/>
          </a:prstGeom>
          <a:noFill/>
          <a:ln>
            <a:noFill/>
          </a:ln>
        </p:spPr>
        <p:style>
          <a:lnRef idx="0"/>
          <a:fillRef idx="0"/>
          <a:effectRef idx="0"/>
          <a:fontRef idx="minor"/>
        </p:style>
      </p:sp>
      <p:sp>
        <p:nvSpPr>
          <p:cNvPr id="676" name="CustomShape 3"/>
          <p:cNvSpPr/>
          <p:nvPr/>
        </p:nvSpPr>
        <p:spPr>
          <a:xfrm>
            <a:off x="155520" y="-144360"/>
            <a:ext cx="304560" cy="304560"/>
          </a:xfrm>
          <a:prstGeom prst="rect">
            <a:avLst/>
          </a:prstGeom>
          <a:noFill/>
          <a:ln>
            <a:noFill/>
          </a:ln>
        </p:spPr>
        <p:style>
          <a:lnRef idx="0"/>
          <a:fillRef idx="0"/>
          <a:effectRef idx="0"/>
          <a:fontRef idx="minor"/>
        </p:style>
      </p:sp>
      <p:sp>
        <p:nvSpPr>
          <p:cNvPr id="677" name="CustomShape 4"/>
          <p:cNvSpPr/>
          <p:nvPr/>
        </p:nvSpPr>
        <p:spPr>
          <a:xfrm>
            <a:off x="0" y="0"/>
            <a:ext cx="9143640" cy="699840"/>
          </a:xfrm>
          <a:prstGeom prst="rect">
            <a:avLst/>
          </a:prstGeom>
          <a:solidFill>
            <a:schemeClr val="bg2">
              <a:lumMod val="10000"/>
            </a:schemeClr>
          </a:solidFill>
          <a:ln>
            <a:noFill/>
          </a:ln>
        </p:spPr>
        <p:style>
          <a:lnRef idx="0"/>
          <a:fillRef idx="0"/>
          <a:effectRef idx="0"/>
          <a:fontRef idx="minor"/>
        </p:style>
        <p:txBody>
          <a:bodyPr lIns="90000" rIns="90000" tIns="45000" bIns="45000"/>
          <a:p>
            <a:pPr algn="r">
              <a:lnSpc>
                <a:spcPct val="100000"/>
              </a:lnSpc>
            </a:pPr>
            <a:r>
              <a:rPr b="1" i="1" lang="en-IN" sz="4000" spc="-1" strike="noStrike">
                <a:solidFill>
                  <a:srgbClr val="ffff00"/>
                </a:solidFill>
                <a:latin typeface="Arial"/>
              </a:rPr>
              <a:t>What is SQL?</a:t>
            </a:r>
            <a:endParaRPr b="0" lang="en-IN" sz="4000" spc="-1" strike="noStrike">
              <a:latin typeface="Arial"/>
            </a:endParaRPr>
          </a:p>
        </p:txBody>
      </p:sp>
      <p:sp>
        <p:nvSpPr>
          <p:cNvPr id="678" name="CustomShape 5"/>
          <p:cNvSpPr/>
          <p:nvPr/>
        </p:nvSpPr>
        <p:spPr>
          <a:xfrm>
            <a:off x="152280" y="1065240"/>
            <a:ext cx="8838720" cy="1553400"/>
          </a:xfrm>
          <a:prstGeom prst="rect">
            <a:avLst/>
          </a:prstGeom>
          <a:noFill/>
          <a:ln>
            <a:noFill/>
          </a:ln>
        </p:spPr>
        <p:style>
          <a:lnRef idx="0"/>
          <a:fillRef idx="0"/>
          <a:effectRef idx="0"/>
          <a:fontRef idx="minor"/>
        </p:style>
        <p:txBody>
          <a:bodyPr lIns="90000" rIns="90000" tIns="45000" bIns="45000"/>
          <a:p>
            <a:pPr algn="just">
              <a:lnSpc>
                <a:spcPct val="100000"/>
              </a:lnSpc>
            </a:pPr>
            <a:r>
              <a:rPr b="0" lang="en-IN" sz="2400" spc="-1" strike="noStrike">
                <a:solidFill>
                  <a:srgbClr val="000000"/>
                </a:solidFill>
                <a:latin typeface="Segoe UI Light"/>
              </a:rPr>
              <a:t>SQL Structured Query Language is a database language designed and developed for managing data in relational database management systems (RDBMS). SQL is common language for all Relational Databases.</a:t>
            </a:r>
            <a:endParaRPr b="0" lang="en-IN" sz="2400" spc="-1" strike="noStrike">
              <a:latin typeface="Arial"/>
            </a:endParaRPr>
          </a:p>
        </p:txBody>
      </p:sp>
      <p:pic>
        <p:nvPicPr>
          <p:cNvPr id="679" name="Picture 2" descr=""/>
          <p:cNvPicPr/>
          <p:nvPr/>
        </p:nvPicPr>
        <p:blipFill>
          <a:blip r:embed="rId1"/>
          <a:stretch/>
        </p:blipFill>
        <p:spPr>
          <a:xfrm>
            <a:off x="1023840" y="2928960"/>
            <a:ext cx="7048080" cy="2761920"/>
          </a:xfrm>
          <a:prstGeom prst="rect">
            <a:avLst/>
          </a:prstGeom>
          <a:ln>
            <a:noFill/>
          </a:ln>
        </p:spPr>
      </p:pic>
    </p:spTree>
  </p:cSld>
  <p:timing>
    <p:tnLst>
      <p:par>
        <p:cTn id="217" dur="indefinite" restart="never" nodeType="tmRoot">
          <p:childTnLst>
            <p:seq>
              <p:cTn id="2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Origin</Template>
  <TotalTime>22784</TotalTime>
  <Application>LibreOffice/6.0.7.3$Linux_X86_64 LibreOffice_project/00m0$Build-3</Application>
  <Words>33153</Words>
  <Paragraphs>4361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2015-10-09T06:09:34Z</dcterms:created>
  <dc:creator>Administrator</dc:creator>
  <dc:description/>
  <dc:language>en-IN</dc:language>
  <cp:lastModifiedBy/>
  <dcterms:modified xsi:type="dcterms:W3CDTF">2019-09-26T14:05:56Z</dcterms:modified>
  <cp:revision>4499</cp:revision>
  <dc:subject/>
  <dc:title>Database Technology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91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509</vt:i4>
  </property>
</Properties>
</file>